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Gladiola" panose="020B0604020202020204" charset="0"/>
      <p:regular r:id="rId42"/>
    </p:embeddedFont>
    <p:embeddedFont>
      <p:font typeface="Open Sans" panose="020B0604020202020204" charset="0"/>
      <p:regular r:id="rId43"/>
    </p:embeddedFont>
    <p:embeddedFont>
      <p:font typeface="Open Sans Bold" panose="020B0604020202020204" charset="0"/>
      <p:regular r:id="rId44"/>
    </p:embeddedFont>
    <p:embeddedFont>
      <p:font typeface="Open Sans Extra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a:t>
            </a:r>
          </a:p>
          <a:p>
            <a:endParaRPr lang="en-US"/>
          </a:p>
          <a:p>
            <a:r>
              <a:rPr lang="en-US"/>
              <a:t>Kathleen Jenne - NYS PTA Marketing Specialist (This slide will be converted into off screen notes and just an onscreen graphic. -Kathleen)</a:t>
            </a:r>
          </a:p>
          <a:p>
            <a:endParaRPr lang="en-US"/>
          </a:p>
          <a:p>
            <a:r>
              <a:rPr lang="en-US"/>
              <a:t>This is my first year serving on the NYS PTA Membership Team and my first time leading a NYS PTA workshop. I am excited to get to discuss PTA Membership Marketing with you! </a:t>
            </a:r>
          </a:p>
          <a:p>
            <a:endParaRPr lang="en-US"/>
          </a:p>
          <a:p>
            <a:r>
              <a:rPr lang="en-US"/>
              <a:t> Let me tell you a little about myself.  I am a former Secondary Level Social Studies Educator and I am currently working as a Volunteer Services Coordinator at a local non-profit.  I reside in Central New York - never “Upstate”, as this Long Island girl has learned from her North Country husband. My involvement with PTA began eight years ago when my eldest son was in Kindergarten. Like many of you, I wanted to help to enrich his school experience. This also helped me to build those vital relationships with my sons’ teachers and administrators. I recently completed my term of office as Secretary at both Van Buren Elementary and Donald S. Ray Middle School, and have assumed the role of Co-President at Van Buren. Additionally, I was the previous Regional Membership Chair and have continued serving as the Social Media Manager for Southeastern Region PTA. Just like you, I wear a lot of hats!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example of utilizing the Power of You strategy would be to reach out to the families of children who qualify for Special Educational services and accommodations.  Your school social worker or principal can help you send information to these families while protecting their identities. Show them how PTA membership can benefit them directly. These families often feel overwhelmed when trying to navigate the Committee for Special Education process. SEPTSAs can and do guide caretakers through this process. At the upper levels, let them know about the transitional services SEPTSAs provide.</a:t>
            </a:r>
          </a:p>
          <a:p>
            <a:endParaRPr lang="en-US"/>
          </a:p>
          <a:p>
            <a:r>
              <a:rPr lang="en-US"/>
              <a:t>  Additionally, these students are often overlooked when planning events or organizing clubs and activities. SEPTSAs advocate for inclusion, not only at the state level but at the district and even building levels. Empower them and their families through PTA membership. Show them they are not alone. (**NOTE: This will be in the presenter notes, not on screen.  Will replace this field with a larger version of top left corner graphic**)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of what do we mean by Family Engagement, the National Standards, and how to utilize them in a membership campaign through examples. </a:t>
            </a:r>
          </a:p>
          <a:p>
            <a:r>
              <a:rPr lang="en-US"/>
              <a:t>-Family Engagement in schools has been proven to drastically improve a child's academic performance.  What is the easiest way to begin this engagement process?  Joining PTA! Connects you with your student's teachers, administration, etc.  More importantly, this allows you to stay in the loop and have a voice in decision making as well as boosting advocacy efforts.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Value Area #1 PTA/PTSA Creates Connections</a:t>
            </a:r>
          </a:p>
          <a:p>
            <a:r>
              <a:rPr lang="en-US"/>
              <a:t>connections</a:t>
            </a:r>
          </a:p>
          <a:p>
            <a:endParaRPr lang="en-US"/>
          </a:p>
          <a:p>
            <a:r>
              <a:rPr lang="en-US"/>
              <a:t>Value Area #2</a:t>
            </a:r>
          </a:p>
          <a:p>
            <a:r>
              <a:rPr lang="en-US"/>
              <a:t>PTA/PTSA Supports Your Child</a:t>
            </a:r>
          </a:p>
          <a:p>
            <a:r>
              <a:rPr lang="en-US"/>
              <a:t>support</a:t>
            </a:r>
          </a:p>
          <a:p>
            <a:endParaRPr lang="en-US"/>
          </a:p>
          <a:p>
            <a:r>
              <a:rPr lang="en-US"/>
              <a:t>Value Area #3</a:t>
            </a:r>
          </a:p>
          <a:p>
            <a:r>
              <a:rPr lang="en-US"/>
              <a:t>PTA/PTSA Amplifies Your Voice</a:t>
            </a:r>
          </a:p>
          <a:p>
            <a:endParaRPr lang="en-US"/>
          </a:p>
          <a:p>
            <a:endParaRPr lang="en-US"/>
          </a:p>
          <a:p>
            <a:r>
              <a:rPr lang="en-US"/>
              <a:t>Speak about personal experience, PTA journey here - from STEM Fair to unit level advocacy to Regional and State involvement and WHY -- how to work that into an elevator pitch.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Board of Election Meet the Candidate night I organized in B'ville as an example of personal PTA advocacy.  Show how that can be marketed -- include Advocacy Action award boosting Unit's profile and getting attention which then turns into a membership numbers boost.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pta.org/home/run-your-pta/family-school-partnerships"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pta.org/home/run-your-pta/membership-resources/reasons-you-belong?fbclid=IwAR3RDF37RvmplwzRKYKKsStSf5xprmF-SaobX4DXapazRnIUkJ8A4OuQr-M_aem_AWTAoAboryqri0WIwYybQargvz_wo_frA8L_Tvo_TjaeK60-GEB8bdGzPvzYRoXYZug,IwAR3RDF37RvmplwzRKYKKsStSf5xprmF-SaobX4DXapazRnIUkJ8A4OuQr-M_aem_AWTAoAboryqri0WIwYybQargvz_wo_frA8L_Tvo_TjaeK60-GEB8bdGzPvzYRoXYZug&amp;mibextid=Zxz2cZ,Zxz2cZ" TargetMode="External"/><Relationship Id="rId5" Type="http://schemas.openxmlformats.org/officeDocument/2006/relationships/image" Target="../media/image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pta.org/home/advocacy/advocacy-resources" TargetMode="External"/><Relationship Id="rId5" Type="http://schemas.openxmlformats.org/officeDocument/2006/relationships/image" Target="../media/image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81.sv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29505"/>
            <a:ext cx="18288000" cy="457495"/>
            <a:chOff x="0" y="0"/>
            <a:chExt cx="4816593" cy="120492"/>
          </a:xfrm>
        </p:grpSpPr>
        <p:sp>
          <p:nvSpPr>
            <p:cNvPr id="3" name="Freeform 3"/>
            <p:cNvSpPr/>
            <p:nvPr/>
          </p:nvSpPr>
          <p:spPr>
            <a:xfrm>
              <a:off x="0" y="0"/>
              <a:ext cx="4816592" cy="120492"/>
            </a:xfrm>
            <a:custGeom>
              <a:avLst/>
              <a:gdLst/>
              <a:ahLst/>
              <a:cxnLst/>
              <a:rect l="l" t="t" r="r" b="b"/>
              <a:pathLst>
                <a:path w="4816592" h="120492">
                  <a:moveTo>
                    <a:pt x="0" y="0"/>
                  </a:moveTo>
                  <a:lnTo>
                    <a:pt x="4816592" y="0"/>
                  </a:lnTo>
                  <a:lnTo>
                    <a:pt x="4816592" y="120492"/>
                  </a:lnTo>
                  <a:lnTo>
                    <a:pt x="0" y="120492"/>
                  </a:lnTo>
                  <a:close/>
                </a:path>
              </a:pathLst>
            </a:custGeom>
            <a:solidFill>
              <a:srgbClr val="003C71"/>
            </a:solidFill>
          </p:spPr>
        </p:sp>
        <p:sp>
          <p:nvSpPr>
            <p:cNvPr id="4" name="TextBox 4"/>
            <p:cNvSpPr txBox="1"/>
            <p:nvPr/>
          </p:nvSpPr>
          <p:spPr>
            <a:xfrm>
              <a:off x="0" y="-38100"/>
              <a:ext cx="4816593" cy="15859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883735" y="5043796"/>
            <a:ext cx="6210685" cy="4785709"/>
          </a:xfrm>
          <a:custGeom>
            <a:avLst/>
            <a:gdLst/>
            <a:ahLst/>
            <a:cxnLst/>
            <a:rect l="l" t="t" r="r" b="b"/>
            <a:pathLst>
              <a:path w="6210685" h="4785709">
                <a:moveTo>
                  <a:pt x="0" y="0"/>
                </a:moveTo>
                <a:lnTo>
                  <a:pt x="6210685" y="0"/>
                </a:lnTo>
                <a:lnTo>
                  <a:pt x="6210685" y="4785709"/>
                </a:lnTo>
                <a:lnTo>
                  <a:pt x="0" y="4785709"/>
                </a:lnTo>
                <a:lnTo>
                  <a:pt x="0" y="0"/>
                </a:lnTo>
                <a:close/>
              </a:path>
            </a:pathLst>
          </a:custGeom>
          <a:blipFill>
            <a:blip r:embed="rId2"/>
            <a:stretch>
              <a:fillRect t="-47247" r="-27236"/>
            </a:stretch>
          </a:blipFill>
        </p:spPr>
      </p:sp>
      <p:sp>
        <p:nvSpPr>
          <p:cNvPr id="6" name="Freeform 6"/>
          <p:cNvSpPr/>
          <p:nvPr/>
        </p:nvSpPr>
        <p:spPr>
          <a:xfrm>
            <a:off x="1028700" y="5043796"/>
            <a:ext cx="4255297" cy="4255297"/>
          </a:xfrm>
          <a:custGeom>
            <a:avLst/>
            <a:gdLst/>
            <a:ahLst/>
            <a:cxnLst/>
            <a:rect l="l" t="t" r="r" b="b"/>
            <a:pathLst>
              <a:path w="4255297" h="4255297">
                <a:moveTo>
                  <a:pt x="0" y="0"/>
                </a:moveTo>
                <a:lnTo>
                  <a:pt x="4255297" y="0"/>
                </a:lnTo>
                <a:lnTo>
                  <a:pt x="4255297" y="4255298"/>
                </a:lnTo>
                <a:lnTo>
                  <a:pt x="0" y="4255298"/>
                </a:lnTo>
                <a:lnTo>
                  <a:pt x="0" y="0"/>
                </a:lnTo>
                <a:close/>
              </a:path>
            </a:pathLst>
          </a:custGeom>
          <a:blipFill>
            <a:blip r:embed="rId3"/>
            <a:stretch>
              <a:fillRect/>
            </a:stretch>
          </a:blipFill>
        </p:spPr>
      </p:sp>
      <p:sp>
        <p:nvSpPr>
          <p:cNvPr id="7" name="Freeform 7"/>
          <p:cNvSpPr/>
          <p:nvPr/>
        </p:nvSpPr>
        <p:spPr>
          <a:xfrm>
            <a:off x="-74057" y="-176124"/>
            <a:ext cx="18288000" cy="3136250"/>
          </a:xfrm>
          <a:custGeom>
            <a:avLst/>
            <a:gdLst/>
            <a:ahLst/>
            <a:cxnLst/>
            <a:rect l="l" t="t" r="r" b="b"/>
            <a:pathLst>
              <a:path w="18288000" h="3136250">
                <a:moveTo>
                  <a:pt x="0" y="0"/>
                </a:moveTo>
                <a:lnTo>
                  <a:pt x="18288000" y="0"/>
                </a:lnTo>
                <a:lnTo>
                  <a:pt x="18288000" y="3136250"/>
                </a:lnTo>
                <a:lnTo>
                  <a:pt x="0" y="3136250"/>
                </a:lnTo>
                <a:lnTo>
                  <a:pt x="0" y="0"/>
                </a:lnTo>
                <a:close/>
              </a:path>
            </a:pathLst>
          </a:custGeom>
          <a:blipFill>
            <a:blip r:embed="rId4"/>
            <a:stretch>
              <a:fillRect l="-19095" t="-54853" r="-12890" b="-278065"/>
            </a:stretch>
          </a:blipFill>
        </p:spPr>
      </p:sp>
      <p:sp>
        <p:nvSpPr>
          <p:cNvPr id="8" name="TextBox 8"/>
          <p:cNvSpPr txBox="1"/>
          <p:nvPr/>
        </p:nvSpPr>
        <p:spPr>
          <a:xfrm>
            <a:off x="1495763" y="2685392"/>
            <a:ext cx="15444587" cy="1971042"/>
          </a:xfrm>
          <a:prstGeom prst="rect">
            <a:avLst/>
          </a:prstGeom>
        </p:spPr>
        <p:txBody>
          <a:bodyPr lIns="0" tIns="0" rIns="0" bIns="0" rtlCol="0" anchor="t">
            <a:spAutoFit/>
          </a:bodyPr>
          <a:lstStyle/>
          <a:p>
            <a:pPr algn="ctr">
              <a:lnSpc>
                <a:spcPts val="7909"/>
              </a:lnSpc>
            </a:pPr>
            <a:r>
              <a:rPr lang="en-US" sz="5649">
                <a:solidFill>
                  <a:srgbClr val="000000"/>
                </a:solidFill>
                <a:latin typeface="Open Sans Extra Bold"/>
              </a:rPr>
              <a:t>The Seventh Inning Stretch: Membership in the Second Half of the Year</a:t>
            </a:r>
          </a:p>
        </p:txBody>
      </p:sp>
      <p:sp>
        <p:nvSpPr>
          <p:cNvPr id="9" name="TextBox 9"/>
          <p:cNvSpPr txBox="1"/>
          <p:nvPr/>
        </p:nvSpPr>
        <p:spPr>
          <a:xfrm>
            <a:off x="6160431" y="6159255"/>
            <a:ext cx="5274826" cy="1967231"/>
          </a:xfrm>
          <a:prstGeom prst="rect">
            <a:avLst/>
          </a:prstGeom>
        </p:spPr>
        <p:txBody>
          <a:bodyPr lIns="0" tIns="0" rIns="0" bIns="0" rtlCol="0" anchor="t">
            <a:spAutoFit/>
          </a:bodyPr>
          <a:lstStyle/>
          <a:p>
            <a:pPr algn="ctr">
              <a:lnSpc>
                <a:spcPts val="3919"/>
              </a:lnSpc>
            </a:pPr>
            <a:r>
              <a:rPr lang="en-US" sz="2799">
                <a:solidFill>
                  <a:srgbClr val="000000"/>
                </a:solidFill>
                <a:latin typeface="Open Sans Bold"/>
              </a:rPr>
              <a:t>- Kathleen Jenne -</a:t>
            </a:r>
          </a:p>
          <a:p>
            <a:pPr algn="ctr">
              <a:lnSpc>
                <a:spcPts val="3919"/>
              </a:lnSpc>
            </a:pPr>
            <a:endParaRPr lang="en-US" sz="2799">
              <a:solidFill>
                <a:srgbClr val="000000"/>
              </a:solidFill>
              <a:latin typeface="Open Sans Bold"/>
            </a:endParaRPr>
          </a:p>
          <a:p>
            <a:pPr algn="ctr">
              <a:lnSpc>
                <a:spcPts val="3919"/>
              </a:lnSpc>
            </a:pPr>
            <a:r>
              <a:rPr lang="en-US" sz="2799">
                <a:solidFill>
                  <a:srgbClr val="000000"/>
                </a:solidFill>
                <a:latin typeface="Open Sans Bold"/>
              </a:rPr>
              <a:t>NYS  PTA Marketing Specialist</a:t>
            </a:r>
          </a:p>
          <a:p>
            <a:pPr algn="ctr">
              <a:lnSpc>
                <a:spcPts val="3919"/>
              </a:lnSpc>
            </a:pPr>
            <a:endParaRPr lang="en-US" sz="2799">
              <a:solidFill>
                <a:srgbClr val="000000"/>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3"/>
            <a:stretch>
              <a:fillRect/>
            </a:stretch>
          </a:blipFill>
        </p:spPr>
      </p:sp>
      <p:sp>
        <p:nvSpPr>
          <p:cNvPr id="6" name="Freeform 6"/>
          <p:cNvSpPr/>
          <p:nvPr/>
        </p:nvSpPr>
        <p:spPr>
          <a:xfrm>
            <a:off x="1009650" y="2872047"/>
            <a:ext cx="5844108" cy="5584370"/>
          </a:xfrm>
          <a:custGeom>
            <a:avLst/>
            <a:gdLst/>
            <a:ahLst/>
            <a:cxnLst/>
            <a:rect l="l" t="t" r="r" b="b"/>
            <a:pathLst>
              <a:path w="5844108" h="5584370">
                <a:moveTo>
                  <a:pt x="0" y="0"/>
                </a:moveTo>
                <a:lnTo>
                  <a:pt x="5844108" y="0"/>
                </a:lnTo>
                <a:lnTo>
                  <a:pt x="5844108" y="5584370"/>
                </a:lnTo>
                <a:lnTo>
                  <a:pt x="0" y="5584370"/>
                </a:lnTo>
                <a:lnTo>
                  <a:pt x="0" y="0"/>
                </a:lnTo>
                <a:close/>
              </a:path>
            </a:pathLst>
          </a:custGeom>
          <a:blipFill>
            <a:blip r:embed="rId4"/>
            <a:stretch>
              <a:fillRect/>
            </a:stretch>
          </a:blipFill>
        </p:spPr>
      </p:sp>
      <p:sp>
        <p:nvSpPr>
          <p:cNvPr id="7" name="TextBox 7"/>
          <p:cNvSpPr txBox="1"/>
          <p:nvPr/>
        </p:nvSpPr>
        <p:spPr>
          <a:xfrm>
            <a:off x="6967941" y="2991814"/>
            <a:ext cx="10883433" cy="5126433"/>
          </a:xfrm>
          <a:prstGeom prst="rect">
            <a:avLst/>
          </a:prstGeom>
        </p:spPr>
        <p:txBody>
          <a:bodyPr lIns="0" tIns="0" rIns="0" bIns="0" rtlCol="0" anchor="t">
            <a:spAutoFit/>
          </a:bodyPr>
          <a:lstStyle/>
          <a:p>
            <a:pPr algn="ctr">
              <a:lnSpc>
                <a:spcPts val="5808"/>
              </a:lnSpc>
            </a:pPr>
            <a:r>
              <a:rPr lang="en-US" sz="4149">
                <a:solidFill>
                  <a:srgbClr val="000000"/>
                </a:solidFill>
                <a:latin typeface="Open Sans"/>
              </a:rPr>
              <a:t>How can Family Engagement be utilized as a Marketing Strategy? </a:t>
            </a:r>
          </a:p>
          <a:p>
            <a:pPr algn="ctr">
              <a:lnSpc>
                <a:spcPts val="5808"/>
              </a:lnSpc>
            </a:pPr>
            <a:endParaRPr lang="en-US" sz="4149">
              <a:solidFill>
                <a:srgbClr val="000000"/>
              </a:solidFill>
              <a:latin typeface="Open Sans"/>
            </a:endParaRPr>
          </a:p>
          <a:p>
            <a:pPr algn="ctr">
              <a:lnSpc>
                <a:spcPts val="5808"/>
              </a:lnSpc>
            </a:pPr>
            <a:endParaRPr lang="en-US" sz="4149">
              <a:solidFill>
                <a:srgbClr val="000000"/>
              </a:solidFill>
              <a:latin typeface="Open Sans"/>
            </a:endParaRPr>
          </a:p>
          <a:p>
            <a:pPr algn="ctr">
              <a:lnSpc>
                <a:spcPts val="5808"/>
              </a:lnSpc>
            </a:pPr>
            <a:endParaRPr lang="en-US" sz="4149">
              <a:solidFill>
                <a:srgbClr val="000000"/>
              </a:solidFill>
              <a:latin typeface="Open Sans"/>
            </a:endParaRPr>
          </a:p>
          <a:p>
            <a:pPr algn="ctr">
              <a:lnSpc>
                <a:spcPts val="5808"/>
              </a:lnSpc>
            </a:pPr>
            <a:r>
              <a:rPr lang="en-US" sz="4149" u="sng">
                <a:solidFill>
                  <a:srgbClr val="000000"/>
                </a:solidFill>
                <a:latin typeface="Open Sans"/>
                <a:hlinkClick r:id="rId5" tooltip="https://www.pta.org/home/run-your-pta/family-school-partnerships"/>
              </a:rPr>
              <a:t>National PTA Standards</a:t>
            </a:r>
          </a:p>
          <a:p>
            <a:pPr>
              <a:lnSpc>
                <a:spcPts val="5808"/>
              </a:lnSpc>
              <a:spcBef>
                <a:spcPct val="0"/>
              </a:spcBef>
            </a:pPr>
            <a:endParaRPr lang="en-US" sz="4149" u="sng">
              <a:solidFill>
                <a:srgbClr val="000000"/>
              </a:solidFill>
              <a:latin typeface="Open Sans"/>
              <a:hlinkClick r:id="rId5" tooltip="https://www.pta.org/home/run-your-pta/family-school-partnerships"/>
            </a:endParaRPr>
          </a:p>
        </p:txBody>
      </p:sp>
      <p:sp>
        <p:nvSpPr>
          <p:cNvPr id="8" name="Freeform 8"/>
          <p:cNvSpPr/>
          <p:nvPr/>
        </p:nvSpPr>
        <p:spPr>
          <a:xfrm>
            <a:off x="15593466" y="186352"/>
            <a:ext cx="2694534" cy="2436309"/>
          </a:xfrm>
          <a:custGeom>
            <a:avLst/>
            <a:gdLst/>
            <a:ahLst/>
            <a:cxnLst/>
            <a:rect l="l" t="t" r="r" b="b"/>
            <a:pathLst>
              <a:path w="2694534" h="2436309">
                <a:moveTo>
                  <a:pt x="0" y="0"/>
                </a:moveTo>
                <a:lnTo>
                  <a:pt x="2694534" y="0"/>
                </a:lnTo>
                <a:lnTo>
                  <a:pt x="2694534" y="2436309"/>
                </a:lnTo>
                <a:lnTo>
                  <a:pt x="0" y="2436309"/>
                </a:lnTo>
                <a:lnTo>
                  <a:pt x="0" y="0"/>
                </a:lnTo>
                <a:close/>
              </a:path>
            </a:pathLst>
          </a:custGeom>
          <a:blipFill>
            <a:blip r:embed="rId6"/>
            <a:stretch>
              <a:fillRect l="-86349" t="-33837" r="-51470" b="-14115"/>
            </a:stretch>
          </a:blipFill>
        </p:spPr>
      </p:sp>
      <p:sp>
        <p:nvSpPr>
          <p:cNvPr id="9" name="TextBox 9"/>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3"/>
            <a:stretch>
              <a:fillRect/>
            </a:stretch>
          </a:blipFill>
        </p:spPr>
      </p:sp>
      <p:sp>
        <p:nvSpPr>
          <p:cNvPr id="6" name="Freeform 6"/>
          <p:cNvSpPr/>
          <p:nvPr/>
        </p:nvSpPr>
        <p:spPr>
          <a:xfrm>
            <a:off x="1009650" y="1658801"/>
            <a:ext cx="6797617" cy="6797617"/>
          </a:xfrm>
          <a:custGeom>
            <a:avLst/>
            <a:gdLst/>
            <a:ahLst/>
            <a:cxnLst/>
            <a:rect l="l" t="t" r="r" b="b"/>
            <a:pathLst>
              <a:path w="6797617" h="6797617">
                <a:moveTo>
                  <a:pt x="0" y="0"/>
                </a:moveTo>
                <a:lnTo>
                  <a:pt x="6797617" y="0"/>
                </a:lnTo>
                <a:lnTo>
                  <a:pt x="6797617" y="6797616"/>
                </a:lnTo>
                <a:lnTo>
                  <a:pt x="0" y="6797616"/>
                </a:lnTo>
                <a:lnTo>
                  <a:pt x="0" y="0"/>
                </a:lnTo>
                <a:close/>
              </a:path>
            </a:pathLst>
          </a:custGeom>
          <a:blipFill>
            <a:blip r:embed="rId4"/>
            <a:stretch>
              <a:fillRect/>
            </a:stretch>
          </a:blipFill>
        </p:spPr>
      </p:sp>
      <p:sp>
        <p:nvSpPr>
          <p:cNvPr id="7" name="Freeform 7"/>
          <p:cNvSpPr/>
          <p:nvPr/>
        </p:nvSpPr>
        <p:spPr>
          <a:xfrm>
            <a:off x="15524641" y="74433"/>
            <a:ext cx="2763359" cy="2585088"/>
          </a:xfrm>
          <a:custGeom>
            <a:avLst/>
            <a:gdLst/>
            <a:ahLst/>
            <a:cxnLst/>
            <a:rect l="l" t="t" r="r" b="b"/>
            <a:pathLst>
              <a:path w="2763359" h="2585088">
                <a:moveTo>
                  <a:pt x="0" y="0"/>
                </a:moveTo>
                <a:lnTo>
                  <a:pt x="2763359" y="0"/>
                </a:lnTo>
                <a:lnTo>
                  <a:pt x="2763359" y="2585088"/>
                </a:lnTo>
                <a:lnTo>
                  <a:pt x="0" y="2585088"/>
                </a:lnTo>
                <a:lnTo>
                  <a:pt x="0" y="0"/>
                </a:lnTo>
                <a:close/>
              </a:path>
            </a:pathLst>
          </a:custGeom>
          <a:blipFill>
            <a:blip r:embed="rId5"/>
            <a:stretch>
              <a:fillRect l="-87807" t="-30952" r="-55067" b="-15085"/>
            </a:stretch>
          </a:blipFill>
        </p:spPr>
      </p:sp>
      <p:sp>
        <p:nvSpPr>
          <p:cNvPr id="8" name="TextBox 8"/>
          <p:cNvSpPr txBox="1"/>
          <p:nvPr/>
        </p:nvSpPr>
        <p:spPr>
          <a:xfrm>
            <a:off x="7547498" y="5000459"/>
            <a:ext cx="11387047" cy="1206579"/>
          </a:xfrm>
          <a:prstGeom prst="rect">
            <a:avLst/>
          </a:prstGeom>
        </p:spPr>
        <p:txBody>
          <a:bodyPr lIns="0" tIns="0" rIns="0" bIns="0" rtlCol="0" anchor="t">
            <a:spAutoFit/>
          </a:bodyPr>
          <a:lstStyle/>
          <a:p>
            <a:pPr algn="ctr">
              <a:lnSpc>
                <a:spcPts val="4895"/>
              </a:lnSpc>
            </a:pPr>
            <a:r>
              <a:rPr lang="en-US" sz="3496" u="sng">
                <a:solidFill>
                  <a:srgbClr val="000000"/>
                </a:solidFill>
                <a:latin typeface="Open Sans Bold"/>
                <a:hlinkClick r:id="rId6" tooltip="https://www.pta.org/home/run-your-pta/membership-resources/reasons-you-belong?fbclid=IwAR3RDF37RvmplwzRKYKKsStSf5xprmF-SaobX4DXapazRnIUkJ8A4OuQr-M_aem_AWTAoAboryqri0WIwYybQargvz_wo_frA8L_Tvo_TjaeK60-GEB8bdGzPvzYRoXYZug,IwAR3RDF37RvmplwzRKYKKsStSf5xprmF-SaobX4DXapazRnIUkJ8A4OuQr-M_aem_AWTAoAboryqri0WIwYybQargvz_wo_frA8L_Tvo_TjaeK60-GEB8bdGzPvzYRoXYZug&amp;mibextid=Zxz2cZ,Zxz2cZ"/>
              </a:rPr>
              <a:t>Reasons YOU Belong</a:t>
            </a:r>
          </a:p>
          <a:p>
            <a:pPr algn="ctr">
              <a:lnSpc>
                <a:spcPts val="4895"/>
              </a:lnSpc>
              <a:spcBef>
                <a:spcPct val="0"/>
              </a:spcBef>
            </a:pPr>
            <a:endParaRPr lang="en-US" sz="3496" u="sng">
              <a:solidFill>
                <a:srgbClr val="000000"/>
              </a:solidFill>
              <a:latin typeface="Open Sans Bold"/>
              <a:hlinkClick r:id="rId6" tooltip="https://www.pta.org/home/run-your-pta/membership-resources/reasons-you-belong?fbclid=IwAR3RDF37RvmplwzRKYKKsStSf5xprmF-SaobX4DXapazRnIUkJ8A4OuQr-M_aem_AWTAoAboryqri0WIwYybQargvz_wo_frA8L_Tvo_TjaeK60-GEB8bdGzPvzYRoXYZug,IwAR3RDF37RvmplwzRKYKKsStSf5xprmF-SaobX4DXapazRnIUkJ8A4OuQr-M_aem_AWTAoAboryqri0WIwYybQargvz_wo_frA8L_Tvo_TjaeK60-GEB8bdGzPvzYRoXYZug&amp;mibextid=Zxz2cZ,Zxz2cZ"/>
            </a:endParaRPr>
          </a:p>
        </p:txBody>
      </p:sp>
      <p:sp>
        <p:nvSpPr>
          <p:cNvPr id="9" name="TextBox 9"/>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3"/>
            <a:stretch>
              <a:fillRect/>
            </a:stretch>
          </a:blipFill>
        </p:spPr>
      </p:sp>
      <p:sp>
        <p:nvSpPr>
          <p:cNvPr id="6" name="Freeform 6"/>
          <p:cNvSpPr/>
          <p:nvPr/>
        </p:nvSpPr>
        <p:spPr>
          <a:xfrm>
            <a:off x="315252" y="1563711"/>
            <a:ext cx="11220359" cy="6892706"/>
          </a:xfrm>
          <a:custGeom>
            <a:avLst/>
            <a:gdLst/>
            <a:ahLst/>
            <a:cxnLst/>
            <a:rect l="l" t="t" r="r" b="b"/>
            <a:pathLst>
              <a:path w="11220359" h="6892706">
                <a:moveTo>
                  <a:pt x="0" y="0"/>
                </a:moveTo>
                <a:lnTo>
                  <a:pt x="11220359" y="0"/>
                </a:lnTo>
                <a:lnTo>
                  <a:pt x="11220359" y="6892706"/>
                </a:lnTo>
                <a:lnTo>
                  <a:pt x="0" y="6892706"/>
                </a:lnTo>
                <a:lnTo>
                  <a:pt x="0" y="0"/>
                </a:lnTo>
                <a:close/>
              </a:path>
            </a:pathLst>
          </a:custGeom>
          <a:blipFill>
            <a:blip r:embed="rId4"/>
            <a:stretch>
              <a:fillRect l="-40253" t="-23408" r="-3481" b="-8205"/>
            </a:stretch>
          </a:blipFill>
        </p:spPr>
      </p:sp>
      <p:sp>
        <p:nvSpPr>
          <p:cNvPr id="7" name="Freeform 7"/>
          <p:cNvSpPr/>
          <p:nvPr/>
        </p:nvSpPr>
        <p:spPr>
          <a:xfrm>
            <a:off x="15202519" y="84315"/>
            <a:ext cx="2938089" cy="2743812"/>
          </a:xfrm>
          <a:custGeom>
            <a:avLst/>
            <a:gdLst/>
            <a:ahLst/>
            <a:cxnLst/>
            <a:rect l="l" t="t" r="r" b="b"/>
            <a:pathLst>
              <a:path w="2938089" h="2743812">
                <a:moveTo>
                  <a:pt x="0" y="0"/>
                </a:moveTo>
                <a:lnTo>
                  <a:pt x="2938088" y="0"/>
                </a:lnTo>
                <a:lnTo>
                  <a:pt x="2938088" y="2743812"/>
                </a:lnTo>
                <a:lnTo>
                  <a:pt x="0" y="2743812"/>
                </a:lnTo>
                <a:lnTo>
                  <a:pt x="0" y="0"/>
                </a:lnTo>
                <a:close/>
              </a:path>
            </a:pathLst>
          </a:custGeom>
          <a:blipFill>
            <a:blip r:embed="rId5"/>
            <a:stretch>
              <a:fillRect l="-81614" t="-26710" r="-47829" b="-11490"/>
            </a:stretch>
          </a:blipFill>
        </p:spPr>
      </p:sp>
      <p:sp>
        <p:nvSpPr>
          <p:cNvPr id="8" name="TextBox 8"/>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9" name="TextBox 9"/>
          <p:cNvSpPr txBox="1"/>
          <p:nvPr/>
        </p:nvSpPr>
        <p:spPr>
          <a:xfrm>
            <a:off x="12075366" y="4795202"/>
            <a:ext cx="4748212" cy="629921"/>
          </a:xfrm>
          <a:prstGeom prst="rect">
            <a:avLst/>
          </a:prstGeom>
        </p:spPr>
        <p:txBody>
          <a:bodyPr lIns="0" tIns="0" rIns="0" bIns="0" rtlCol="0" anchor="t">
            <a:spAutoFit/>
          </a:bodyPr>
          <a:lstStyle/>
          <a:p>
            <a:pPr algn="ctr">
              <a:lnSpc>
                <a:spcPts val="5179"/>
              </a:lnSpc>
            </a:pPr>
            <a:r>
              <a:rPr lang="en-US" sz="3699" u="sng">
                <a:solidFill>
                  <a:srgbClr val="000000"/>
                </a:solidFill>
                <a:latin typeface="Open Sans Bold"/>
                <a:hlinkClick r:id="rId6" tooltip="https://www.pta.org/home/advocacy/advocacy-resources"/>
              </a:rPr>
              <a:t>Advocacy resources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pic>
        <p:nvPicPr>
          <p:cNvPr id="6" name="Picture 6"/>
          <p:cNvPicPr>
            <a:picLocks noChangeAspect="1"/>
          </p:cNvPicPr>
          <p:nvPr/>
        </p:nvPicPr>
        <p:blipFill>
          <a:blip r:embed="rId3"/>
          <a:srcRect/>
          <a:stretch>
            <a:fillRect/>
          </a:stretch>
        </p:blipFill>
        <p:spPr>
          <a:xfrm>
            <a:off x="8455125" y="5048516"/>
            <a:ext cx="8804175" cy="5238484"/>
          </a:xfrm>
          <a:prstGeom prst="rect">
            <a:avLst/>
          </a:prstGeom>
        </p:spPr>
      </p:pic>
      <p:pic>
        <p:nvPicPr>
          <p:cNvPr id="7" name="Picture 7"/>
          <p:cNvPicPr>
            <a:picLocks noChangeAspect="1"/>
          </p:cNvPicPr>
          <p:nvPr/>
        </p:nvPicPr>
        <p:blipFill>
          <a:blip r:embed="rId4"/>
          <a:srcRect/>
          <a:stretch>
            <a:fillRect/>
          </a:stretch>
        </p:blipFill>
        <p:spPr>
          <a:xfrm>
            <a:off x="1980150" y="4485201"/>
            <a:ext cx="4152596" cy="4773099"/>
          </a:xfrm>
          <a:prstGeom prst="rect">
            <a:avLst/>
          </a:prstGeom>
        </p:spPr>
      </p:pic>
      <p:sp>
        <p:nvSpPr>
          <p:cNvPr id="8" name="Freeform 8"/>
          <p:cNvSpPr/>
          <p:nvPr/>
        </p:nvSpPr>
        <p:spPr>
          <a:xfrm>
            <a:off x="15606726" y="74433"/>
            <a:ext cx="2647145" cy="2470217"/>
          </a:xfrm>
          <a:custGeom>
            <a:avLst/>
            <a:gdLst/>
            <a:ahLst/>
            <a:cxnLst/>
            <a:rect l="l" t="t" r="r" b="b"/>
            <a:pathLst>
              <a:path w="2647145" h="2470217">
                <a:moveTo>
                  <a:pt x="0" y="0"/>
                </a:moveTo>
                <a:lnTo>
                  <a:pt x="2647145" y="0"/>
                </a:lnTo>
                <a:lnTo>
                  <a:pt x="2647145" y="2470217"/>
                </a:lnTo>
                <a:lnTo>
                  <a:pt x="0" y="2470217"/>
                </a:lnTo>
                <a:lnTo>
                  <a:pt x="0" y="0"/>
                </a:lnTo>
                <a:close/>
              </a:path>
            </a:pathLst>
          </a:custGeom>
          <a:blipFill>
            <a:blip r:embed="rId5"/>
            <a:stretch>
              <a:fillRect l="-79600" t="-25991" r="-53818" b="-14711"/>
            </a:stretch>
          </a:blipFill>
        </p:spPr>
      </p:sp>
      <p:sp>
        <p:nvSpPr>
          <p:cNvPr id="9" name="TextBox 9"/>
          <p:cNvSpPr txBox="1"/>
          <p:nvPr/>
        </p:nvSpPr>
        <p:spPr>
          <a:xfrm>
            <a:off x="1980150" y="1572411"/>
            <a:ext cx="14327699" cy="309816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PTA Marketing at the Unit Level</a:t>
            </a:r>
          </a:p>
          <a:p>
            <a:pPr algn="ctr">
              <a:lnSpc>
                <a:spcPts val="6159"/>
              </a:lnSpc>
            </a:pPr>
            <a:r>
              <a:rPr lang="en-US" sz="4399">
                <a:solidFill>
                  <a:srgbClr val="000000"/>
                </a:solidFill>
                <a:latin typeface="Open Sans"/>
              </a:rPr>
              <a:t> - </a:t>
            </a:r>
          </a:p>
          <a:p>
            <a:pPr algn="ctr">
              <a:lnSpc>
                <a:spcPts val="6159"/>
              </a:lnSpc>
            </a:pPr>
            <a:r>
              <a:rPr lang="en-US" sz="4399">
                <a:solidFill>
                  <a:srgbClr val="000000"/>
                </a:solidFill>
                <a:latin typeface="Open Sans"/>
              </a:rPr>
              <a:t>Quick implementation tips for each season</a:t>
            </a:r>
          </a:p>
          <a:p>
            <a:pPr>
              <a:lnSpc>
                <a:spcPts val="6159"/>
              </a:lnSpc>
              <a:spcBef>
                <a:spcPct val="0"/>
              </a:spcBef>
            </a:pPr>
            <a:endParaRPr lang="en-US" sz="4399">
              <a:solidFill>
                <a:srgbClr val="000000"/>
              </a:solidFill>
              <a:latin typeface="Open Sans"/>
            </a:endParaRPr>
          </a:p>
        </p:txBody>
      </p:sp>
      <p:sp>
        <p:nvSpPr>
          <p:cNvPr id="10" name="TextBox 10"/>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TextBox 6"/>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7" name="TextBox 7"/>
          <p:cNvSpPr txBox="1"/>
          <p:nvPr/>
        </p:nvSpPr>
        <p:spPr>
          <a:xfrm>
            <a:off x="1980150" y="1721483"/>
            <a:ext cx="14327699" cy="8565517"/>
          </a:xfrm>
          <a:prstGeom prst="rect">
            <a:avLst/>
          </a:prstGeom>
        </p:spPr>
        <p:txBody>
          <a:bodyPr lIns="0" tIns="0" rIns="0" bIns="0" rtlCol="0" anchor="t">
            <a:spAutoFit/>
          </a:bodyPr>
          <a:lstStyle/>
          <a:p>
            <a:pPr>
              <a:lnSpc>
                <a:spcPts val="6159"/>
              </a:lnSpc>
            </a:pPr>
            <a:r>
              <a:rPr lang="en-US" sz="4399">
                <a:solidFill>
                  <a:srgbClr val="000000"/>
                </a:solidFill>
                <a:latin typeface="Open Sans"/>
              </a:rPr>
              <a:t>Membership is a year-long journey that should be undertaken by every member of your PTA Board and beyond. </a:t>
            </a:r>
          </a:p>
          <a:p>
            <a:pPr>
              <a:lnSpc>
                <a:spcPts val="6159"/>
              </a:lnSpc>
            </a:pPr>
            <a:endParaRPr lang="en-US" sz="4399">
              <a:solidFill>
                <a:srgbClr val="000000"/>
              </a:solidFill>
              <a:latin typeface="Open Sans"/>
            </a:endParaRPr>
          </a:p>
          <a:p>
            <a:pPr>
              <a:lnSpc>
                <a:spcPts val="6159"/>
              </a:lnSpc>
            </a:pPr>
            <a:r>
              <a:rPr lang="en-US" sz="4399">
                <a:solidFill>
                  <a:srgbClr val="000000"/>
                </a:solidFill>
                <a:latin typeface="Open Sans"/>
              </a:rPr>
              <a:t>Yet, so many units tend to wind down their membership drives after the leaves start to fall.</a:t>
            </a:r>
          </a:p>
          <a:p>
            <a:pPr>
              <a:lnSpc>
                <a:spcPts val="6159"/>
              </a:lnSpc>
            </a:pPr>
            <a:endParaRPr lang="en-US" sz="4399">
              <a:solidFill>
                <a:srgbClr val="000000"/>
              </a:solidFill>
              <a:latin typeface="Open Sans"/>
            </a:endParaRPr>
          </a:p>
          <a:p>
            <a:pPr>
              <a:lnSpc>
                <a:spcPts val="6159"/>
              </a:lnSpc>
            </a:pPr>
            <a:r>
              <a:rPr lang="en-US" sz="4399">
                <a:solidFill>
                  <a:srgbClr val="000000"/>
                </a:solidFill>
                <a:latin typeface="Open Sans"/>
              </a:rPr>
              <a:t>We are here to reexamine the Membership Year and revitalize our campaigns.</a:t>
            </a:r>
          </a:p>
          <a:p>
            <a:pPr>
              <a:lnSpc>
                <a:spcPts val="6159"/>
              </a:lnSpc>
            </a:pPr>
            <a:endParaRPr lang="en-US" sz="4399">
              <a:solidFill>
                <a:srgbClr val="000000"/>
              </a:solidFill>
              <a:latin typeface="Open Sans"/>
            </a:endParaRPr>
          </a:p>
          <a:p>
            <a:pPr>
              <a:lnSpc>
                <a:spcPts val="6159"/>
              </a:lnSpc>
              <a:spcBef>
                <a:spcPct val="0"/>
              </a:spcBef>
            </a:pPr>
            <a:endParaRPr lang="en-US" sz="4399">
              <a:solidFill>
                <a:srgbClr val="000000"/>
              </a:solidFill>
              <a:latin typeface="Open Sans"/>
            </a:endParaRPr>
          </a:p>
        </p:txBody>
      </p:sp>
      <p:sp>
        <p:nvSpPr>
          <p:cNvPr id="8" name="Freeform 8"/>
          <p:cNvSpPr/>
          <p:nvPr/>
        </p:nvSpPr>
        <p:spPr>
          <a:xfrm>
            <a:off x="14526998" y="3610092"/>
            <a:ext cx="3186194" cy="3130436"/>
          </a:xfrm>
          <a:custGeom>
            <a:avLst/>
            <a:gdLst/>
            <a:ahLst/>
            <a:cxnLst/>
            <a:rect l="l" t="t" r="r" b="b"/>
            <a:pathLst>
              <a:path w="3186194" h="3130436">
                <a:moveTo>
                  <a:pt x="0" y="0"/>
                </a:moveTo>
                <a:lnTo>
                  <a:pt x="3186194" y="0"/>
                </a:lnTo>
                <a:lnTo>
                  <a:pt x="3186194" y="3130435"/>
                </a:lnTo>
                <a:lnTo>
                  <a:pt x="0" y="3130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5531005" y="0"/>
            <a:ext cx="2804728" cy="2410058"/>
          </a:xfrm>
          <a:custGeom>
            <a:avLst/>
            <a:gdLst/>
            <a:ahLst/>
            <a:cxnLst/>
            <a:rect l="l" t="t" r="r" b="b"/>
            <a:pathLst>
              <a:path w="2804728" h="2410058">
                <a:moveTo>
                  <a:pt x="0" y="0"/>
                </a:moveTo>
                <a:lnTo>
                  <a:pt x="2804728" y="0"/>
                </a:lnTo>
                <a:lnTo>
                  <a:pt x="2804728" y="2410058"/>
                </a:lnTo>
                <a:lnTo>
                  <a:pt x="0" y="2410058"/>
                </a:lnTo>
                <a:lnTo>
                  <a:pt x="0" y="0"/>
                </a:lnTo>
                <a:close/>
              </a:path>
            </a:pathLst>
          </a:custGeom>
          <a:blipFill>
            <a:blip r:embed="rId5"/>
            <a:stretch>
              <a:fillRect l="-74976" t="-26701" r="-44382" b="-16894"/>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TextBox 6"/>
          <p:cNvSpPr txBox="1"/>
          <p:nvPr/>
        </p:nvSpPr>
        <p:spPr>
          <a:xfrm>
            <a:off x="3578145" y="2329937"/>
            <a:ext cx="11131710" cy="544131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November - </a:t>
            </a:r>
          </a:p>
          <a:p>
            <a:pPr algn="ctr">
              <a:lnSpc>
                <a:spcPts val="6159"/>
              </a:lnSpc>
            </a:pPr>
            <a:r>
              <a:rPr lang="en-US" sz="4399">
                <a:solidFill>
                  <a:srgbClr val="000000"/>
                </a:solidFill>
                <a:latin typeface="Open Sans"/>
              </a:rPr>
              <a:t>Gathering around the Thanksgiving Table, organizing the start of holiday fundraisers and holiday related school events.</a:t>
            </a:r>
          </a:p>
          <a:p>
            <a:pPr algn="ctr">
              <a:lnSpc>
                <a:spcPts val="6159"/>
              </a:lnSpc>
            </a:pPr>
            <a:endParaRPr lang="en-US" sz="4399">
              <a:solidFill>
                <a:srgbClr val="000000"/>
              </a:solidFill>
              <a:latin typeface="Open Sans"/>
            </a:endParaRPr>
          </a:p>
          <a:p>
            <a:pPr algn="ctr">
              <a:lnSpc>
                <a:spcPts val="6159"/>
              </a:lnSpc>
            </a:pPr>
            <a:r>
              <a:rPr lang="en-US" sz="4399">
                <a:solidFill>
                  <a:srgbClr val="000000"/>
                </a:solidFill>
                <a:latin typeface="Open Sans"/>
              </a:rPr>
              <a:t>How do we market PTA here?</a:t>
            </a:r>
          </a:p>
          <a:p>
            <a:pPr>
              <a:lnSpc>
                <a:spcPts val="6159"/>
              </a:lnSpc>
              <a:spcBef>
                <a:spcPct val="0"/>
              </a:spcBef>
            </a:pPr>
            <a:endParaRPr lang="en-US" sz="4399">
              <a:solidFill>
                <a:srgbClr val="000000"/>
              </a:solidFill>
              <a:latin typeface="Open Sans"/>
            </a:endParaRPr>
          </a:p>
        </p:txBody>
      </p:sp>
      <p:sp>
        <p:nvSpPr>
          <p:cNvPr id="7" name="Freeform 7"/>
          <p:cNvSpPr/>
          <p:nvPr/>
        </p:nvSpPr>
        <p:spPr>
          <a:xfrm flipH="1">
            <a:off x="1424271" y="2415662"/>
            <a:ext cx="2916364" cy="4114800"/>
          </a:xfrm>
          <a:custGeom>
            <a:avLst/>
            <a:gdLst/>
            <a:ahLst/>
            <a:cxnLst/>
            <a:rect l="l" t="t" r="r" b="b"/>
            <a:pathLst>
              <a:path w="2916364" h="4114800">
                <a:moveTo>
                  <a:pt x="2916365" y="0"/>
                </a:moveTo>
                <a:lnTo>
                  <a:pt x="0" y="0"/>
                </a:lnTo>
                <a:lnTo>
                  <a:pt x="0" y="4114800"/>
                </a:lnTo>
                <a:lnTo>
                  <a:pt x="2916365" y="4114800"/>
                </a:lnTo>
                <a:lnTo>
                  <a:pt x="291636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593542" y="0"/>
            <a:ext cx="2811421" cy="2415662"/>
          </a:xfrm>
          <a:custGeom>
            <a:avLst/>
            <a:gdLst/>
            <a:ahLst/>
            <a:cxnLst/>
            <a:rect l="l" t="t" r="r" b="b"/>
            <a:pathLst>
              <a:path w="2811421" h="2415662">
                <a:moveTo>
                  <a:pt x="0" y="0"/>
                </a:moveTo>
                <a:lnTo>
                  <a:pt x="2811421" y="0"/>
                </a:lnTo>
                <a:lnTo>
                  <a:pt x="2811421" y="2415662"/>
                </a:lnTo>
                <a:lnTo>
                  <a:pt x="0" y="2415662"/>
                </a:lnTo>
                <a:lnTo>
                  <a:pt x="0" y="0"/>
                </a:lnTo>
                <a:close/>
              </a:path>
            </a:pathLst>
          </a:custGeom>
          <a:blipFill>
            <a:blip r:embed="rId5"/>
            <a:stretch>
              <a:fillRect l="-63954" t="-22845" r="-42377" b="-12231"/>
            </a:stretch>
          </a:blipFill>
        </p:spPr>
      </p:sp>
      <p:sp>
        <p:nvSpPr>
          <p:cNvPr id="9" name="TextBox 9"/>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500443" y="3869338"/>
            <a:ext cx="3704237" cy="2467948"/>
          </a:xfrm>
          <a:custGeom>
            <a:avLst/>
            <a:gdLst/>
            <a:ahLst/>
            <a:cxnLst/>
            <a:rect l="l" t="t" r="r" b="b"/>
            <a:pathLst>
              <a:path w="3704237" h="2467948">
                <a:moveTo>
                  <a:pt x="0" y="0"/>
                </a:moveTo>
                <a:lnTo>
                  <a:pt x="3704238" y="0"/>
                </a:lnTo>
                <a:lnTo>
                  <a:pt x="3704238" y="2467948"/>
                </a:lnTo>
                <a:lnTo>
                  <a:pt x="0" y="2467948"/>
                </a:lnTo>
                <a:lnTo>
                  <a:pt x="0" y="0"/>
                </a:lnTo>
                <a:close/>
              </a:path>
            </a:pathLst>
          </a:custGeom>
          <a:blipFill>
            <a:blip r:embed="rId3"/>
            <a:stretch>
              <a:fillRect/>
            </a:stretch>
          </a:blipFill>
        </p:spPr>
      </p:sp>
      <p:sp>
        <p:nvSpPr>
          <p:cNvPr id="7" name="Freeform 7"/>
          <p:cNvSpPr/>
          <p:nvPr/>
        </p:nvSpPr>
        <p:spPr>
          <a:xfrm>
            <a:off x="6649543" y="3441379"/>
            <a:ext cx="4988915" cy="3323865"/>
          </a:xfrm>
          <a:custGeom>
            <a:avLst/>
            <a:gdLst/>
            <a:ahLst/>
            <a:cxnLst/>
            <a:rect l="l" t="t" r="r" b="b"/>
            <a:pathLst>
              <a:path w="4988915" h="3323865">
                <a:moveTo>
                  <a:pt x="0" y="0"/>
                </a:moveTo>
                <a:lnTo>
                  <a:pt x="4988914" y="0"/>
                </a:lnTo>
                <a:lnTo>
                  <a:pt x="4988914" y="3323865"/>
                </a:lnTo>
                <a:lnTo>
                  <a:pt x="0" y="3323865"/>
                </a:lnTo>
                <a:lnTo>
                  <a:pt x="0" y="0"/>
                </a:lnTo>
                <a:close/>
              </a:path>
            </a:pathLst>
          </a:custGeom>
          <a:blipFill>
            <a:blip r:embed="rId4"/>
            <a:stretch>
              <a:fillRect/>
            </a:stretch>
          </a:blipFill>
        </p:spPr>
      </p:sp>
      <p:sp>
        <p:nvSpPr>
          <p:cNvPr id="8" name="Freeform 8"/>
          <p:cNvSpPr/>
          <p:nvPr/>
        </p:nvSpPr>
        <p:spPr>
          <a:xfrm>
            <a:off x="12882599" y="6962476"/>
            <a:ext cx="3281759" cy="2186472"/>
          </a:xfrm>
          <a:custGeom>
            <a:avLst/>
            <a:gdLst/>
            <a:ahLst/>
            <a:cxnLst/>
            <a:rect l="l" t="t" r="r" b="b"/>
            <a:pathLst>
              <a:path w="3281759" h="2186472">
                <a:moveTo>
                  <a:pt x="0" y="0"/>
                </a:moveTo>
                <a:lnTo>
                  <a:pt x="3281760" y="0"/>
                </a:lnTo>
                <a:lnTo>
                  <a:pt x="3281760" y="2186472"/>
                </a:lnTo>
                <a:lnTo>
                  <a:pt x="0" y="2186472"/>
                </a:lnTo>
                <a:lnTo>
                  <a:pt x="0" y="0"/>
                </a:lnTo>
                <a:close/>
              </a:path>
            </a:pathLst>
          </a:custGeom>
          <a:blipFill>
            <a:blip r:embed="rId5"/>
            <a:stretch>
              <a:fillRect/>
            </a:stretch>
          </a:blipFill>
        </p:spPr>
      </p:sp>
      <p:sp>
        <p:nvSpPr>
          <p:cNvPr id="9" name="Freeform 9"/>
          <p:cNvSpPr/>
          <p:nvPr/>
        </p:nvSpPr>
        <p:spPr>
          <a:xfrm>
            <a:off x="13182604" y="3869338"/>
            <a:ext cx="3485200" cy="2230528"/>
          </a:xfrm>
          <a:custGeom>
            <a:avLst/>
            <a:gdLst/>
            <a:ahLst/>
            <a:cxnLst/>
            <a:rect l="l" t="t" r="r" b="b"/>
            <a:pathLst>
              <a:path w="3485200" h="2230528">
                <a:moveTo>
                  <a:pt x="0" y="0"/>
                </a:moveTo>
                <a:lnTo>
                  <a:pt x="3485200" y="0"/>
                </a:lnTo>
                <a:lnTo>
                  <a:pt x="3485200" y="2230528"/>
                </a:lnTo>
                <a:lnTo>
                  <a:pt x="0" y="2230528"/>
                </a:lnTo>
                <a:lnTo>
                  <a:pt x="0" y="0"/>
                </a:lnTo>
                <a:close/>
              </a:path>
            </a:pathLst>
          </a:custGeom>
          <a:blipFill>
            <a:blip r:embed="rId6"/>
            <a:stretch>
              <a:fillRect/>
            </a:stretch>
          </a:blipFill>
        </p:spPr>
      </p:sp>
      <p:sp>
        <p:nvSpPr>
          <p:cNvPr id="10" name="Freeform 10"/>
          <p:cNvSpPr/>
          <p:nvPr/>
        </p:nvSpPr>
        <p:spPr>
          <a:xfrm>
            <a:off x="7713163" y="7353615"/>
            <a:ext cx="3502149" cy="1904685"/>
          </a:xfrm>
          <a:custGeom>
            <a:avLst/>
            <a:gdLst/>
            <a:ahLst/>
            <a:cxnLst/>
            <a:rect l="l" t="t" r="r" b="b"/>
            <a:pathLst>
              <a:path w="3502149" h="1904685">
                <a:moveTo>
                  <a:pt x="0" y="0"/>
                </a:moveTo>
                <a:lnTo>
                  <a:pt x="3502150" y="0"/>
                </a:lnTo>
                <a:lnTo>
                  <a:pt x="3502150" y="1904685"/>
                </a:lnTo>
                <a:lnTo>
                  <a:pt x="0" y="1904685"/>
                </a:lnTo>
                <a:lnTo>
                  <a:pt x="0" y="0"/>
                </a:lnTo>
                <a:close/>
              </a:path>
            </a:pathLst>
          </a:custGeom>
          <a:blipFill>
            <a:blip r:embed="rId7"/>
            <a:stretch>
              <a:fillRect b="-22503"/>
            </a:stretch>
          </a:blipFill>
        </p:spPr>
      </p:sp>
      <p:sp>
        <p:nvSpPr>
          <p:cNvPr id="11" name="Freeform 11"/>
          <p:cNvSpPr/>
          <p:nvPr/>
        </p:nvSpPr>
        <p:spPr>
          <a:xfrm>
            <a:off x="2967473" y="7072098"/>
            <a:ext cx="3281354" cy="2186202"/>
          </a:xfrm>
          <a:custGeom>
            <a:avLst/>
            <a:gdLst/>
            <a:ahLst/>
            <a:cxnLst/>
            <a:rect l="l" t="t" r="r" b="b"/>
            <a:pathLst>
              <a:path w="3281354" h="2186202">
                <a:moveTo>
                  <a:pt x="0" y="0"/>
                </a:moveTo>
                <a:lnTo>
                  <a:pt x="3281354" y="0"/>
                </a:lnTo>
                <a:lnTo>
                  <a:pt x="3281354" y="2186202"/>
                </a:lnTo>
                <a:lnTo>
                  <a:pt x="0" y="2186202"/>
                </a:lnTo>
                <a:lnTo>
                  <a:pt x="0" y="0"/>
                </a:lnTo>
                <a:close/>
              </a:path>
            </a:pathLst>
          </a:custGeom>
          <a:blipFill>
            <a:blip r:embed="rId8"/>
            <a:stretch>
              <a:fillRect/>
            </a:stretch>
          </a:blipFill>
        </p:spPr>
      </p:sp>
      <p:sp>
        <p:nvSpPr>
          <p:cNvPr id="12" name="Freeform 12"/>
          <p:cNvSpPr/>
          <p:nvPr/>
        </p:nvSpPr>
        <p:spPr>
          <a:xfrm>
            <a:off x="15760545" y="140138"/>
            <a:ext cx="2302258" cy="2158892"/>
          </a:xfrm>
          <a:custGeom>
            <a:avLst/>
            <a:gdLst/>
            <a:ahLst/>
            <a:cxnLst/>
            <a:rect l="l" t="t" r="r" b="b"/>
            <a:pathLst>
              <a:path w="2302258" h="2158892">
                <a:moveTo>
                  <a:pt x="0" y="0"/>
                </a:moveTo>
                <a:lnTo>
                  <a:pt x="2302258" y="0"/>
                </a:lnTo>
                <a:lnTo>
                  <a:pt x="2302258" y="2158892"/>
                </a:lnTo>
                <a:lnTo>
                  <a:pt x="0" y="2158892"/>
                </a:lnTo>
                <a:lnTo>
                  <a:pt x="0" y="0"/>
                </a:lnTo>
                <a:close/>
              </a:path>
            </a:pathLst>
          </a:custGeom>
          <a:blipFill>
            <a:blip r:embed="rId9"/>
            <a:stretch>
              <a:fillRect l="-92813" t="-32794" r="-56568" b="-16798"/>
            </a:stretch>
          </a:blipFill>
        </p:spPr>
      </p:sp>
      <p:sp>
        <p:nvSpPr>
          <p:cNvPr id="13" name="TextBox 13"/>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4" name="TextBox 14"/>
          <p:cNvSpPr txBox="1"/>
          <p:nvPr/>
        </p:nvSpPr>
        <p:spPr>
          <a:xfrm>
            <a:off x="1980150" y="1488134"/>
            <a:ext cx="14327699" cy="153606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How do we market PTA here?</a:t>
            </a:r>
          </a:p>
          <a:p>
            <a:pPr>
              <a:lnSpc>
                <a:spcPts val="6159"/>
              </a:lnSpc>
              <a:spcBef>
                <a:spcPct val="0"/>
              </a:spcBef>
            </a:pPr>
            <a:endParaRPr lang="en-US" sz="4399">
              <a:solidFill>
                <a:srgbClr val="000000"/>
              </a:solidFill>
              <a:latin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847444" y="5143500"/>
            <a:ext cx="7101682" cy="3486351"/>
          </a:xfrm>
          <a:custGeom>
            <a:avLst/>
            <a:gdLst/>
            <a:ahLst/>
            <a:cxnLst/>
            <a:rect l="l" t="t" r="r" b="b"/>
            <a:pathLst>
              <a:path w="7101682" h="3486351">
                <a:moveTo>
                  <a:pt x="0" y="0"/>
                </a:moveTo>
                <a:lnTo>
                  <a:pt x="7101681" y="0"/>
                </a:lnTo>
                <a:lnTo>
                  <a:pt x="7101681" y="3486351"/>
                </a:lnTo>
                <a:lnTo>
                  <a:pt x="0" y="3486351"/>
                </a:lnTo>
                <a:lnTo>
                  <a:pt x="0" y="0"/>
                </a:lnTo>
                <a:close/>
              </a:path>
            </a:pathLst>
          </a:custGeom>
          <a:blipFill>
            <a:blip r:embed="rId3"/>
            <a:stretch>
              <a:fillRect t="-7770" b="-6810"/>
            </a:stretch>
          </a:blipFill>
        </p:spPr>
      </p:sp>
      <p:sp>
        <p:nvSpPr>
          <p:cNvPr id="7" name="Freeform 7"/>
          <p:cNvSpPr/>
          <p:nvPr/>
        </p:nvSpPr>
        <p:spPr>
          <a:xfrm>
            <a:off x="7329595" y="5010781"/>
            <a:ext cx="10958405" cy="4520342"/>
          </a:xfrm>
          <a:custGeom>
            <a:avLst/>
            <a:gdLst/>
            <a:ahLst/>
            <a:cxnLst/>
            <a:rect l="l" t="t" r="r" b="b"/>
            <a:pathLst>
              <a:path w="10958405" h="4520342">
                <a:moveTo>
                  <a:pt x="0" y="0"/>
                </a:moveTo>
                <a:lnTo>
                  <a:pt x="10958405" y="0"/>
                </a:lnTo>
                <a:lnTo>
                  <a:pt x="10958405" y="4520342"/>
                </a:lnTo>
                <a:lnTo>
                  <a:pt x="0" y="4520342"/>
                </a:lnTo>
                <a:lnTo>
                  <a:pt x="0" y="0"/>
                </a:lnTo>
                <a:close/>
              </a:path>
            </a:pathLst>
          </a:custGeom>
          <a:blipFill>
            <a:blip r:embed="rId4"/>
            <a:stretch>
              <a:fillRect/>
            </a:stretch>
          </a:blipFill>
        </p:spPr>
      </p:sp>
      <p:sp>
        <p:nvSpPr>
          <p:cNvPr id="8" name="Freeform 8"/>
          <p:cNvSpPr/>
          <p:nvPr/>
        </p:nvSpPr>
        <p:spPr>
          <a:xfrm>
            <a:off x="15775634" y="0"/>
            <a:ext cx="2600887" cy="2342527"/>
          </a:xfrm>
          <a:custGeom>
            <a:avLst/>
            <a:gdLst/>
            <a:ahLst/>
            <a:cxnLst/>
            <a:rect l="l" t="t" r="r" b="b"/>
            <a:pathLst>
              <a:path w="2600887" h="2342527">
                <a:moveTo>
                  <a:pt x="0" y="0"/>
                </a:moveTo>
                <a:lnTo>
                  <a:pt x="2600886" y="0"/>
                </a:lnTo>
                <a:lnTo>
                  <a:pt x="2600886" y="2342527"/>
                </a:lnTo>
                <a:lnTo>
                  <a:pt x="0" y="2342527"/>
                </a:lnTo>
                <a:lnTo>
                  <a:pt x="0" y="0"/>
                </a:lnTo>
                <a:close/>
              </a:path>
            </a:pathLst>
          </a:custGeom>
          <a:blipFill>
            <a:blip r:embed="rId5"/>
            <a:stretch>
              <a:fillRect l="-79426" t="-28784" r="-50130" b="-14583"/>
            </a:stretch>
          </a:blipFill>
        </p:spPr>
      </p:sp>
      <p:sp>
        <p:nvSpPr>
          <p:cNvPr id="9" name="TextBox 9"/>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0" name="TextBox 10"/>
          <p:cNvSpPr txBox="1"/>
          <p:nvPr/>
        </p:nvSpPr>
        <p:spPr>
          <a:xfrm>
            <a:off x="588728" y="2123131"/>
            <a:ext cx="15737689" cy="3452495"/>
          </a:xfrm>
          <a:prstGeom prst="rect">
            <a:avLst/>
          </a:prstGeom>
        </p:spPr>
        <p:txBody>
          <a:bodyPr lIns="0" tIns="0" rIns="0" bIns="0" rtlCol="0" anchor="t">
            <a:spAutoFit/>
          </a:bodyPr>
          <a:lstStyle/>
          <a:p>
            <a:pPr>
              <a:lnSpc>
                <a:spcPts val="4479"/>
              </a:lnSpc>
              <a:spcBef>
                <a:spcPct val="0"/>
              </a:spcBef>
            </a:pPr>
            <a:r>
              <a:rPr lang="en-US" sz="3199">
                <a:solidFill>
                  <a:srgbClr val="000000"/>
                </a:solidFill>
                <a:latin typeface="Open Sans Bold"/>
              </a:rPr>
              <a:t>It’s the most stressful time of the year - PTA during the holiday season</a:t>
            </a:r>
          </a:p>
          <a:p>
            <a:pPr>
              <a:lnSpc>
                <a:spcPts val="2799"/>
              </a:lnSpc>
              <a:spcBef>
                <a:spcPct val="0"/>
              </a:spcBef>
            </a:pPr>
            <a:endParaRPr lang="en-US" sz="3199">
              <a:solidFill>
                <a:srgbClr val="000000"/>
              </a:solidFill>
              <a:latin typeface="Open Sans Bold"/>
            </a:endParaRPr>
          </a:p>
          <a:p>
            <a:pPr>
              <a:lnSpc>
                <a:spcPts val="4479"/>
              </a:lnSpc>
              <a:spcBef>
                <a:spcPct val="0"/>
              </a:spcBef>
            </a:pPr>
            <a:r>
              <a:rPr lang="en-US" sz="3199">
                <a:solidFill>
                  <a:srgbClr val="000000"/>
                </a:solidFill>
                <a:latin typeface="Open Sans Bold"/>
              </a:rPr>
              <a:t>Holiday Gift Bundle - Promote purchasing both a Spirit Wear item AND a membership for relatives, friends and more! </a:t>
            </a:r>
          </a:p>
          <a:p>
            <a:pPr>
              <a:lnSpc>
                <a:spcPts val="4479"/>
              </a:lnSpc>
              <a:spcBef>
                <a:spcPct val="0"/>
              </a:spcBef>
            </a:pPr>
            <a:endParaRPr lang="en-US" sz="3199">
              <a:solidFill>
                <a:srgbClr val="000000"/>
              </a:solidFill>
              <a:latin typeface="Open Sans Bold"/>
            </a:endParaRPr>
          </a:p>
          <a:p>
            <a:pPr>
              <a:lnSpc>
                <a:spcPts val="4479"/>
              </a:lnSpc>
              <a:spcBef>
                <a:spcPct val="0"/>
              </a:spcBef>
            </a:pPr>
            <a:endParaRPr lang="en-US" sz="3199">
              <a:solidFill>
                <a:srgbClr val="000000"/>
              </a:solidFill>
              <a:latin typeface="Open Sans Bold"/>
            </a:endParaRPr>
          </a:p>
          <a:p>
            <a:pPr>
              <a:lnSpc>
                <a:spcPts val="2380"/>
              </a:lnSpc>
              <a:spcBef>
                <a:spcPct val="0"/>
              </a:spcBef>
            </a:pPr>
            <a:endParaRPr lang="en-US" sz="3199">
              <a:solidFill>
                <a:srgbClr val="000000"/>
              </a:solidFill>
              <a:latin typeface="Open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1429371" y="2617153"/>
            <a:ext cx="6393325" cy="6453639"/>
          </a:xfrm>
          <a:custGeom>
            <a:avLst/>
            <a:gdLst/>
            <a:ahLst/>
            <a:cxnLst/>
            <a:rect l="l" t="t" r="r" b="b"/>
            <a:pathLst>
              <a:path w="6393325" h="6453639">
                <a:moveTo>
                  <a:pt x="0" y="0"/>
                </a:moveTo>
                <a:lnTo>
                  <a:pt x="6393325" y="0"/>
                </a:lnTo>
                <a:lnTo>
                  <a:pt x="6393325" y="6453639"/>
                </a:lnTo>
                <a:lnTo>
                  <a:pt x="0" y="6453639"/>
                </a:lnTo>
                <a:lnTo>
                  <a:pt x="0" y="0"/>
                </a:lnTo>
                <a:close/>
              </a:path>
            </a:pathLst>
          </a:custGeom>
          <a:blipFill>
            <a:blip r:embed="rId3"/>
            <a:stretch>
              <a:fillRect/>
            </a:stretch>
          </a:blipFill>
        </p:spPr>
      </p:sp>
      <p:sp>
        <p:nvSpPr>
          <p:cNvPr id="7" name="Freeform 7"/>
          <p:cNvSpPr/>
          <p:nvPr/>
        </p:nvSpPr>
        <p:spPr>
          <a:xfrm>
            <a:off x="167805" y="2617153"/>
            <a:ext cx="4762284" cy="4762284"/>
          </a:xfrm>
          <a:custGeom>
            <a:avLst/>
            <a:gdLst/>
            <a:ahLst/>
            <a:cxnLst/>
            <a:rect l="l" t="t" r="r" b="b"/>
            <a:pathLst>
              <a:path w="4762284" h="4762284">
                <a:moveTo>
                  <a:pt x="0" y="0"/>
                </a:moveTo>
                <a:lnTo>
                  <a:pt x="4762284" y="0"/>
                </a:lnTo>
                <a:lnTo>
                  <a:pt x="4762284" y="4762284"/>
                </a:lnTo>
                <a:lnTo>
                  <a:pt x="0" y="4762284"/>
                </a:lnTo>
                <a:lnTo>
                  <a:pt x="0" y="0"/>
                </a:lnTo>
                <a:close/>
              </a:path>
            </a:pathLst>
          </a:custGeom>
          <a:blipFill>
            <a:blip r:embed="rId4"/>
            <a:stretch>
              <a:fillRect/>
            </a:stretch>
          </a:blipFill>
        </p:spPr>
      </p:sp>
      <p:sp>
        <p:nvSpPr>
          <p:cNvPr id="8" name="Freeform 8"/>
          <p:cNvSpPr/>
          <p:nvPr/>
        </p:nvSpPr>
        <p:spPr>
          <a:xfrm>
            <a:off x="5298155" y="4607716"/>
            <a:ext cx="5873100" cy="4923407"/>
          </a:xfrm>
          <a:custGeom>
            <a:avLst/>
            <a:gdLst/>
            <a:ahLst/>
            <a:cxnLst/>
            <a:rect l="l" t="t" r="r" b="b"/>
            <a:pathLst>
              <a:path w="5873100" h="4923407">
                <a:moveTo>
                  <a:pt x="0" y="0"/>
                </a:moveTo>
                <a:lnTo>
                  <a:pt x="5873100" y="0"/>
                </a:lnTo>
                <a:lnTo>
                  <a:pt x="5873100" y="4923407"/>
                </a:lnTo>
                <a:lnTo>
                  <a:pt x="0" y="4923407"/>
                </a:lnTo>
                <a:lnTo>
                  <a:pt x="0" y="0"/>
                </a:lnTo>
                <a:close/>
              </a:path>
            </a:pathLst>
          </a:custGeom>
          <a:blipFill>
            <a:blip r:embed="rId5"/>
            <a:stretch>
              <a:fillRect/>
            </a:stretch>
          </a:blipFill>
        </p:spPr>
      </p:sp>
      <p:sp>
        <p:nvSpPr>
          <p:cNvPr id="9" name="Freeform 9"/>
          <p:cNvSpPr/>
          <p:nvPr/>
        </p:nvSpPr>
        <p:spPr>
          <a:xfrm>
            <a:off x="15960480" y="77311"/>
            <a:ext cx="2164249" cy="1940878"/>
          </a:xfrm>
          <a:custGeom>
            <a:avLst/>
            <a:gdLst/>
            <a:ahLst/>
            <a:cxnLst/>
            <a:rect l="l" t="t" r="r" b="b"/>
            <a:pathLst>
              <a:path w="2164249" h="1940878">
                <a:moveTo>
                  <a:pt x="0" y="0"/>
                </a:moveTo>
                <a:lnTo>
                  <a:pt x="2164249" y="0"/>
                </a:lnTo>
                <a:lnTo>
                  <a:pt x="2164249" y="1940878"/>
                </a:lnTo>
                <a:lnTo>
                  <a:pt x="0" y="1940878"/>
                </a:lnTo>
                <a:lnTo>
                  <a:pt x="0" y="0"/>
                </a:lnTo>
                <a:close/>
              </a:path>
            </a:pathLst>
          </a:custGeom>
          <a:blipFill>
            <a:blip r:embed="rId6"/>
            <a:stretch>
              <a:fillRect l="-86857" t="-32260" r="-52868" b="-18104"/>
            </a:stretch>
          </a:blipFill>
        </p:spPr>
      </p:sp>
      <p:sp>
        <p:nvSpPr>
          <p:cNvPr id="10" name="TextBox 10"/>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1" name="TextBox 11"/>
          <p:cNvSpPr txBox="1"/>
          <p:nvPr/>
        </p:nvSpPr>
        <p:spPr>
          <a:xfrm>
            <a:off x="2548947" y="990600"/>
            <a:ext cx="12593911" cy="1719580"/>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Open Sans Bold"/>
              </a:rPr>
              <a:t>It’s the most stressful time of the year - </a:t>
            </a:r>
          </a:p>
          <a:p>
            <a:pPr>
              <a:lnSpc>
                <a:spcPts val="3919"/>
              </a:lnSpc>
              <a:spcBef>
                <a:spcPct val="0"/>
              </a:spcBef>
            </a:pPr>
            <a:r>
              <a:rPr lang="en-US" sz="2799">
                <a:solidFill>
                  <a:srgbClr val="000000"/>
                </a:solidFill>
                <a:latin typeface="Open Sans Bold"/>
              </a:rPr>
              <a:t>-</a:t>
            </a:r>
          </a:p>
          <a:p>
            <a:pPr algn="ctr">
              <a:lnSpc>
                <a:spcPts val="3919"/>
              </a:lnSpc>
              <a:spcBef>
                <a:spcPct val="0"/>
              </a:spcBef>
            </a:pPr>
            <a:r>
              <a:rPr lang="en-US" sz="2799">
                <a:solidFill>
                  <a:srgbClr val="000000"/>
                </a:solidFill>
                <a:latin typeface="Open Sans Bold"/>
              </a:rPr>
              <a:t> PTA during the holiday season</a:t>
            </a:r>
          </a:p>
          <a:p>
            <a:pPr>
              <a:lnSpc>
                <a:spcPts val="1820"/>
              </a:lnSpc>
              <a:spcBef>
                <a:spcPct val="0"/>
              </a:spcBef>
            </a:pPr>
            <a:endParaRPr lang="en-US" sz="2799">
              <a:solidFill>
                <a:srgbClr val="000000"/>
              </a:solidFill>
              <a:latin typeface="Open Sans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2779783" y="4600740"/>
            <a:ext cx="4479517" cy="2984478"/>
          </a:xfrm>
          <a:custGeom>
            <a:avLst/>
            <a:gdLst/>
            <a:ahLst/>
            <a:cxnLst/>
            <a:rect l="l" t="t" r="r" b="b"/>
            <a:pathLst>
              <a:path w="4479517" h="2984478">
                <a:moveTo>
                  <a:pt x="0" y="0"/>
                </a:moveTo>
                <a:lnTo>
                  <a:pt x="4479517" y="0"/>
                </a:lnTo>
                <a:lnTo>
                  <a:pt x="4479517" y="2984479"/>
                </a:lnTo>
                <a:lnTo>
                  <a:pt x="0" y="2984479"/>
                </a:lnTo>
                <a:lnTo>
                  <a:pt x="0" y="0"/>
                </a:lnTo>
                <a:close/>
              </a:path>
            </a:pathLst>
          </a:custGeom>
          <a:blipFill>
            <a:blip r:embed="rId3"/>
            <a:stretch>
              <a:fillRect/>
            </a:stretch>
          </a:blipFill>
        </p:spPr>
      </p:sp>
      <p:sp>
        <p:nvSpPr>
          <p:cNvPr id="7" name="Freeform 7"/>
          <p:cNvSpPr/>
          <p:nvPr/>
        </p:nvSpPr>
        <p:spPr>
          <a:xfrm>
            <a:off x="1009650" y="4728550"/>
            <a:ext cx="4782926" cy="3043137"/>
          </a:xfrm>
          <a:custGeom>
            <a:avLst/>
            <a:gdLst/>
            <a:ahLst/>
            <a:cxnLst/>
            <a:rect l="l" t="t" r="r" b="b"/>
            <a:pathLst>
              <a:path w="4782926" h="3043137">
                <a:moveTo>
                  <a:pt x="0" y="0"/>
                </a:moveTo>
                <a:lnTo>
                  <a:pt x="4782926" y="0"/>
                </a:lnTo>
                <a:lnTo>
                  <a:pt x="4782926" y="3043136"/>
                </a:lnTo>
                <a:lnTo>
                  <a:pt x="0" y="3043136"/>
                </a:lnTo>
                <a:lnTo>
                  <a:pt x="0" y="0"/>
                </a:lnTo>
                <a:close/>
              </a:path>
            </a:pathLst>
          </a:custGeom>
          <a:blipFill>
            <a:blip r:embed="rId4"/>
            <a:stretch>
              <a:fillRect/>
            </a:stretch>
          </a:blipFill>
        </p:spPr>
      </p:sp>
      <p:sp>
        <p:nvSpPr>
          <p:cNvPr id="8" name="Freeform 8"/>
          <p:cNvSpPr/>
          <p:nvPr/>
        </p:nvSpPr>
        <p:spPr>
          <a:xfrm>
            <a:off x="167805" y="5725536"/>
            <a:ext cx="3088030" cy="2057400"/>
          </a:xfrm>
          <a:custGeom>
            <a:avLst/>
            <a:gdLst/>
            <a:ahLst/>
            <a:cxnLst/>
            <a:rect l="l" t="t" r="r" b="b"/>
            <a:pathLst>
              <a:path w="3088030" h="2057400">
                <a:moveTo>
                  <a:pt x="0" y="0"/>
                </a:moveTo>
                <a:lnTo>
                  <a:pt x="3088030" y="0"/>
                </a:lnTo>
                <a:lnTo>
                  <a:pt x="3088030" y="2057400"/>
                </a:lnTo>
                <a:lnTo>
                  <a:pt x="0" y="2057400"/>
                </a:lnTo>
                <a:lnTo>
                  <a:pt x="0" y="0"/>
                </a:lnTo>
                <a:close/>
              </a:path>
            </a:pathLst>
          </a:custGeom>
          <a:blipFill>
            <a:blip r:embed="rId5"/>
            <a:stretch>
              <a:fillRect/>
            </a:stretch>
          </a:blipFill>
        </p:spPr>
      </p:sp>
      <p:sp>
        <p:nvSpPr>
          <p:cNvPr id="9" name="Freeform 9"/>
          <p:cNvSpPr/>
          <p:nvPr/>
        </p:nvSpPr>
        <p:spPr>
          <a:xfrm>
            <a:off x="7140097" y="6250118"/>
            <a:ext cx="4007806" cy="2670201"/>
          </a:xfrm>
          <a:custGeom>
            <a:avLst/>
            <a:gdLst/>
            <a:ahLst/>
            <a:cxnLst/>
            <a:rect l="l" t="t" r="r" b="b"/>
            <a:pathLst>
              <a:path w="4007806" h="2670201">
                <a:moveTo>
                  <a:pt x="0" y="0"/>
                </a:moveTo>
                <a:lnTo>
                  <a:pt x="4007806" y="0"/>
                </a:lnTo>
                <a:lnTo>
                  <a:pt x="4007806" y="2670201"/>
                </a:lnTo>
                <a:lnTo>
                  <a:pt x="0" y="2670201"/>
                </a:lnTo>
                <a:lnTo>
                  <a:pt x="0" y="0"/>
                </a:lnTo>
                <a:close/>
              </a:path>
            </a:pathLst>
          </a:custGeom>
          <a:blipFill>
            <a:blip r:embed="rId6"/>
            <a:stretch>
              <a:fillRect/>
            </a:stretch>
          </a:blipFill>
        </p:spPr>
      </p:sp>
      <p:sp>
        <p:nvSpPr>
          <p:cNvPr id="10" name="Freeform 10"/>
          <p:cNvSpPr/>
          <p:nvPr/>
        </p:nvSpPr>
        <p:spPr>
          <a:xfrm>
            <a:off x="15417931" y="74433"/>
            <a:ext cx="2565131" cy="2406064"/>
          </a:xfrm>
          <a:custGeom>
            <a:avLst/>
            <a:gdLst/>
            <a:ahLst/>
            <a:cxnLst/>
            <a:rect l="l" t="t" r="r" b="b"/>
            <a:pathLst>
              <a:path w="2565131" h="2406064">
                <a:moveTo>
                  <a:pt x="0" y="0"/>
                </a:moveTo>
                <a:lnTo>
                  <a:pt x="2565132" y="0"/>
                </a:lnTo>
                <a:lnTo>
                  <a:pt x="2565132" y="2406064"/>
                </a:lnTo>
                <a:lnTo>
                  <a:pt x="0" y="2406064"/>
                </a:lnTo>
                <a:lnTo>
                  <a:pt x="0" y="0"/>
                </a:lnTo>
                <a:close/>
              </a:path>
            </a:pathLst>
          </a:custGeom>
          <a:blipFill>
            <a:blip r:embed="rId7"/>
            <a:stretch>
              <a:fillRect l="-83655" t="-25628" r="-45154" b="-11586"/>
            </a:stretch>
          </a:blipFill>
        </p:spPr>
      </p:sp>
      <p:sp>
        <p:nvSpPr>
          <p:cNvPr id="11" name="TextBox 11"/>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2" name="TextBox 12"/>
          <p:cNvSpPr txBox="1"/>
          <p:nvPr/>
        </p:nvSpPr>
        <p:spPr>
          <a:xfrm>
            <a:off x="2870069" y="2283200"/>
            <a:ext cx="12547863" cy="3166111"/>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Open Sans"/>
              </a:rPr>
              <a:t>Hit the streets!  Lots of holiday events and celebrations in the community - set up a Membership table at the concerts, ice skating parties, Breakfast with Santa, etc.</a:t>
            </a:r>
          </a:p>
          <a:p>
            <a:pPr algn="ctr">
              <a:lnSpc>
                <a:spcPts val="5039"/>
              </a:lnSpc>
              <a:spcBef>
                <a:spcPct val="0"/>
              </a:spcBef>
            </a:pPr>
            <a:endParaRPr lang="en-US" sz="3599">
              <a:solidFill>
                <a:srgbClr val="000000"/>
              </a:solidFill>
              <a:latin typeface="Open Sans"/>
            </a:endParaRPr>
          </a:p>
          <a:p>
            <a:pPr algn="ctr">
              <a:lnSpc>
                <a:spcPts val="5039"/>
              </a:lnSpc>
              <a:spcBef>
                <a:spcPct val="0"/>
              </a:spcBef>
            </a:pPr>
            <a:endParaRPr lang="en-US" sz="3599">
              <a:solidFill>
                <a:srgbClr val="000000"/>
              </a:solidFill>
              <a:latin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3"/>
            <a:stretch>
              <a:fillRect/>
            </a:stretch>
          </a:blipFill>
        </p:spPr>
      </p:sp>
      <p:sp>
        <p:nvSpPr>
          <p:cNvPr id="6" name="Freeform 6"/>
          <p:cNvSpPr/>
          <p:nvPr/>
        </p:nvSpPr>
        <p:spPr>
          <a:xfrm>
            <a:off x="14772324" y="0"/>
            <a:ext cx="3515676" cy="3367835"/>
          </a:xfrm>
          <a:custGeom>
            <a:avLst/>
            <a:gdLst/>
            <a:ahLst/>
            <a:cxnLst/>
            <a:rect l="l" t="t" r="r" b="b"/>
            <a:pathLst>
              <a:path w="3515676" h="3367835">
                <a:moveTo>
                  <a:pt x="0" y="0"/>
                </a:moveTo>
                <a:lnTo>
                  <a:pt x="3515676" y="0"/>
                </a:lnTo>
                <a:lnTo>
                  <a:pt x="3515676" y="3367835"/>
                </a:lnTo>
                <a:lnTo>
                  <a:pt x="0" y="3367835"/>
                </a:lnTo>
                <a:lnTo>
                  <a:pt x="0" y="0"/>
                </a:lnTo>
                <a:close/>
              </a:path>
            </a:pathLst>
          </a:custGeom>
          <a:blipFill>
            <a:blip r:embed="rId4"/>
            <a:stretch>
              <a:fillRect l="-477791" t="-49334" r="-58323" b="-224187"/>
            </a:stretch>
          </a:blipFill>
        </p:spPr>
      </p:sp>
      <p:sp>
        <p:nvSpPr>
          <p:cNvPr id="7" name="Freeform 7"/>
          <p:cNvSpPr/>
          <p:nvPr/>
        </p:nvSpPr>
        <p:spPr>
          <a:xfrm>
            <a:off x="8730203" y="1301523"/>
            <a:ext cx="6223635" cy="8229600"/>
          </a:xfrm>
          <a:custGeom>
            <a:avLst/>
            <a:gdLst/>
            <a:ahLst/>
            <a:cxnLst/>
            <a:rect l="l" t="t" r="r" b="b"/>
            <a:pathLst>
              <a:path w="6223635" h="8229600">
                <a:moveTo>
                  <a:pt x="0" y="0"/>
                </a:moveTo>
                <a:lnTo>
                  <a:pt x="6223635" y="0"/>
                </a:lnTo>
                <a:lnTo>
                  <a:pt x="6223635" y="8229600"/>
                </a:lnTo>
                <a:lnTo>
                  <a:pt x="0" y="8229600"/>
                </a:lnTo>
                <a:lnTo>
                  <a:pt x="0" y="0"/>
                </a:lnTo>
                <a:close/>
              </a:path>
            </a:pathLst>
          </a:custGeom>
          <a:blipFill>
            <a:blip r:embed="rId5"/>
            <a:stretch>
              <a:fillRect/>
            </a:stretch>
          </a:blipFill>
        </p:spPr>
      </p:sp>
      <p:sp>
        <p:nvSpPr>
          <p:cNvPr id="8" name="TextBox 8"/>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9839535" y="3821422"/>
            <a:ext cx="8116172" cy="5417545"/>
          </a:xfrm>
          <a:custGeom>
            <a:avLst/>
            <a:gdLst/>
            <a:ahLst/>
            <a:cxnLst/>
            <a:rect l="l" t="t" r="r" b="b"/>
            <a:pathLst>
              <a:path w="8116172" h="5417545">
                <a:moveTo>
                  <a:pt x="0" y="0"/>
                </a:moveTo>
                <a:lnTo>
                  <a:pt x="8116172" y="0"/>
                </a:lnTo>
                <a:lnTo>
                  <a:pt x="8116172" y="5417545"/>
                </a:lnTo>
                <a:lnTo>
                  <a:pt x="0" y="5417545"/>
                </a:lnTo>
                <a:lnTo>
                  <a:pt x="0" y="0"/>
                </a:lnTo>
                <a:close/>
              </a:path>
            </a:pathLst>
          </a:custGeom>
          <a:blipFill>
            <a:blip r:embed="rId3"/>
            <a:stretch>
              <a:fillRect/>
            </a:stretch>
          </a:blipFill>
        </p:spPr>
      </p:sp>
      <p:sp>
        <p:nvSpPr>
          <p:cNvPr id="7" name="Freeform 7"/>
          <p:cNvSpPr/>
          <p:nvPr/>
        </p:nvSpPr>
        <p:spPr>
          <a:xfrm>
            <a:off x="15537201" y="74433"/>
            <a:ext cx="2750799" cy="2450881"/>
          </a:xfrm>
          <a:custGeom>
            <a:avLst/>
            <a:gdLst/>
            <a:ahLst/>
            <a:cxnLst/>
            <a:rect l="l" t="t" r="r" b="b"/>
            <a:pathLst>
              <a:path w="2750799" h="2450881">
                <a:moveTo>
                  <a:pt x="0" y="0"/>
                </a:moveTo>
                <a:lnTo>
                  <a:pt x="2750799" y="0"/>
                </a:lnTo>
                <a:lnTo>
                  <a:pt x="2750799" y="2450881"/>
                </a:lnTo>
                <a:lnTo>
                  <a:pt x="0" y="2450881"/>
                </a:lnTo>
                <a:lnTo>
                  <a:pt x="0" y="0"/>
                </a:lnTo>
                <a:close/>
              </a:path>
            </a:pathLst>
          </a:custGeom>
          <a:blipFill>
            <a:blip r:embed="rId4"/>
            <a:stretch>
              <a:fillRect l="-84054" t="-30633" r="-48526" b="-16202"/>
            </a:stretch>
          </a:blipFill>
        </p:spPr>
      </p:sp>
      <p:sp>
        <p:nvSpPr>
          <p:cNvPr id="8" name="TextBox 8"/>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9" name="TextBox 9"/>
          <p:cNvSpPr txBox="1"/>
          <p:nvPr/>
        </p:nvSpPr>
        <p:spPr>
          <a:xfrm>
            <a:off x="1221899" y="4129300"/>
            <a:ext cx="7151431" cy="4735113"/>
          </a:xfrm>
          <a:prstGeom prst="rect">
            <a:avLst/>
          </a:prstGeom>
        </p:spPr>
        <p:txBody>
          <a:bodyPr lIns="0" tIns="0" rIns="0" bIns="0" rtlCol="0" anchor="t">
            <a:spAutoFit/>
          </a:bodyPr>
          <a:lstStyle/>
          <a:p>
            <a:pPr algn="ctr">
              <a:lnSpc>
                <a:spcPts val="5773"/>
              </a:lnSpc>
            </a:pPr>
            <a:r>
              <a:rPr lang="en-US" sz="4123">
                <a:solidFill>
                  <a:srgbClr val="000000"/>
                </a:solidFill>
                <a:latin typeface="Open Sans Bold"/>
              </a:rPr>
              <a:t>Classroom Membership Competition - Hot Cocoa and PJ party for the class that has the most memberships sold by January 15th!</a:t>
            </a:r>
          </a:p>
          <a:p>
            <a:pPr algn="ctr">
              <a:lnSpc>
                <a:spcPts val="3149"/>
              </a:lnSpc>
            </a:pPr>
            <a:endParaRPr lang="en-US" sz="4123">
              <a:solidFill>
                <a:srgbClr val="000000"/>
              </a:solidFill>
              <a:latin typeface="Open San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323828" y="5318584"/>
            <a:ext cx="2541117" cy="3939716"/>
          </a:xfrm>
          <a:custGeom>
            <a:avLst/>
            <a:gdLst/>
            <a:ahLst/>
            <a:cxnLst/>
            <a:rect l="l" t="t" r="r" b="b"/>
            <a:pathLst>
              <a:path w="2541117" h="3939716">
                <a:moveTo>
                  <a:pt x="0" y="0"/>
                </a:moveTo>
                <a:lnTo>
                  <a:pt x="2541117" y="0"/>
                </a:lnTo>
                <a:lnTo>
                  <a:pt x="2541117" y="3939716"/>
                </a:lnTo>
                <a:lnTo>
                  <a:pt x="0" y="3939716"/>
                </a:lnTo>
                <a:lnTo>
                  <a:pt x="0" y="0"/>
                </a:lnTo>
                <a:close/>
              </a:path>
            </a:pathLst>
          </a:custGeom>
          <a:blipFill>
            <a:blip r:embed="rId3"/>
            <a:stretch>
              <a:fillRect/>
            </a:stretch>
          </a:blipFill>
        </p:spPr>
      </p:sp>
      <p:sp>
        <p:nvSpPr>
          <p:cNvPr id="7" name="Freeform 7"/>
          <p:cNvSpPr/>
          <p:nvPr/>
        </p:nvSpPr>
        <p:spPr>
          <a:xfrm>
            <a:off x="13412977" y="6840003"/>
            <a:ext cx="4875023" cy="2431418"/>
          </a:xfrm>
          <a:custGeom>
            <a:avLst/>
            <a:gdLst/>
            <a:ahLst/>
            <a:cxnLst/>
            <a:rect l="l" t="t" r="r" b="b"/>
            <a:pathLst>
              <a:path w="4875023" h="2431418">
                <a:moveTo>
                  <a:pt x="0" y="0"/>
                </a:moveTo>
                <a:lnTo>
                  <a:pt x="4875023" y="0"/>
                </a:lnTo>
                <a:lnTo>
                  <a:pt x="4875023" y="2431418"/>
                </a:lnTo>
                <a:lnTo>
                  <a:pt x="0" y="2431418"/>
                </a:lnTo>
                <a:lnTo>
                  <a:pt x="0" y="0"/>
                </a:lnTo>
                <a:close/>
              </a:path>
            </a:pathLst>
          </a:custGeom>
          <a:blipFill>
            <a:blip r:embed="rId4"/>
            <a:stretch>
              <a:fillRect/>
            </a:stretch>
          </a:blipFill>
        </p:spPr>
      </p:sp>
      <p:sp>
        <p:nvSpPr>
          <p:cNvPr id="8" name="Freeform 8"/>
          <p:cNvSpPr/>
          <p:nvPr/>
        </p:nvSpPr>
        <p:spPr>
          <a:xfrm>
            <a:off x="3385221" y="6256151"/>
            <a:ext cx="2450504" cy="3002149"/>
          </a:xfrm>
          <a:custGeom>
            <a:avLst/>
            <a:gdLst/>
            <a:ahLst/>
            <a:cxnLst/>
            <a:rect l="l" t="t" r="r" b="b"/>
            <a:pathLst>
              <a:path w="2450504" h="3002149">
                <a:moveTo>
                  <a:pt x="0" y="0"/>
                </a:moveTo>
                <a:lnTo>
                  <a:pt x="2450504" y="0"/>
                </a:lnTo>
                <a:lnTo>
                  <a:pt x="2450504" y="3002149"/>
                </a:lnTo>
                <a:lnTo>
                  <a:pt x="0" y="3002149"/>
                </a:lnTo>
                <a:lnTo>
                  <a:pt x="0" y="0"/>
                </a:lnTo>
                <a:close/>
              </a:path>
            </a:pathLst>
          </a:custGeom>
          <a:blipFill>
            <a:blip r:embed="rId5"/>
            <a:stretch>
              <a:fillRect/>
            </a:stretch>
          </a:blipFill>
        </p:spPr>
      </p:sp>
      <p:sp>
        <p:nvSpPr>
          <p:cNvPr id="9" name="Freeform 9"/>
          <p:cNvSpPr/>
          <p:nvPr/>
        </p:nvSpPr>
        <p:spPr>
          <a:xfrm>
            <a:off x="5593897" y="8226477"/>
            <a:ext cx="1698709" cy="1261292"/>
          </a:xfrm>
          <a:custGeom>
            <a:avLst/>
            <a:gdLst/>
            <a:ahLst/>
            <a:cxnLst/>
            <a:rect l="l" t="t" r="r" b="b"/>
            <a:pathLst>
              <a:path w="1698709" h="1261292">
                <a:moveTo>
                  <a:pt x="0" y="0"/>
                </a:moveTo>
                <a:lnTo>
                  <a:pt x="1698709" y="0"/>
                </a:lnTo>
                <a:lnTo>
                  <a:pt x="1698709" y="1261292"/>
                </a:lnTo>
                <a:lnTo>
                  <a:pt x="0" y="1261292"/>
                </a:lnTo>
                <a:lnTo>
                  <a:pt x="0" y="0"/>
                </a:lnTo>
                <a:close/>
              </a:path>
            </a:pathLst>
          </a:custGeom>
          <a:blipFill>
            <a:blip r:embed="rId6"/>
            <a:stretch>
              <a:fillRect/>
            </a:stretch>
          </a:blipFill>
        </p:spPr>
      </p:sp>
      <p:sp>
        <p:nvSpPr>
          <p:cNvPr id="10" name="Freeform 10"/>
          <p:cNvSpPr/>
          <p:nvPr/>
        </p:nvSpPr>
        <p:spPr>
          <a:xfrm rot="-404735">
            <a:off x="6150101" y="6935761"/>
            <a:ext cx="1727163" cy="1424909"/>
          </a:xfrm>
          <a:custGeom>
            <a:avLst/>
            <a:gdLst/>
            <a:ahLst/>
            <a:cxnLst/>
            <a:rect l="l" t="t" r="r" b="b"/>
            <a:pathLst>
              <a:path w="1727163" h="1424909">
                <a:moveTo>
                  <a:pt x="0" y="0"/>
                </a:moveTo>
                <a:lnTo>
                  <a:pt x="1727163" y="0"/>
                </a:lnTo>
                <a:lnTo>
                  <a:pt x="1727163" y="1424909"/>
                </a:lnTo>
                <a:lnTo>
                  <a:pt x="0" y="1424909"/>
                </a:lnTo>
                <a:lnTo>
                  <a:pt x="0" y="0"/>
                </a:lnTo>
                <a:close/>
              </a:path>
            </a:pathLst>
          </a:custGeom>
          <a:blipFill>
            <a:blip r:embed="rId7"/>
            <a:stretch>
              <a:fillRect/>
            </a:stretch>
          </a:blipFill>
        </p:spPr>
      </p:sp>
      <p:sp>
        <p:nvSpPr>
          <p:cNvPr id="11" name="Freeform 11"/>
          <p:cNvSpPr/>
          <p:nvPr/>
        </p:nvSpPr>
        <p:spPr>
          <a:xfrm>
            <a:off x="9144000" y="6727917"/>
            <a:ext cx="5022393" cy="2655590"/>
          </a:xfrm>
          <a:custGeom>
            <a:avLst/>
            <a:gdLst/>
            <a:ahLst/>
            <a:cxnLst/>
            <a:rect l="l" t="t" r="r" b="b"/>
            <a:pathLst>
              <a:path w="5022393" h="2655590">
                <a:moveTo>
                  <a:pt x="0" y="0"/>
                </a:moveTo>
                <a:lnTo>
                  <a:pt x="5022393" y="0"/>
                </a:lnTo>
                <a:lnTo>
                  <a:pt x="5022393" y="2655590"/>
                </a:lnTo>
                <a:lnTo>
                  <a:pt x="0" y="2655590"/>
                </a:lnTo>
                <a:lnTo>
                  <a:pt x="0" y="0"/>
                </a:lnTo>
                <a:close/>
              </a:path>
            </a:pathLst>
          </a:custGeom>
          <a:blipFill>
            <a:blip r:embed="rId8"/>
            <a:stretch>
              <a:fillRect/>
            </a:stretch>
          </a:blipFill>
        </p:spPr>
      </p:sp>
      <p:sp>
        <p:nvSpPr>
          <p:cNvPr id="12" name="Freeform 12"/>
          <p:cNvSpPr/>
          <p:nvPr/>
        </p:nvSpPr>
        <p:spPr>
          <a:xfrm>
            <a:off x="5179628" y="4176315"/>
            <a:ext cx="7643662" cy="5732746"/>
          </a:xfrm>
          <a:custGeom>
            <a:avLst/>
            <a:gdLst/>
            <a:ahLst/>
            <a:cxnLst/>
            <a:rect l="l" t="t" r="r" b="b"/>
            <a:pathLst>
              <a:path w="7643662" h="5732746">
                <a:moveTo>
                  <a:pt x="0" y="0"/>
                </a:moveTo>
                <a:lnTo>
                  <a:pt x="7643662" y="0"/>
                </a:lnTo>
                <a:lnTo>
                  <a:pt x="7643662" y="5732747"/>
                </a:lnTo>
                <a:lnTo>
                  <a:pt x="0" y="5732747"/>
                </a:lnTo>
                <a:lnTo>
                  <a:pt x="0" y="0"/>
                </a:lnTo>
                <a:close/>
              </a:path>
            </a:pathLst>
          </a:custGeom>
          <a:blipFill>
            <a:blip r:embed="rId9"/>
            <a:stretch>
              <a:fillRect/>
            </a:stretch>
          </a:blipFill>
        </p:spPr>
      </p:sp>
      <p:sp>
        <p:nvSpPr>
          <p:cNvPr id="13" name="Freeform 13"/>
          <p:cNvSpPr/>
          <p:nvPr/>
        </p:nvSpPr>
        <p:spPr>
          <a:xfrm>
            <a:off x="15527092" y="74433"/>
            <a:ext cx="2760908" cy="2359180"/>
          </a:xfrm>
          <a:custGeom>
            <a:avLst/>
            <a:gdLst/>
            <a:ahLst/>
            <a:cxnLst/>
            <a:rect l="l" t="t" r="r" b="b"/>
            <a:pathLst>
              <a:path w="2760908" h="2359180">
                <a:moveTo>
                  <a:pt x="0" y="0"/>
                </a:moveTo>
                <a:lnTo>
                  <a:pt x="2760908" y="0"/>
                </a:lnTo>
                <a:lnTo>
                  <a:pt x="2760908" y="2359180"/>
                </a:lnTo>
                <a:lnTo>
                  <a:pt x="0" y="2359180"/>
                </a:lnTo>
                <a:lnTo>
                  <a:pt x="0" y="0"/>
                </a:lnTo>
                <a:close/>
              </a:path>
            </a:pathLst>
          </a:custGeom>
          <a:blipFill>
            <a:blip r:embed="rId10"/>
            <a:stretch>
              <a:fillRect l="-84509" t="-36569" r="-51348" b="-18691"/>
            </a:stretch>
          </a:blipFill>
        </p:spPr>
      </p:sp>
      <p:sp>
        <p:nvSpPr>
          <p:cNvPr id="14" name="TextBox 14"/>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5" name="TextBox 15"/>
          <p:cNvSpPr txBox="1"/>
          <p:nvPr/>
        </p:nvSpPr>
        <p:spPr>
          <a:xfrm>
            <a:off x="2682363" y="2597608"/>
            <a:ext cx="12638193" cy="2444751"/>
          </a:xfrm>
          <a:prstGeom prst="rect">
            <a:avLst/>
          </a:prstGeom>
        </p:spPr>
        <p:txBody>
          <a:bodyPr lIns="0" tIns="0" rIns="0" bIns="0" rtlCol="0" anchor="t">
            <a:spAutoFit/>
          </a:bodyPr>
          <a:lstStyle/>
          <a:p>
            <a:pPr algn="ctr">
              <a:lnSpc>
                <a:spcPts val="4899"/>
              </a:lnSpc>
            </a:pPr>
            <a:r>
              <a:rPr lang="en-US" sz="3499">
                <a:solidFill>
                  <a:srgbClr val="000000"/>
                </a:solidFill>
                <a:latin typeface="Open Sans Bold"/>
              </a:rPr>
              <a:t>Hot toy item raffle - What’s this year’s must have item? Every PTA member who joins by 12/5 (for example) will be automatically entered into raffle to win it</a:t>
            </a:r>
          </a:p>
          <a:p>
            <a:pPr algn="ctr">
              <a:lnSpc>
                <a:spcPts val="4899"/>
              </a:lnSpc>
            </a:pPr>
            <a:endParaRPr lang="en-US" sz="3499">
              <a:solidFill>
                <a:srgbClr val="000000"/>
              </a:solidFill>
              <a:latin typeface="Open San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588728" y="5059231"/>
            <a:ext cx="7448460" cy="4199069"/>
          </a:xfrm>
          <a:custGeom>
            <a:avLst/>
            <a:gdLst/>
            <a:ahLst/>
            <a:cxnLst/>
            <a:rect l="l" t="t" r="r" b="b"/>
            <a:pathLst>
              <a:path w="7448460" h="4199069">
                <a:moveTo>
                  <a:pt x="0" y="0"/>
                </a:moveTo>
                <a:lnTo>
                  <a:pt x="7448459" y="0"/>
                </a:lnTo>
                <a:lnTo>
                  <a:pt x="7448459" y="4199069"/>
                </a:lnTo>
                <a:lnTo>
                  <a:pt x="0" y="4199069"/>
                </a:lnTo>
                <a:lnTo>
                  <a:pt x="0" y="0"/>
                </a:lnTo>
                <a:close/>
              </a:path>
            </a:pathLst>
          </a:custGeom>
          <a:blipFill>
            <a:blip r:embed="rId3"/>
            <a:stretch>
              <a:fillRect/>
            </a:stretch>
          </a:blipFill>
        </p:spPr>
      </p:sp>
      <p:sp>
        <p:nvSpPr>
          <p:cNvPr id="7" name="Freeform 7"/>
          <p:cNvSpPr/>
          <p:nvPr/>
        </p:nvSpPr>
        <p:spPr>
          <a:xfrm>
            <a:off x="10136104" y="5059231"/>
            <a:ext cx="7444754" cy="4187674"/>
          </a:xfrm>
          <a:custGeom>
            <a:avLst/>
            <a:gdLst/>
            <a:ahLst/>
            <a:cxnLst/>
            <a:rect l="l" t="t" r="r" b="b"/>
            <a:pathLst>
              <a:path w="7444754" h="4187674">
                <a:moveTo>
                  <a:pt x="0" y="0"/>
                </a:moveTo>
                <a:lnTo>
                  <a:pt x="7444754" y="0"/>
                </a:lnTo>
                <a:lnTo>
                  <a:pt x="7444754" y="4187674"/>
                </a:lnTo>
                <a:lnTo>
                  <a:pt x="0" y="4187674"/>
                </a:lnTo>
                <a:lnTo>
                  <a:pt x="0" y="0"/>
                </a:lnTo>
                <a:close/>
              </a:path>
            </a:pathLst>
          </a:custGeom>
          <a:blipFill>
            <a:blip r:embed="rId4"/>
            <a:stretch>
              <a:fillRect/>
            </a:stretch>
          </a:blipFill>
        </p:spPr>
      </p:sp>
      <p:sp>
        <p:nvSpPr>
          <p:cNvPr id="8" name="Freeform 8"/>
          <p:cNvSpPr/>
          <p:nvPr/>
        </p:nvSpPr>
        <p:spPr>
          <a:xfrm>
            <a:off x="11411711" y="5143500"/>
            <a:ext cx="5228245" cy="2163186"/>
          </a:xfrm>
          <a:custGeom>
            <a:avLst/>
            <a:gdLst/>
            <a:ahLst/>
            <a:cxnLst/>
            <a:rect l="l" t="t" r="r" b="b"/>
            <a:pathLst>
              <a:path w="5228245" h="2163186">
                <a:moveTo>
                  <a:pt x="0" y="0"/>
                </a:moveTo>
                <a:lnTo>
                  <a:pt x="5228245" y="0"/>
                </a:lnTo>
                <a:lnTo>
                  <a:pt x="5228245" y="2163186"/>
                </a:lnTo>
                <a:lnTo>
                  <a:pt x="0" y="2163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542564" y="2085565"/>
            <a:ext cx="11202871" cy="4202432"/>
          </a:xfrm>
          <a:prstGeom prst="rect">
            <a:avLst/>
          </a:prstGeom>
        </p:spPr>
        <p:txBody>
          <a:bodyPr lIns="0" tIns="0" rIns="0" bIns="0" rtlCol="0" anchor="t">
            <a:spAutoFit/>
          </a:bodyPr>
          <a:lstStyle/>
          <a:p>
            <a:pPr algn="ctr">
              <a:lnSpc>
                <a:spcPts val="6719"/>
              </a:lnSpc>
            </a:pPr>
            <a:r>
              <a:rPr lang="en-US" sz="4799">
                <a:solidFill>
                  <a:srgbClr val="000000"/>
                </a:solidFill>
                <a:latin typeface="Open Sans Extra Bold"/>
              </a:rPr>
              <a:t>The Post-Holidays Blues - Marketing in January and February</a:t>
            </a:r>
          </a:p>
          <a:p>
            <a:pPr algn="ctr">
              <a:lnSpc>
                <a:spcPts val="6719"/>
              </a:lnSpc>
            </a:pPr>
            <a:endParaRPr lang="en-US" sz="4799">
              <a:solidFill>
                <a:srgbClr val="000000"/>
              </a:solidFill>
              <a:latin typeface="Open Sans Extra Bold"/>
            </a:endParaRPr>
          </a:p>
          <a:p>
            <a:pPr algn="ctr">
              <a:lnSpc>
                <a:spcPts val="6719"/>
              </a:lnSpc>
            </a:pPr>
            <a:r>
              <a:rPr lang="en-US" sz="4799">
                <a:solidFill>
                  <a:srgbClr val="000000"/>
                </a:solidFill>
                <a:latin typeface="Open Sans Extra Bold"/>
              </a:rPr>
              <a:t> </a:t>
            </a:r>
          </a:p>
          <a:p>
            <a:pPr algn="ctr">
              <a:lnSpc>
                <a:spcPts val="6719"/>
              </a:lnSpc>
            </a:pPr>
            <a:endParaRPr lang="en-US" sz="4799">
              <a:solidFill>
                <a:srgbClr val="000000"/>
              </a:solidFill>
              <a:latin typeface="Open Sans Extra Bold"/>
            </a:endParaRPr>
          </a:p>
        </p:txBody>
      </p:sp>
      <p:sp>
        <p:nvSpPr>
          <p:cNvPr id="10" name="Freeform 10"/>
          <p:cNvSpPr/>
          <p:nvPr/>
        </p:nvSpPr>
        <p:spPr>
          <a:xfrm>
            <a:off x="15368654" y="74433"/>
            <a:ext cx="2919346" cy="2483689"/>
          </a:xfrm>
          <a:custGeom>
            <a:avLst/>
            <a:gdLst/>
            <a:ahLst/>
            <a:cxnLst/>
            <a:rect l="l" t="t" r="r" b="b"/>
            <a:pathLst>
              <a:path w="2919346" h="2483689">
                <a:moveTo>
                  <a:pt x="0" y="0"/>
                </a:moveTo>
                <a:lnTo>
                  <a:pt x="2919346" y="0"/>
                </a:lnTo>
                <a:lnTo>
                  <a:pt x="2919346" y="2483689"/>
                </a:lnTo>
                <a:lnTo>
                  <a:pt x="0" y="2483689"/>
                </a:lnTo>
                <a:lnTo>
                  <a:pt x="0" y="0"/>
                </a:lnTo>
                <a:close/>
              </a:path>
            </a:pathLst>
          </a:custGeom>
          <a:blipFill>
            <a:blip r:embed="rId7"/>
            <a:stretch>
              <a:fillRect l="-78103" t="-31468" r="-47579" b="-17746"/>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67805" y="1111950"/>
            <a:ext cx="8662703" cy="6188629"/>
          </a:xfrm>
          <a:custGeom>
            <a:avLst/>
            <a:gdLst/>
            <a:ahLst/>
            <a:cxnLst/>
            <a:rect l="l" t="t" r="r" b="b"/>
            <a:pathLst>
              <a:path w="8662703" h="6188629">
                <a:moveTo>
                  <a:pt x="0" y="0"/>
                </a:moveTo>
                <a:lnTo>
                  <a:pt x="8662703" y="0"/>
                </a:lnTo>
                <a:lnTo>
                  <a:pt x="8662703" y="6188630"/>
                </a:lnTo>
                <a:lnTo>
                  <a:pt x="0" y="6188630"/>
                </a:lnTo>
                <a:lnTo>
                  <a:pt x="0" y="0"/>
                </a:lnTo>
                <a:close/>
              </a:path>
            </a:pathLst>
          </a:custGeom>
          <a:blipFill>
            <a:blip r:embed="rId3"/>
            <a:stretch>
              <a:fillRect/>
            </a:stretch>
          </a:blipFill>
        </p:spPr>
      </p:sp>
      <p:sp>
        <p:nvSpPr>
          <p:cNvPr id="7" name="Freeform 7"/>
          <p:cNvSpPr/>
          <p:nvPr/>
        </p:nvSpPr>
        <p:spPr>
          <a:xfrm>
            <a:off x="12259153" y="6282011"/>
            <a:ext cx="4003400" cy="2667265"/>
          </a:xfrm>
          <a:custGeom>
            <a:avLst/>
            <a:gdLst/>
            <a:ahLst/>
            <a:cxnLst/>
            <a:rect l="l" t="t" r="r" b="b"/>
            <a:pathLst>
              <a:path w="4003400" h="2667265">
                <a:moveTo>
                  <a:pt x="0" y="0"/>
                </a:moveTo>
                <a:lnTo>
                  <a:pt x="4003400" y="0"/>
                </a:lnTo>
                <a:lnTo>
                  <a:pt x="4003400" y="2667265"/>
                </a:lnTo>
                <a:lnTo>
                  <a:pt x="0" y="2667265"/>
                </a:lnTo>
                <a:lnTo>
                  <a:pt x="0" y="0"/>
                </a:lnTo>
                <a:close/>
              </a:path>
            </a:pathLst>
          </a:custGeom>
          <a:blipFill>
            <a:blip r:embed="rId4"/>
            <a:stretch>
              <a:fillRect/>
            </a:stretch>
          </a:blipFill>
        </p:spPr>
      </p:sp>
      <p:sp>
        <p:nvSpPr>
          <p:cNvPr id="8" name="Freeform 8"/>
          <p:cNvSpPr/>
          <p:nvPr/>
        </p:nvSpPr>
        <p:spPr>
          <a:xfrm>
            <a:off x="9144000" y="6817251"/>
            <a:ext cx="3663863" cy="2441049"/>
          </a:xfrm>
          <a:custGeom>
            <a:avLst/>
            <a:gdLst/>
            <a:ahLst/>
            <a:cxnLst/>
            <a:rect l="l" t="t" r="r" b="b"/>
            <a:pathLst>
              <a:path w="3663863" h="2441049">
                <a:moveTo>
                  <a:pt x="0" y="0"/>
                </a:moveTo>
                <a:lnTo>
                  <a:pt x="3663863" y="0"/>
                </a:lnTo>
                <a:lnTo>
                  <a:pt x="3663863" y="2441049"/>
                </a:lnTo>
                <a:lnTo>
                  <a:pt x="0" y="2441049"/>
                </a:lnTo>
                <a:lnTo>
                  <a:pt x="0" y="0"/>
                </a:lnTo>
                <a:close/>
              </a:path>
            </a:pathLst>
          </a:custGeom>
          <a:blipFill>
            <a:blip r:embed="rId5"/>
            <a:stretch>
              <a:fillRect/>
            </a:stretch>
          </a:blipFill>
        </p:spPr>
      </p:sp>
      <p:sp>
        <p:nvSpPr>
          <p:cNvPr id="9" name="Freeform 9"/>
          <p:cNvSpPr/>
          <p:nvPr/>
        </p:nvSpPr>
        <p:spPr>
          <a:xfrm>
            <a:off x="15102594" y="7408847"/>
            <a:ext cx="3185406" cy="2122277"/>
          </a:xfrm>
          <a:custGeom>
            <a:avLst/>
            <a:gdLst/>
            <a:ahLst/>
            <a:cxnLst/>
            <a:rect l="l" t="t" r="r" b="b"/>
            <a:pathLst>
              <a:path w="3185406" h="2122277">
                <a:moveTo>
                  <a:pt x="0" y="0"/>
                </a:moveTo>
                <a:lnTo>
                  <a:pt x="3185406" y="0"/>
                </a:lnTo>
                <a:lnTo>
                  <a:pt x="3185406" y="2122276"/>
                </a:lnTo>
                <a:lnTo>
                  <a:pt x="0" y="2122276"/>
                </a:lnTo>
                <a:lnTo>
                  <a:pt x="0" y="0"/>
                </a:lnTo>
                <a:close/>
              </a:path>
            </a:pathLst>
          </a:custGeom>
          <a:blipFill>
            <a:blip r:embed="rId6"/>
            <a:stretch>
              <a:fillRect/>
            </a:stretch>
          </a:blipFill>
        </p:spPr>
      </p:sp>
      <p:sp>
        <p:nvSpPr>
          <p:cNvPr id="10" name="Freeform 10"/>
          <p:cNvSpPr/>
          <p:nvPr/>
        </p:nvSpPr>
        <p:spPr>
          <a:xfrm>
            <a:off x="15863833" y="101839"/>
            <a:ext cx="2252344" cy="2246534"/>
          </a:xfrm>
          <a:custGeom>
            <a:avLst/>
            <a:gdLst/>
            <a:ahLst/>
            <a:cxnLst/>
            <a:rect l="l" t="t" r="r" b="b"/>
            <a:pathLst>
              <a:path w="2252344" h="2246534">
                <a:moveTo>
                  <a:pt x="0" y="0"/>
                </a:moveTo>
                <a:lnTo>
                  <a:pt x="2252344" y="0"/>
                </a:lnTo>
                <a:lnTo>
                  <a:pt x="2252344" y="2246535"/>
                </a:lnTo>
                <a:lnTo>
                  <a:pt x="0" y="2246535"/>
                </a:lnTo>
                <a:lnTo>
                  <a:pt x="0" y="0"/>
                </a:lnTo>
                <a:close/>
              </a:path>
            </a:pathLst>
          </a:custGeom>
          <a:blipFill>
            <a:blip r:embed="rId7"/>
            <a:stretch>
              <a:fillRect l="-99411" t="-31424" r="-59607" b="-14650"/>
            </a:stretch>
          </a:blipFill>
        </p:spPr>
      </p:sp>
      <p:sp>
        <p:nvSpPr>
          <p:cNvPr id="11" name="TextBox 11"/>
          <p:cNvSpPr txBox="1"/>
          <p:nvPr/>
        </p:nvSpPr>
        <p:spPr>
          <a:xfrm>
            <a:off x="8899103" y="2083961"/>
            <a:ext cx="8972177" cy="4457065"/>
          </a:xfrm>
          <a:prstGeom prst="rect">
            <a:avLst/>
          </a:prstGeom>
        </p:spPr>
        <p:txBody>
          <a:bodyPr lIns="0" tIns="0" rIns="0" bIns="0" rtlCol="0" anchor="t">
            <a:spAutoFit/>
          </a:bodyPr>
          <a:lstStyle/>
          <a:p>
            <a:pPr algn="ctr">
              <a:lnSpc>
                <a:spcPts val="2659"/>
              </a:lnSpc>
              <a:spcBef>
                <a:spcPct val="0"/>
              </a:spcBef>
            </a:pPr>
            <a:endParaRPr/>
          </a:p>
          <a:p>
            <a:pPr algn="ctr">
              <a:lnSpc>
                <a:spcPts val="4339"/>
              </a:lnSpc>
              <a:spcBef>
                <a:spcPct val="0"/>
              </a:spcBef>
            </a:pPr>
            <a:r>
              <a:rPr lang="en-US" sz="3099">
                <a:solidFill>
                  <a:srgbClr val="000000"/>
                </a:solidFill>
                <a:latin typeface="Open Sans"/>
              </a:rPr>
              <a:t> Push Sponsorships by local businesses - </a:t>
            </a:r>
          </a:p>
          <a:p>
            <a:pPr algn="ctr">
              <a:lnSpc>
                <a:spcPts val="4339"/>
              </a:lnSpc>
              <a:spcBef>
                <a:spcPct val="0"/>
              </a:spcBef>
            </a:pPr>
            <a:endParaRPr lang="en-US" sz="3099">
              <a:solidFill>
                <a:srgbClr val="000000"/>
              </a:solidFill>
              <a:latin typeface="Open Sans"/>
            </a:endParaRPr>
          </a:p>
          <a:p>
            <a:pPr algn="ctr">
              <a:lnSpc>
                <a:spcPts val="4339"/>
              </a:lnSpc>
              <a:spcBef>
                <a:spcPct val="0"/>
              </a:spcBef>
            </a:pPr>
            <a:r>
              <a:rPr lang="en-US" sz="3099">
                <a:solidFill>
                  <a:srgbClr val="000000"/>
                </a:solidFill>
                <a:latin typeface="Open Sans"/>
              </a:rPr>
              <a:t>*Note* only one named individual from the business can be a voting member. However, the company receives a certificate to display, which they can use to advertise their support on their website and/or social media.</a:t>
            </a:r>
          </a:p>
          <a:p>
            <a:pPr algn="ctr">
              <a:lnSpc>
                <a:spcPts val="2659"/>
              </a:lnSpc>
              <a:spcBef>
                <a:spcPct val="0"/>
              </a:spcBef>
            </a:pPr>
            <a:endParaRPr lang="en-US" sz="3099">
              <a:solidFill>
                <a:srgbClr val="000000"/>
              </a:solidFill>
              <a:latin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009650" y="6087410"/>
            <a:ext cx="4528036" cy="3016804"/>
          </a:xfrm>
          <a:custGeom>
            <a:avLst/>
            <a:gdLst/>
            <a:ahLst/>
            <a:cxnLst/>
            <a:rect l="l" t="t" r="r" b="b"/>
            <a:pathLst>
              <a:path w="4528036" h="3016804">
                <a:moveTo>
                  <a:pt x="0" y="0"/>
                </a:moveTo>
                <a:lnTo>
                  <a:pt x="4528036" y="0"/>
                </a:lnTo>
                <a:lnTo>
                  <a:pt x="4528036" y="3016804"/>
                </a:lnTo>
                <a:lnTo>
                  <a:pt x="0" y="3016804"/>
                </a:lnTo>
                <a:lnTo>
                  <a:pt x="0" y="0"/>
                </a:lnTo>
                <a:close/>
              </a:path>
            </a:pathLst>
          </a:custGeom>
          <a:blipFill>
            <a:blip r:embed="rId3"/>
            <a:stretch>
              <a:fillRect/>
            </a:stretch>
          </a:blipFill>
        </p:spPr>
      </p:sp>
      <p:sp>
        <p:nvSpPr>
          <p:cNvPr id="7" name="Freeform 7"/>
          <p:cNvSpPr/>
          <p:nvPr/>
        </p:nvSpPr>
        <p:spPr>
          <a:xfrm>
            <a:off x="13808203" y="6559493"/>
            <a:ext cx="3819469" cy="2544721"/>
          </a:xfrm>
          <a:custGeom>
            <a:avLst/>
            <a:gdLst/>
            <a:ahLst/>
            <a:cxnLst/>
            <a:rect l="l" t="t" r="r" b="b"/>
            <a:pathLst>
              <a:path w="3819469" h="2544721">
                <a:moveTo>
                  <a:pt x="0" y="0"/>
                </a:moveTo>
                <a:lnTo>
                  <a:pt x="3819469" y="0"/>
                </a:lnTo>
                <a:lnTo>
                  <a:pt x="3819469" y="2544721"/>
                </a:lnTo>
                <a:lnTo>
                  <a:pt x="0" y="2544721"/>
                </a:lnTo>
                <a:lnTo>
                  <a:pt x="0" y="0"/>
                </a:lnTo>
                <a:close/>
              </a:path>
            </a:pathLst>
          </a:custGeom>
          <a:blipFill>
            <a:blip r:embed="rId4"/>
            <a:stretch>
              <a:fillRect/>
            </a:stretch>
          </a:blipFill>
        </p:spPr>
      </p:sp>
      <p:sp>
        <p:nvSpPr>
          <p:cNvPr id="8" name="Freeform 8"/>
          <p:cNvSpPr/>
          <p:nvPr/>
        </p:nvSpPr>
        <p:spPr>
          <a:xfrm>
            <a:off x="6809503" y="5288677"/>
            <a:ext cx="5726884" cy="3815536"/>
          </a:xfrm>
          <a:custGeom>
            <a:avLst/>
            <a:gdLst/>
            <a:ahLst/>
            <a:cxnLst/>
            <a:rect l="l" t="t" r="r" b="b"/>
            <a:pathLst>
              <a:path w="5726884" h="3815536">
                <a:moveTo>
                  <a:pt x="0" y="0"/>
                </a:moveTo>
                <a:lnTo>
                  <a:pt x="5726884" y="0"/>
                </a:lnTo>
                <a:lnTo>
                  <a:pt x="5726884" y="3815537"/>
                </a:lnTo>
                <a:lnTo>
                  <a:pt x="0" y="3815537"/>
                </a:lnTo>
                <a:lnTo>
                  <a:pt x="0" y="0"/>
                </a:lnTo>
                <a:close/>
              </a:path>
            </a:pathLst>
          </a:custGeom>
          <a:blipFill>
            <a:blip r:embed="rId5"/>
            <a:stretch>
              <a:fillRect/>
            </a:stretch>
          </a:blipFill>
        </p:spPr>
      </p:sp>
      <p:sp>
        <p:nvSpPr>
          <p:cNvPr id="9" name="TextBox 9"/>
          <p:cNvSpPr txBox="1"/>
          <p:nvPr/>
        </p:nvSpPr>
        <p:spPr>
          <a:xfrm>
            <a:off x="2081331" y="2020234"/>
            <a:ext cx="14125338" cy="3638551"/>
          </a:xfrm>
          <a:prstGeom prst="rect">
            <a:avLst/>
          </a:prstGeom>
        </p:spPr>
        <p:txBody>
          <a:bodyPr lIns="0" tIns="0" rIns="0" bIns="0" rtlCol="0" anchor="t">
            <a:spAutoFit/>
          </a:bodyPr>
          <a:lstStyle/>
          <a:p>
            <a:pPr algn="ctr">
              <a:lnSpc>
                <a:spcPts val="4199"/>
              </a:lnSpc>
              <a:spcBef>
                <a:spcPct val="0"/>
              </a:spcBef>
            </a:pPr>
            <a:endParaRPr/>
          </a:p>
          <a:p>
            <a:pPr algn="ctr">
              <a:lnSpc>
                <a:spcPts val="4199"/>
              </a:lnSpc>
              <a:spcBef>
                <a:spcPct val="0"/>
              </a:spcBef>
            </a:pPr>
            <a:r>
              <a:rPr lang="en-US" sz="2999">
                <a:solidFill>
                  <a:srgbClr val="000000"/>
                </a:solidFill>
                <a:latin typeface="Open Sans"/>
              </a:rPr>
              <a:t> Push Student Memberships by creating a “Kids PTA” at the elementary school level and/or appointing a student representative(s) at the secondary level –looks great for college applications, many PTAs offer scholarships to student members, or honor cords for graduation.</a:t>
            </a:r>
          </a:p>
          <a:p>
            <a:pPr algn="ctr">
              <a:lnSpc>
                <a:spcPts val="4199"/>
              </a:lnSpc>
              <a:spcBef>
                <a:spcPct val="0"/>
              </a:spcBef>
            </a:pPr>
            <a:endParaRPr lang="en-US" sz="2999">
              <a:solidFill>
                <a:srgbClr val="000000"/>
              </a:solidFill>
              <a:latin typeface="Open Sans"/>
            </a:endParaRPr>
          </a:p>
          <a:p>
            <a:pPr algn="ctr">
              <a:lnSpc>
                <a:spcPts val="4199"/>
              </a:lnSpc>
              <a:spcBef>
                <a:spcPct val="0"/>
              </a:spcBef>
            </a:pPr>
            <a:r>
              <a:rPr lang="en-US" sz="2999">
                <a:solidFill>
                  <a:srgbClr val="000000"/>
                </a:solidFill>
                <a:latin typeface="Open Sans"/>
              </a:rPr>
              <a:t> </a:t>
            </a:r>
          </a:p>
        </p:txBody>
      </p:sp>
      <p:sp>
        <p:nvSpPr>
          <p:cNvPr id="10" name="Freeform 10"/>
          <p:cNvSpPr/>
          <p:nvPr/>
        </p:nvSpPr>
        <p:spPr>
          <a:xfrm>
            <a:off x="15922333" y="74433"/>
            <a:ext cx="2365667" cy="2133497"/>
          </a:xfrm>
          <a:custGeom>
            <a:avLst/>
            <a:gdLst/>
            <a:ahLst/>
            <a:cxnLst/>
            <a:rect l="l" t="t" r="r" b="b"/>
            <a:pathLst>
              <a:path w="2365667" h="2133497">
                <a:moveTo>
                  <a:pt x="0" y="0"/>
                </a:moveTo>
                <a:lnTo>
                  <a:pt x="2365667" y="0"/>
                </a:lnTo>
                <a:lnTo>
                  <a:pt x="2365667" y="2133497"/>
                </a:lnTo>
                <a:lnTo>
                  <a:pt x="0" y="2133497"/>
                </a:lnTo>
                <a:lnTo>
                  <a:pt x="0" y="0"/>
                </a:lnTo>
                <a:close/>
              </a:path>
            </a:pathLst>
          </a:custGeom>
          <a:blipFill>
            <a:blip r:embed="rId6"/>
            <a:stretch>
              <a:fillRect l="-82178" t="-28570" r="-48444" b="-15272"/>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588728" y="1267628"/>
            <a:ext cx="7698622" cy="6510038"/>
          </a:xfrm>
          <a:custGeom>
            <a:avLst/>
            <a:gdLst/>
            <a:ahLst/>
            <a:cxnLst/>
            <a:rect l="l" t="t" r="r" b="b"/>
            <a:pathLst>
              <a:path w="7698622" h="6510038">
                <a:moveTo>
                  <a:pt x="0" y="0"/>
                </a:moveTo>
                <a:lnTo>
                  <a:pt x="7698622" y="0"/>
                </a:lnTo>
                <a:lnTo>
                  <a:pt x="7698622" y="6510038"/>
                </a:lnTo>
                <a:lnTo>
                  <a:pt x="0" y="6510038"/>
                </a:lnTo>
                <a:lnTo>
                  <a:pt x="0" y="0"/>
                </a:lnTo>
                <a:close/>
              </a:path>
            </a:pathLst>
          </a:custGeom>
          <a:blipFill>
            <a:blip r:embed="rId3"/>
            <a:stretch>
              <a:fillRect t="-4003" b="-14253"/>
            </a:stretch>
          </a:blipFill>
        </p:spPr>
      </p:sp>
      <p:sp>
        <p:nvSpPr>
          <p:cNvPr id="7" name="Freeform 7"/>
          <p:cNvSpPr/>
          <p:nvPr/>
        </p:nvSpPr>
        <p:spPr>
          <a:xfrm>
            <a:off x="15707643" y="229830"/>
            <a:ext cx="2392603" cy="2075595"/>
          </a:xfrm>
          <a:custGeom>
            <a:avLst/>
            <a:gdLst/>
            <a:ahLst/>
            <a:cxnLst/>
            <a:rect l="l" t="t" r="r" b="b"/>
            <a:pathLst>
              <a:path w="2392603" h="2075595">
                <a:moveTo>
                  <a:pt x="0" y="0"/>
                </a:moveTo>
                <a:lnTo>
                  <a:pt x="2392602" y="0"/>
                </a:lnTo>
                <a:lnTo>
                  <a:pt x="2392602" y="2075595"/>
                </a:lnTo>
                <a:lnTo>
                  <a:pt x="0" y="2075595"/>
                </a:lnTo>
                <a:lnTo>
                  <a:pt x="0" y="0"/>
                </a:lnTo>
                <a:close/>
              </a:path>
            </a:pathLst>
          </a:custGeom>
          <a:blipFill>
            <a:blip r:embed="rId4"/>
            <a:stretch>
              <a:fillRect l="-83863" t="-34469" r="-50429" b="-17448"/>
            </a:stretch>
          </a:blipFill>
        </p:spPr>
      </p:sp>
      <p:sp>
        <p:nvSpPr>
          <p:cNvPr id="8" name="TextBox 8"/>
          <p:cNvSpPr txBox="1"/>
          <p:nvPr/>
        </p:nvSpPr>
        <p:spPr>
          <a:xfrm>
            <a:off x="8978480" y="3682828"/>
            <a:ext cx="8280820" cy="515493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Open Sans"/>
              </a:rPr>
              <a:t>Founders’ Day celebration - membership drive and party!</a:t>
            </a:r>
          </a:p>
          <a:p>
            <a:pPr algn="ctr">
              <a:lnSpc>
                <a:spcPts val="4480"/>
              </a:lnSpc>
              <a:spcBef>
                <a:spcPct val="0"/>
              </a:spcBef>
            </a:pPr>
            <a:endParaRPr lang="en-US" sz="3200">
              <a:solidFill>
                <a:srgbClr val="000000"/>
              </a:solidFill>
              <a:latin typeface="Open Sans"/>
            </a:endParaRPr>
          </a:p>
          <a:p>
            <a:pPr algn="ctr">
              <a:lnSpc>
                <a:spcPts val="4480"/>
              </a:lnSpc>
              <a:spcBef>
                <a:spcPct val="0"/>
              </a:spcBef>
            </a:pPr>
            <a:r>
              <a:rPr lang="en-US" sz="3200">
                <a:solidFill>
                  <a:srgbClr val="000000"/>
                </a:solidFill>
                <a:latin typeface="Open Sans"/>
              </a:rPr>
              <a:t> Honor volunteers and members at an Founders Day award celebration. Most hours, best Membership cheerleader, etc. Offer a discount to members or an incentive such as a free dessert.  </a:t>
            </a:r>
          </a:p>
          <a:p>
            <a:pPr algn="ctr">
              <a:lnSpc>
                <a:spcPts val="2659"/>
              </a:lnSpc>
              <a:spcBef>
                <a:spcPct val="0"/>
              </a:spcBef>
            </a:pPr>
            <a:endParaRPr lang="en-US" sz="3200">
              <a:solidFill>
                <a:srgbClr val="000000"/>
              </a:solidFill>
              <a:latin typeface="Open Sans"/>
            </a:endParaRPr>
          </a:p>
          <a:p>
            <a:pPr algn="ctr">
              <a:lnSpc>
                <a:spcPts val="2659"/>
              </a:lnSpc>
              <a:spcBef>
                <a:spcPct val="0"/>
              </a:spcBef>
            </a:pPr>
            <a:r>
              <a:rPr lang="en-US" sz="1899">
                <a:solidFill>
                  <a:srgbClr val="000000"/>
                </a:solidFill>
                <a:latin typeface="Open San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797381" y="2922259"/>
            <a:ext cx="5814634" cy="5814634"/>
          </a:xfrm>
          <a:custGeom>
            <a:avLst/>
            <a:gdLst/>
            <a:ahLst/>
            <a:cxnLst/>
            <a:rect l="l" t="t" r="r" b="b"/>
            <a:pathLst>
              <a:path w="5814634" h="5814634">
                <a:moveTo>
                  <a:pt x="0" y="0"/>
                </a:moveTo>
                <a:lnTo>
                  <a:pt x="5814634" y="0"/>
                </a:lnTo>
                <a:lnTo>
                  <a:pt x="5814634" y="5814634"/>
                </a:lnTo>
                <a:lnTo>
                  <a:pt x="0" y="5814634"/>
                </a:lnTo>
                <a:lnTo>
                  <a:pt x="0" y="0"/>
                </a:lnTo>
                <a:close/>
              </a:path>
            </a:pathLst>
          </a:custGeom>
          <a:blipFill>
            <a:blip r:embed="rId3"/>
            <a:stretch>
              <a:fillRect/>
            </a:stretch>
          </a:blipFill>
        </p:spPr>
      </p:sp>
      <p:sp>
        <p:nvSpPr>
          <p:cNvPr id="7" name="TextBox 7"/>
          <p:cNvSpPr txBox="1"/>
          <p:nvPr/>
        </p:nvSpPr>
        <p:spPr>
          <a:xfrm>
            <a:off x="7611624" y="3450129"/>
            <a:ext cx="9144000" cy="2223771"/>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Open Sans"/>
              </a:rPr>
              <a:t> Hit the School Board Meeting circuit and use the time offered for public comments to discuss Founders’ Day, the legacy of PTA, and push for members</a:t>
            </a:r>
          </a:p>
        </p:txBody>
      </p:sp>
      <p:sp>
        <p:nvSpPr>
          <p:cNvPr id="8" name="Freeform 8"/>
          <p:cNvSpPr/>
          <p:nvPr/>
        </p:nvSpPr>
        <p:spPr>
          <a:xfrm>
            <a:off x="11997463" y="4944628"/>
            <a:ext cx="6115327" cy="4586495"/>
          </a:xfrm>
          <a:custGeom>
            <a:avLst/>
            <a:gdLst/>
            <a:ahLst/>
            <a:cxnLst/>
            <a:rect l="l" t="t" r="r" b="b"/>
            <a:pathLst>
              <a:path w="6115327" h="4586495">
                <a:moveTo>
                  <a:pt x="0" y="0"/>
                </a:moveTo>
                <a:lnTo>
                  <a:pt x="6115327" y="0"/>
                </a:lnTo>
                <a:lnTo>
                  <a:pt x="6115327" y="4586495"/>
                </a:lnTo>
                <a:lnTo>
                  <a:pt x="0" y="4586495"/>
                </a:lnTo>
                <a:lnTo>
                  <a:pt x="0" y="0"/>
                </a:lnTo>
                <a:close/>
              </a:path>
            </a:pathLst>
          </a:custGeom>
          <a:blipFill>
            <a:blip r:embed="rId4"/>
            <a:stretch>
              <a:fillRect/>
            </a:stretch>
          </a:blipFill>
        </p:spPr>
      </p:sp>
      <p:sp>
        <p:nvSpPr>
          <p:cNvPr id="9" name="Freeform 9"/>
          <p:cNvSpPr/>
          <p:nvPr/>
        </p:nvSpPr>
        <p:spPr>
          <a:xfrm>
            <a:off x="15931199" y="74433"/>
            <a:ext cx="2356801" cy="2053867"/>
          </a:xfrm>
          <a:custGeom>
            <a:avLst/>
            <a:gdLst/>
            <a:ahLst/>
            <a:cxnLst/>
            <a:rect l="l" t="t" r="r" b="b"/>
            <a:pathLst>
              <a:path w="2356801" h="2053867">
                <a:moveTo>
                  <a:pt x="0" y="0"/>
                </a:moveTo>
                <a:lnTo>
                  <a:pt x="2356801" y="0"/>
                </a:lnTo>
                <a:lnTo>
                  <a:pt x="2356801" y="2053867"/>
                </a:lnTo>
                <a:lnTo>
                  <a:pt x="0" y="2053867"/>
                </a:lnTo>
                <a:lnTo>
                  <a:pt x="0" y="0"/>
                </a:lnTo>
                <a:close/>
              </a:path>
            </a:pathLst>
          </a:custGeom>
          <a:blipFill>
            <a:blip r:embed="rId5"/>
            <a:stretch>
              <a:fillRect l="-83736" t="-31508" r="-47851" b="-17973"/>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1614824" y="4230504"/>
            <a:ext cx="5644476" cy="4626620"/>
          </a:xfrm>
          <a:custGeom>
            <a:avLst/>
            <a:gdLst/>
            <a:ahLst/>
            <a:cxnLst/>
            <a:rect l="l" t="t" r="r" b="b"/>
            <a:pathLst>
              <a:path w="5644476" h="4626620">
                <a:moveTo>
                  <a:pt x="0" y="0"/>
                </a:moveTo>
                <a:lnTo>
                  <a:pt x="5644476" y="0"/>
                </a:lnTo>
                <a:lnTo>
                  <a:pt x="5644476" y="4626619"/>
                </a:lnTo>
                <a:lnTo>
                  <a:pt x="0" y="4626619"/>
                </a:lnTo>
                <a:lnTo>
                  <a:pt x="0" y="0"/>
                </a:lnTo>
                <a:close/>
              </a:path>
            </a:pathLst>
          </a:custGeom>
          <a:blipFill>
            <a:blip r:embed="rId3"/>
            <a:stretch>
              <a:fillRect/>
            </a:stretch>
          </a:blipFill>
        </p:spPr>
      </p:sp>
      <p:sp>
        <p:nvSpPr>
          <p:cNvPr id="7" name="Freeform 7"/>
          <p:cNvSpPr/>
          <p:nvPr/>
        </p:nvSpPr>
        <p:spPr>
          <a:xfrm>
            <a:off x="1620196" y="3938493"/>
            <a:ext cx="5102730" cy="5228501"/>
          </a:xfrm>
          <a:custGeom>
            <a:avLst/>
            <a:gdLst/>
            <a:ahLst/>
            <a:cxnLst/>
            <a:rect l="l" t="t" r="r" b="b"/>
            <a:pathLst>
              <a:path w="5102730" h="5228501">
                <a:moveTo>
                  <a:pt x="0" y="0"/>
                </a:moveTo>
                <a:lnTo>
                  <a:pt x="5102729" y="0"/>
                </a:lnTo>
                <a:lnTo>
                  <a:pt x="5102729" y="5228501"/>
                </a:lnTo>
                <a:lnTo>
                  <a:pt x="0" y="5228501"/>
                </a:lnTo>
                <a:lnTo>
                  <a:pt x="0" y="0"/>
                </a:lnTo>
                <a:close/>
              </a:path>
            </a:pathLst>
          </a:custGeom>
          <a:blipFill>
            <a:blip r:embed="rId4"/>
            <a:stretch>
              <a:fillRect/>
            </a:stretch>
          </a:blipFill>
        </p:spPr>
      </p:sp>
      <p:sp>
        <p:nvSpPr>
          <p:cNvPr id="8" name="Freeform 8"/>
          <p:cNvSpPr/>
          <p:nvPr/>
        </p:nvSpPr>
        <p:spPr>
          <a:xfrm>
            <a:off x="15756428" y="121285"/>
            <a:ext cx="2294453" cy="2089151"/>
          </a:xfrm>
          <a:custGeom>
            <a:avLst/>
            <a:gdLst/>
            <a:ahLst/>
            <a:cxnLst/>
            <a:rect l="l" t="t" r="r" b="b"/>
            <a:pathLst>
              <a:path w="2294453" h="2089151">
                <a:moveTo>
                  <a:pt x="0" y="0"/>
                </a:moveTo>
                <a:lnTo>
                  <a:pt x="2294453" y="0"/>
                </a:lnTo>
                <a:lnTo>
                  <a:pt x="2294453" y="2089150"/>
                </a:lnTo>
                <a:lnTo>
                  <a:pt x="0" y="2089150"/>
                </a:lnTo>
                <a:lnTo>
                  <a:pt x="0" y="0"/>
                </a:lnTo>
                <a:close/>
              </a:path>
            </a:pathLst>
          </a:custGeom>
          <a:blipFill>
            <a:blip r:embed="rId5"/>
            <a:stretch>
              <a:fillRect l="-91753" t="-34300" r="-53325" b="-17103"/>
            </a:stretch>
          </a:blipFill>
        </p:spPr>
      </p:sp>
      <p:sp>
        <p:nvSpPr>
          <p:cNvPr id="9" name="TextBox 9"/>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0" name="TextBox 10"/>
          <p:cNvSpPr txBox="1"/>
          <p:nvPr/>
        </p:nvSpPr>
        <p:spPr>
          <a:xfrm>
            <a:off x="2159746" y="2674842"/>
            <a:ext cx="14327699" cy="587376"/>
          </a:xfrm>
          <a:prstGeom prst="rect">
            <a:avLst/>
          </a:prstGeom>
        </p:spPr>
        <p:txBody>
          <a:bodyPr lIns="0" tIns="0" rIns="0" bIns="0" rtlCol="0" anchor="t">
            <a:spAutoFit/>
          </a:bodyPr>
          <a:lstStyle/>
          <a:p>
            <a:pPr>
              <a:lnSpc>
                <a:spcPts val="4899"/>
              </a:lnSpc>
              <a:spcBef>
                <a:spcPct val="0"/>
              </a:spcBef>
            </a:pPr>
            <a:r>
              <a:rPr lang="en-US" sz="3499">
                <a:solidFill>
                  <a:srgbClr val="000000"/>
                </a:solidFill>
                <a:latin typeface="Open Sans Bold"/>
              </a:rPr>
              <a:t>The Post-Holidays Blues - Marketing in January and February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620196" y="3051276"/>
            <a:ext cx="4075844" cy="6018123"/>
          </a:xfrm>
          <a:custGeom>
            <a:avLst/>
            <a:gdLst/>
            <a:ahLst/>
            <a:cxnLst/>
            <a:rect l="l" t="t" r="r" b="b"/>
            <a:pathLst>
              <a:path w="4075844" h="6018123">
                <a:moveTo>
                  <a:pt x="0" y="0"/>
                </a:moveTo>
                <a:lnTo>
                  <a:pt x="4075843" y="0"/>
                </a:lnTo>
                <a:lnTo>
                  <a:pt x="4075843" y="6018123"/>
                </a:lnTo>
                <a:lnTo>
                  <a:pt x="0" y="6018123"/>
                </a:lnTo>
                <a:lnTo>
                  <a:pt x="0" y="0"/>
                </a:lnTo>
                <a:close/>
              </a:path>
            </a:pathLst>
          </a:custGeom>
          <a:blipFill>
            <a:blip r:embed="rId3"/>
            <a:stretch>
              <a:fillRect/>
            </a:stretch>
          </a:blipFill>
        </p:spPr>
      </p:sp>
      <p:sp>
        <p:nvSpPr>
          <p:cNvPr id="7" name="Freeform 7"/>
          <p:cNvSpPr/>
          <p:nvPr/>
        </p:nvSpPr>
        <p:spPr>
          <a:xfrm>
            <a:off x="13160646" y="2979374"/>
            <a:ext cx="3752108" cy="6259441"/>
          </a:xfrm>
          <a:custGeom>
            <a:avLst/>
            <a:gdLst/>
            <a:ahLst/>
            <a:cxnLst/>
            <a:rect l="l" t="t" r="r" b="b"/>
            <a:pathLst>
              <a:path w="3752108" h="6259441">
                <a:moveTo>
                  <a:pt x="0" y="0"/>
                </a:moveTo>
                <a:lnTo>
                  <a:pt x="3752108" y="0"/>
                </a:lnTo>
                <a:lnTo>
                  <a:pt x="3752108" y="6259441"/>
                </a:lnTo>
                <a:lnTo>
                  <a:pt x="0" y="6259441"/>
                </a:lnTo>
                <a:lnTo>
                  <a:pt x="0" y="0"/>
                </a:lnTo>
                <a:close/>
              </a:path>
            </a:pathLst>
          </a:custGeom>
          <a:blipFill>
            <a:blip r:embed="rId4"/>
            <a:stretch>
              <a:fillRect/>
            </a:stretch>
          </a:blipFill>
        </p:spPr>
      </p:sp>
      <p:sp>
        <p:nvSpPr>
          <p:cNvPr id="8" name="Freeform 8"/>
          <p:cNvSpPr/>
          <p:nvPr/>
        </p:nvSpPr>
        <p:spPr>
          <a:xfrm>
            <a:off x="6816914" y="3132941"/>
            <a:ext cx="5222857" cy="5952306"/>
          </a:xfrm>
          <a:custGeom>
            <a:avLst/>
            <a:gdLst/>
            <a:ahLst/>
            <a:cxnLst/>
            <a:rect l="l" t="t" r="r" b="b"/>
            <a:pathLst>
              <a:path w="5222857" h="5952306">
                <a:moveTo>
                  <a:pt x="0" y="0"/>
                </a:moveTo>
                <a:lnTo>
                  <a:pt x="5222857" y="0"/>
                </a:lnTo>
                <a:lnTo>
                  <a:pt x="5222857" y="5952307"/>
                </a:lnTo>
                <a:lnTo>
                  <a:pt x="0" y="5952307"/>
                </a:lnTo>
                <a:lnTo>
                  <a:pt x="0" y="0"/>
                </a:lnTo>
                <a:close/>
              </a:path>
            </a:pathLst>
          </a:custGeom>
          <a:blipFill>
            <a:blip r:embed="rId5"/>
            <a:stretch>
              <a:fillRect/>
            </a:stretch>
          </a:blipFill>
        </p:spPr>
      </p:sp>
      <p:sp>
        <p:nvSpPr>
          <p:cNvPr id="9" name="Freeform 9"/>
          <p:cNvSpPr/>
          <p:nvPr/>
        </p:nvSpPr>
        <p:spPr>
          <a:xfrm>
            <a:off x="15750664" y="74433"/>
            <a:ext cx="2324180" cy="2265487"/>
          </a:xfrm>
          <a:custGeom>
            <a:avLst/>
            <a:gdLst/>
            <a:ahLst/>
            <a:cxnLst/>
            <a:rect l="l" t="t" r="r" b="b"/>
            <a:pathLst>
              <a:path w="2324180" h="2265487">
                <a:moveTo>
                  <a:pt x="0" y="0"/>
                </a:moveTo>
                <a:lnTo>
                  <a:pt x="2324179" y="0"/>
                </a:lnTo>
                <a:lnTo>
                  <a:pt x="2324179" y="2265487"/>
                </a:lnTo>
                <a:lnTo>
                  <a:pt x="0" y="2265487"/>
                </a:lnTo>
                <a:lnTo>
                  <a:pt x="0" y="0"/>
                </a:lnTo>
                <a:close/>
              </a:path>
            </a:pathLst>
          </a:custGeom>
          <a:blipFill>
            <a:blip r:embed="rId6"/>
            <a:stretch>
              <a:fillRect l="-86546" t="-24448" r="-50291" b="-12224"/>
            </a:stretch>
          </a:blipFill>
        </p:spPr>
      </p:sp>
      <p:sp>
        <p:nvSpPr>
          <p:cNvPr id="10" name="TextBox 10"/>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1" name="TextBox 11"/>
          <p:cNvSpPr txBox="1"/>
          <p:nvPr/>
        </p:nvSpPr>
        <p:spPr>
          <a:xfrm>
            <a:off x="843361" y="1480565"/>
            <a:ext cx="14327699" cy="1206501"/>
          </a:xfrm>
          <a:prstGeom prst="rect">
            <a:avLst/>
          </a:prstGeom>
        </p:spPr>
        <p:txBody>
          <a:bodyPr lIns="0" tIns="0" rIns="0" bIns="0" rtlCol="0" anchor="t">
            <a:spAutoFit/>
          </a:bodyPr>
          <a:lstStyle/>
          <a:p>
            <a:pPr>
              <a:lnSpc>
                <a:spcPts val="4899"/>
              </a:lnSpc>
            </a:pPr>
            <a:r>
              <a:rPr lang="en-US" sz="3499">
                <a:solidFill>
                  <a:srgbClr val="000000"/>
                </a:solidFill>
                <a:latin typeface="Open Sans Bold"/>
              </a:rPr>
              <a:t>Membership comes in like a lion and out like a lamb – </a:t>
            </a:r>
          </a:p>
          <a:p>
            <a:pPr>
              <a:lnSpc>
                <a:spcPts val="4899"/>
              </a:lnSpc>
              <a:spcBef>
                <a:spcPct val="0"/>
              </a:spcBef>
            </a:pPr>
            <a:r>
              <a:rPr lang="en-US" sz="3499">
                <a:solidFill>
                  <a:srgbClr val="000000"/>
                </a:solidFill>
                <a:latin typeface="Open Sans Bold"/>
              </a:rPr>
              <a:t>how to capture September’s energy in March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TextBox 6"/>
          <p:cNvSpPr txBox="1"/>
          <p:nvPr/>
        </p:nvSpPr>
        <p:spPr>
          <a:xfrm>
            <a:off x="1028700" y="2476499"/>
            <a:ext cx="16369002" cy="6781801"/>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Open Sans"/>
              </a:rPr>
              <a:t>Membership comes in like a lion and out like a lamb – how to capture September’s energy in March</a:t>
            </a:r>
          </a:p>
          <a:p>
            <a:pPr algn="ctr">
              <a:lnSpc>
                <a:spcPts val="4199"/>
              </a:lnSpc>
              <a:spcBef>
                <a:spcPct val="0"/>
              </a:spcBef>
            </a:pPr>
            <a:endParaRPr lang="en-US" sz="2999">
              <a:solidFill>
                <a:srgbClr val="000000"/>
              </a:solidFill>
              <a:latin typeface="Open Sans"/>
            </a:endParaRPr>
          </a:p>
          <a:p>
            <a:pPr algn="ctr">
              <a:lnSpc>
                <a:spcPts val="4199"/>
              </a:lnSpc>
              <a:spcBef>
                <a:spcPct val="0"/>
              </a:spcBef>
            </a:pPr>
            <a:r>
              <a:rPr lang="en-US" sz="2999">
                <a:solidFill>
                  <a:srgbClr val="000000"/>
                </a:solidFill>
                <a:latin typeface="Open Sans"/>
                <a:ea typeface="Open Sans"/>
              </a:rPr>
              <a:t>➜ Host a book fair - only members can volunteer</a:t>
            </a:r>
          </a:p>
          <a:p>
            <a:pPr algn="ctr">
              <a:lnSpc>
                <a:spcPts val="4199"/>
              </a:lnSpc>
              <a:spcBef>
                <a:spcPct val="0"/>
              </a:spcBef>
            </a:pPr>
            <a:endParaRPr lang="en-US" sz="2999">
              <a:solidFill>
                <a:srgbClr val="000000"/>
              </a:solidFill>
              <a:latin typeface="Open Sans"/>
              <a:ea typeface="Open Sans"/>
            </a:endParaRPr>
          </a:p>
          <a:p>
            <a:pPr algn="ctr">
              <a:lnSpc>
                <a:spcPts val="4199"/>
              </a:lnSpc>
              <a:spcBef>
                <a:spcPct val="0"/>
              </a:spcBef>
            </a:pPr>
            <a:r>
              <a:rPr lang="en-US" sz="2999">
                <a:solidFill>
                  <a:srgbClr val="000000"/>
                </a:solidFill>
                <a:latin typeface="Open Sans"/>
                <a:ea typeface="Open Sans"/>
              </a:rPr>
              <a:t>➜Offer special honor cords to alumni members at graduation (Sachem does this.)</a:t>
            </a:r>
          </a:p>
          <a:p>
            <a:pPr algn="ctr">
              <a:lnSpc>
                <a:spcPts val="4199"/>
              </a:lnSpc>
              <a:spcBef>
                <a:spcPct val="0"/>
              </a:spcBef>
            </a:pPr>
            <a:endParaRPr lang="en-US" sz="2999">
              <a:solidFill>
                <a:srgbClr val="000000"/>
              </a:solidFill>
              <a:latin typeface="Open Sans"/>
              <a:ea typeface="Open Sans"/>
            </a:endParaRPr>
          </a:p>
          <a:p>
            <a:pPr algn="ctr">
              <a:lnSpc>
                <a:spcPts val="4199"/>
              </a:lnSpc>
              <a:spcBef>
                <a:spcPct val="0"/>
              </a:spcBef>
            </a:pPr>
            <a:r>
              <a:rPr lang="en-US" sz="2999">
                <a:solidFill>
                  <a:srgbClr val="000000"/>
                </a:solidFill>
                <a:latin typeface="Open Sans"/>
                <a:ea typeface="Open Sans"/>
              </a:rPr>
              <a:t>➜Spring spirit wear items - offer discounted bundles with memberships, offer discounts to current members</a:t>
            </a:r>
          </a:p>
          <a:p>
            <a:pPr algn="ctr">
              <a:lnSpc>
                <a:spcPts val="4199"/>
              </a:lnSpc>
              <a:spcBef>
                <a:spcPct val="0"/>
              </a:spcBef>
            </a:pPr>
            <a:endParaRPr lang="en-US" sz="2999">
              <a:solidFill>
                <a:srgbClr val="000000"/>
              </a:solidFill>
              <a:latin typeface="Open Sans"/>
              <a:ea typeface="Open Sans"/>
            </a:endParaRPr>
          </a:p>
          <a:p>
            <a:pPr algn="ctr">
              <a:lnSpc>
                <a:spcPts val="4199"/>
              </a:lnSpc>
              <a:spcBef>
                <a:spcPct val="0"/>
              </a:spcBef>
            </a:pPr>
            <a:r>
              <a:rPr lang="en-US" sz="2999">
                <a:solidFill>
                  <a:srgbClr val="000000"/>
                </a:solidFill>
                <a:latin typeface="Open Sans"/>
                <a:ea typeface="Open Sans"/>
              </a:rPr>
              <a:t>➜Pickle the Principal! Slime the Swim Coach! Dunk the Director! Super Soak the Superintendent! - Set a membership goal.  If you reach it, kids get to do something over the top to a favorite teacher of administrator</a:t>
            </a:r>
          </a:p>
        </p:txBody>
      </p:sp>
      <p:sp>
        <p:nvSpPr>
          <p:cNvPr id="7" name="Freeform 7"/>
          <p:cNvSpPr/>
          <p:nvPr/>
        </p:nvSpPr>
        <p:spPr>
          <a:xfrm>
            <a:off x="15674973" y="74433"/>
            <a:ext cx="2613027" cy="2173466"/>
          </a:xfrm>
          <a:custGeom>
            <a:avLst/>
            <a:gdLst/>
            <a:ahLst/>
            <a:cxnLst/>
            <a:rect l="l" t="t" r="r" b="b"/>
            <a:pathLst>
              <a:path w="2613027" h="2173466">
                <a:moveTo>
                  <a:pt x="0" y="0"/>
                </a:moveTo>
                <a:lnTo>
                  <a:pt x="2613027" y="0"/>
                </a:lnTo>
                <a:lnTo>
                  <a:pt x="2613027" y="2173466"/>
                </a:lnTo>
                <a:lnTo>
                  <a:pt x="0" y="2173466"/>
                </a:lnTo>
                <a:lnTo>
                  <a:pt x="0" y="0"/>
                </a:lnTo>
                <a:close/>
              </a:path>
            </a:pathLst>
          </a:custGeom>
          <a:blipFill>
            <a:blip r:embed="rId3"/>
            <a:stretch>
              <a:fillRect l="-66663" t="-27790" r="-43008" b="-14002"/>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TextBox 6"/>
          <p:cNvSpPr txBox="1"/>
          <p:nvPr/>
        </p:nvSpPr>
        <p:spPr>
          <a:xfrm>
            <a:off x="1980150" y="1812451"/>
            <a:ext cx="14327699" cy="387921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PTA Marketing at the Unit Level</a:t>
            </a:r>
          </a:p>
          <a:p>
            <a:pPr algn="ctr">
              <a:lnSpc>
                <a:spcPts val="6159"/>
              </a:lnSpc>
            </a:pPr>
            <a:r>
              <a:rPr lang="en-US" sz="4399">
                <a:solidFill>
                  <a:srgbClr val="000000"/>
                </a:solidFill>
                <a:latin typeface="Open Sans"/>
              </a:rPr>
              <a:t> - </a:t>
            </a:r>
          </a:p>
          <a:p>
            <a:pPr algn="ctr">
              <a:lnSpc>
                <a:spcPts val="6159"/>
              </a:lnSpc>
            </a:pPr>
            <a:r>
              <a:rPr lang="en-US" sz="4399">
                <a:solidFill>
                  <a:srgbClr val="000000"/>
                </a:solidFill>
                <a:latin typeface="Open Sans"/>
              </a:rPr>
              <a:t>How do we re-energize our Membership Drive after the Early Bird season?</a:t>
            </a:r>
          </a:p>
          <a:p>
            <a:pPr>
              <a:lnSpc>
                <a:spcPts val="6159"/>
              </a:lnSpc>
              <a:spcBef>
                <a:spcPct val="0"/>
              </a:spcBef>
            </a:pPr>
            <a:endParaRPr lang="en-US" sz="4399">
              <a:solidFill>
                <a:srgbClr val="000000"/>
              </a:solidFill>
              <a:latin typeface="Open Sans"/>
            </a:endParaRPr>
          </a:p>
        </p:txBody>
      </p:sp>
      <p:sp>
        <p:nvSpPr>
          <p:cNvPr id="7" name="Freeform 7"/>
          <p:cNvSpPr/>
          <p:nvPr/>
        </p:nvSpPr>
        <p:spPr>
          <a:xfrm>
            <a:off x="6696578" y="5481580"/>
            <a:ext cx="4894843" cy="3616066"/>
          </a:xfrm>
          <a:custGeom>
            <a:avLst/>
            <a:gdLst/>
            <a:ahLst/>
            <a:cxnLst/>
            <a:rect l="l" t="t" r="r" b="b"/>
            <a:pathLst>
              <a:path w="4894843" h="3616066">
                <a:moveTo>
                  <a:pt x="0" y="0"/>
                </a:moveTo>
                <a:lnTo>
                  <a:pt x="4894844" y="0"/>
                </a:lnTo>
                <a:lnTo>
                  <a:pt x="4894844" y="3616066"/>
                </a:lnTo>
                <a:lnTo>
                  <a:pt x="0" y="3616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686739" y="0"/>
            <a:ext cx="2601261" cy="2187618"/>
          </a:xfrm>
          <a:custGeom>
            <a:avLst/>
            <a:gdLst/>
            <a:ahLst/>
            <a:cxnLst/>
            <a:rect l="l" t="t" r="r" b="b"/>
            <a:pathLst>
              <a:path w="2601261" h="2187618">
                <a:moveTo>
                  <a:pt x="0" y="0"/>
                </a:moveTo>
                <a:lnTo>
                  <a:pt x="2601261" y="0"/>
                </a:lnTo>
                <a:lnTo>
                  <a:pt x="2601261" y="2187618"/>
                </a:lnTo>
                <a:lnTo>
                  <a:pt x="0" y="2187618"/>
                </a:lnTo>
                <a:lnTo>
                  <a:pt x="0" y="0"/>
                </a:lnTo>
                <a:close/>
              </a:path>
            </a:pathLst>
          </a:custGeom>
          <a:blipFill>
            <a:blip r:embed="rId5"/>
            <a:stretch>
              <a:fillRect l="-72950" t="-28105" r="-43534" b="-16692"/>
            </a:stretch>
          </a:blipFill>
        </p:spPr>
      </p:sp>
      <p:sp>
        <p:nvSpPr>
          <p:cNvPr id="9" name="TextBox 9"/>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9657765" y="4307284"/>
            <a:ext cx="7229789" cy="4807809"/>
          </a:xfrm>
          <a:custGeom>
            <a:avLst/>
            <a:gdLst/>
            <a:ahLst/>
            <a:cxnLst/>
            <a:rect l="l" t="t" r="r" b="b"/>
            <a:pathLst>
              <a:path w="7229789" h="4807809">
                <a:moveTo>
                  <a:pt x="0" y="0"/>
                </a:moveTo>
                <a:lnTo>
                  <a:pt x="7229789" y="0"/>
                </a:lnTo>
                <a:lnTo>
                  <a:pt x="7229789" y="4807809"/>
                </a:lnTo>
                <a:lnTo>
                  <a:pt x="0" y="4807809"/>
                </a:lnTo>
                <a:lnTo>
                  <a:pt x="0" y="0"/>
                </a:lnTo>
                <a:close/>
              </a:path>
            </a:pathLst>
          </a:custGeom>
          <a:blipFill>
            <a:blip r:embed="rId3"/>
            <a:stretch>
              <a:fillRect/>
            </a:stretch>
          </a:blipFill>
        </p:spPr>
      </p:sp>
      <p:sp>
        <p:nvSpPr>
          <p:cNvPr id="7" name="Freeform 7"/>
          <p:cNvSpPr/>
          <p:nvPr/>
        </p:nvSpPr>
        <p:spPr>
          <a:xfrm>
            <a:off x="849998" y="4307284"/>
            <a:ext cx="7211714" cy="4807809"/>
          </a:xfrm>
          <a:custGeom>
            <a:avLst/>
            <a:gdLst/>
            <a:ahLst/>
            <a:cxnLst/>
            <a:rect l="l" t="t" r="r" b="b"/>
            <a:pathLst>
              <a:path w="7211714" h="4807809">
                <a:moveTo>
                  <a:pt x="0" y="0"/>
                </a:moveTo>
                <a:lnTo>
                  <a:pt x="7211714" y="0"/>
                </a:lnTo>
                <a:lnTo>
                  <a:pt x="7211714" y="4807809"/>
                </a:lnTo>
                <a:lnTo>
                  <a:pt x="0" y="4807809"/>
                </a:lnTo>
                <a:lnTo>
                  <a:pt x="0" y="0"/>
                </a:lnTo>
                <a:close/>
              </a:path>
            </a:pathLst>
          </a:custGeom>
          <a:blipFill>
            <a:blip r:embed="rId4"/>
            <a:stretch>
              <a:fillRect/>
            </a:stretch>
          </a:blipFill>
        </p:spPr>
      </p:sp>
      <p:sp>
        <p:nvSpPr>
          <p:cNvPr id="8" name="Freeform 8"/>
          <p:cNvSpPr/>
          <p:nvPr/>
        </p:nvSpPr>
        <p:spPr>
          <a:xfrm>
            <a:off x="15911278" y="144414"/>
            <a:ext cx="2294604" cy="2189774"/>
          </a:xfrm>
          <a:custGeom>
            <a:avLst/>
            <a:gdLst/>
            <a:ahLst/>
            <a:cxnLst/>
            <a:rect l="l" t="t" r="r" b="b"/>
            <a:pathLst>
              <a:path w="2294604" h="2189774">
                <a:moveTo>
                  <a:pt x="0" y="0"/>
                </a:moveTo>
                <a:lnTo>
                  <a:pt x="2294603" y="0"/>
                </a:lnTo>
                <a:lnTo>
                  <a:pt x="2294603" y="2189774"/>
                </a:lnTo>
                <a:lnTo>
                  <a:pt x="0" y="2189774"/>
                </a:lnTo>
                <a:lnTo>
                  <a:pt x="0" y="0"/>
                </a:lnTo>
                <a:close/>
              </a:path>
            </a:pathLst>
          </a:custGeom>
          <a:blipFill>
            <a:blip r:embed="rId5"/>
            <a:stretch>
              <a:fillRect/>
            </a:stretch>
          </a:blipFill>
        </p:spPr>
      </p:sp>
      <p:sp>
        <p:nvSpPr>
          <p:cNvPr id="9" name="TextBox 9"/>
          <p:cNvSpPr txBox="1"/>
          <p:nvPr/>
        </p:nvSpPr>
        <p:spPr>
          <a:xfrm>
            <a:off x="3895340" y="2422796"/>
            <a:ext cx="10497321" cy="2867661"/>
          </a:xfrm>
          <a:prstGeom prst="rect">
            <a:avLst/>
          </a:prstGeom>
        </p:spPr>
        <p:txBody>
          <a:bodyPr lIns="0" tIns="0" rIns="0" bIns="0" rtlCol="0" anchor="t">
            <a:spAutoFit/>
          </a:bodyPr>
          <a:lstStyle/>
          <a:p>
            <a:pPr algn="ctr">
              <a:lnSpc>
                <a:spcPts val="5739"/>
              </a:lnSpc>
              <a:spcBef>
                <a:spcPct val="0"/>
              </a:spcBef>
            </a:pPr>
            <a:r>
              <a:rPr lang="en-US" sz="4099">
                <a:solidFill>
                  <a:srgbClr val="000000"/>
                </a:solidFill>
                <a:latin typeface="Open Sans Bold"/>
              </a:rPr>
              <a:t>Spring Training: Promoting Membership among transitioning groups</a:t>
            </a:r>
          </a:p>
          <a:p>
            <a:pPr>
              <a:lnSpc>
                <a:spcPts val="5739"/>
              </a:lnSpc>
              <a:spcBef>
                <a:spcPct val="0"/>
              </a:spcBef>
            </a:pPr>
            <a:endParaRPr lang="en-US" sz="4099">
              <a:solidFill>
                <a:srgbClr val="000000"/>
              </a:solidFill>
              <a:latin typeface="Open Sans Bold"/>
            </a:endParaRPr>
          </a:p>
          <a:p>
            <a:pPr algn="ctr">
              <a:lnSpc>
                <a:spcPts val="5739"/>
              </a:lnSpc>
              <a:spcBef>
                <a:spcPct val="0"/>
              </a:spcBef>
            </a:pPr>
            <a:endParaRPr lang="en-US" sz="4099">
              <a:solidFill>
                <a:srgbClr val="000000"/>
              </a:solidFill>
              <a:latin typeface="Open Sans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1780810" y="3494858"/>
            <a:ext cx="5143037" cy="4943744"/>
          </a:xfrm>
          <a:custGeom>
            <a:avLst/>
            <a:gdLst/>
            <a:ahLst/>
            <a:cxnLst/>
            <a:rect l="l" t="t" r="r" b="b"/>
            <a:pathLst>
              <a:path w="5143037" h="4943744">
                <a:moveTo>
                  <a:pt x="0" y="0"/>
                </a:moveTo>
                <a:lnTo>
                  <a:pt x="5143036" y="0"/>
                </a:lnTo>
                <a:lnTo>
                  <a:pt x="5143036" y="4943744"/>
                </a:lnTo>
                <a:lnTo>
                  <a:pt x="0" y="49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8526008" y="5643517"/>
            <a:ext cx="3086100" cy="2056967"/>
            <a:chOff x="0" y="0"/>
            <a:chExt cx="812800" cy="541753"/>
          </a:xfrm>
        </p:grpSpPr>
        <p:sp>
          <p:nvSpPr>
            <p:cNvPr id="8" name="Freeform 8"/>
            <p:cNvSpPr/>
            <p:nvPr/>
          </p:nvSpPr>
          <p:spPr>
            <a:xfrm>
              <a:off x="0" y="0"/>
              <a:ext cx="812800" cy="541753"/>
            </a:xfrm>
            <a:custGeom>
              <a:avLst/>
              <a:gdLst/>
              <a:ahLst/>
              <a:cxnLst/>
              <a:rect l="l" t="t" r="r" b="b"/>
              <a:pathLst>
                <a:path w="812800" h="541753">
                  <a:moveTo>
                    <a:pt x="812800" y="270876"/>
                  </a:moveTo>
                  <a:lnTo>
                    <a:pt x="406400" y="0"/>
                  </a:lnTo>
                  <a:lnTo>
                    <a:pt x="406400" y="203200"/>
                  </a:lnTo>
                  <a:lnTo>
                    <a:pt x="0" y="203200"/>
                  </a:lnTo>
                  <a:lnTo>
                    <a:pt x="0" y="338553"/>
                  </a:lnTo>
                  <a:lnTo>
                    <a:pt x="406400" y="338553"/>
                  </a:lnTo>
                  <a:lnTo>
                    <a:pt x="406400" y="541753"/>
                  </a:lnTo>
                  <a:lnTo>
                    <a:pt x="812800" y="270876"/>
                  </a:lnTo>
                  <a:close/>
                </a:path>
              </a:pathLst>
            </a:custGeom>
            <a:solidFill>
              <a:srgbClr val="1A9AFD"/>
            </a:solidFill>
          </p:spPr>
        </p:sp>
        <p:sp>
          <p:nvSpPr>
            <p:cNvPr id="9" name="TextBox 9"/>
            <p:cNvSpPr txBox="1"/>
            <p:nvPr/>
          </p:nvSpPr>
          <p:spPr>
            <a:xfrm>
              <a:off x="0" y="165100"/>
              <a:ext cx="711200" cy="17345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39549" y="4211486"/>
            <a:ext cx="7315200" cy="4005072"/>
            <a:chOff x="0" y="0"/>
            <a:chExt cx="9753600" cy="5340096"/>
          </a:xfrm>
        </p:grpSpPr>
        <p:sp>
          <p:nvSpPr>
            <p:cNvPr id="11" name="Freeform 11"/>
            <p:cNvSpPr/>
            <p:nvPr/>
          </p:nvSpPr>
          <p:spPr>
            <a:xfrm>
              <a:off x="0" y="0"/>
              <a:ext cx="9753600" cy="5340096"/>
            </a:xfrm>
            <a:custGeom>
              <a:avLst/>
              <a:gdLst/>
              <a:ahLst/>
              <a:cxnLst/>
              <a:rect l="l" t="t" r="r" b="b"/>
              <a:pathLst>
                <a:path w="9753600" h="5340096">
                  <a:moveTo>
                    <a:pt x="0" y="0"/>
                  </a:moveTo>
                  <a:lnTo>
                    <a:pt x="9753600" y="0"/>
                  </a:lnTo>
                  <a:lnTo>
                    <a:pt x="9753600" y="5340096"/>
                  </a:lnTo>
                  <a:lnTo>
                    <a:pt x="0" y="5340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3765161" y="2909195"/>
              <a:ext cx="2223277" cy="349436"/>
            </a:xfrm>
            <a:prstGeom prst="rect">
              <a:avLst/>
            </a:prstGeom>
          </p:spPr>
          <p:txBody>
            <a:bodyPr lIns="0" tIns="0" rIns="0" bIns="0" rtlCol="0" anchor="t">
              <a:spAutoFit/>
            </a:bodyPr>
            <a:lstStyle/>
            <a:p>
              <a:pPr>
                <a:lnSpc>
                  <a:spcPts val="2228"/>
                </a:lnSpc>
                <a:spcBef>
                  <a:spcPct val="0"/>
                </a:spcBef>
              </a:pPr>
              <a:r>
                <a:rPr lang="en-US" sz="1591">
                  <a:solidFill>
                    <a:srgbClr val="FFFFFF"/>
                  </a:solidFill>
                  <a:latin typeface="Open Sans Bold"/>
                </a:rPr>
                <a:t>MIDDLE SCHOOL</a:t>
              </a:r>
            </a:p>
          </p:txBody>
        </p:sp>
      </p:grpSp>
      <p:sp>
        <p:nvSpPr>
          <p:cNvPr id="13" name="Freeform 13"/>
          <p:cNvSpPr/>
          <p:nvPr/>
        </p:nvSpPr>
        <p:spPr>
          <a:xfrm>
            <a:off x="15542441" y="74433"/>
            <a:ext cx="2745559" cy="2620127"/>
          </a:xfrm>
          <a:custGeom>
            <a:avLst/>
            <a:gdLst/>
            <a:ahLst/>
            <a:cxnLst/>
            <a:rect l="l" t="t" r="r" b="b"/>
            <a:pathLst>
              <a:path w="2745559" h="2620127">
                <a:moveTo>
                  <a:pt x="0" y="0"/>
                </a:moveTo>
                <a:lnTo>
                  <a:pt x="2745559" y="0"/>
                </a:lnTo>
                <a:lnTo>
                  <a:pt x="2745559" y="2620127"/>
                </a:lnTo>
                <a:lnTo>
                  <a:pt x="0" y="2620127"/>
                </a:lnTo>
                <a:lnTo>
                  <a:pt x="0" y="0"/>
                </a:lnTo>
                <a:close/>
              </a:path>
            </a:pathLst>
          </a:custGeom>
          <a:blipFill>
            <a:blip r:embed="rId7"/>
            <a:stretch>
              <a:fillRect/>
            </a:stretch>
          </a:blipFill>
        </p:spPr>
      </p:sp>
      <p:sp>
        <p:nvSpPr>
          <p:cNvPr id="14" name="TextBox 14"/>
          <p:cNvSpPr txBox="1"/>
          <p:nvPr/>
        </p:nvSpPr>
        <p:spPr>
          <a:xfrm>
            <a:off x="1167638" y="1788784"/>
            <a:ext cx="13774222" cy="1419861"/>
          </a:xfrm>
          <a:prstGeom prst="rect">
            <a:avLst/>
          </a:prstGeom>
        </p:spPr>
        <p:txBody>
          <a:bodyPr lIns="0" tIns="0" rIns="0" bIns="0" rtlCol="0" anchor="t">
            <a:spAutoFit/>
          </a:bodyPr>
          <a:lstStyle/>
          <a:p>
            <a:pPr>
              <a:lnSpc>
                <a:spcPts val="5739"/>
              </a:lnSpc>
              <a:spcBef>
                <a:spcPct val="0"/>
              </a:spcBef>
            </a:pPr>
            <a:r>
              <a:rPr lang="en-US" sz="4099">
                <a:solidFill>
                  <a:srgbClr val="000000"/>
                </a:solidFill>
                <a:latin typeface="Open Sans Bold"/>
              </a:rPr>
              <a:t>Spring Training:</a:t>
            </a:r>
          </a:p>
          <a:p>
            <a:pPr>
              <a:lnSpc>
                <a:spcPts val="5739"/>
              </a:lnSpc>
              <a:spcBef>
                <a:spcPct val="0"/>
              </a:spcBef>
            </a:pPr>
            <a:r>
              <a:rPr lang="en-US" sz="4099">
                <a:solidFill>
                  <a:srgbClr val="000000"/>
                </a:solidFill>
                <a:latin typeface="Open Sans Bold"/>
              </a:rPr>
              <a:t> Promoting Membership among transitioning groups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TextBox 6"/>
          <p:cNvSpPr txBox="1"/>
          <p:nvPr/>
        </p:nvSpPr>
        <p:spPr>
          <a:xfrm>
            <a:off x="697751" y="2256662"/>
            <a:ext cx="16561549" cy="4315461"/>
          </a:xfrm>
          <a:prstGeom prst="rect">
            <a:avLst/>
          </a:prstGeom>
        </p:spPr>
        <p:txBody>
          <a:bodyPr lIns="0" tIns="0" rIns="0" bIns="0" rtlCol="0" anchor="t">
            <a:spAutoFit/>
          </a:bodyPr>
          <a:lstStyle/>
          <a:p>
            <a:pPr marL="885178" lvl="1" indent="-442589">
              <a:lnSpc>
                <a:spcPts val="5739"/>
              </a:lnSpc>
              <a:buFont typeface="Arial"/>
              <a:buChar char="•"/>
            </a:pPr>
            <a:r>
              <a:rPr lang="en-US" sz="4099">
                <a:solidFill>
                  <a:srgbClr val="000000"/>
                </a:solidFill>
                <a:latin typeface="Open Sans Bold"/>
              </a:rPr>
              <a:t>Focus on incoming students and their families</a:t>
            </a:r>
          </a:p>
          <a:p>
            <a:pPr>
              <a:lnSpc>
                <a:spcPts val="5739"/>
              </a:lnSpc>
              <a:spcBef>
                <a:spcPct val="0"/>
              </a:spcBef>
            </a:pPr>
            <a:endParaRPr lang="en-US" sz="4099">
              <a:solidFill>
                <a:srgbClr val="000000"/>
              </a:solidFill>
              <a:latin typeface="Open Sans Bold"/>
            </a:endParaRPr>
          </a:p>
          <a:p>
            <a:pPr marL="885178" lvl="1" indent="-442589">
              <a:lnSpc>
                <a:spcPts val="5739"/>
              </a:lnSpc>
              <a:buFont typeface="Arial"/>
              <a:buChar char="•"/>
            </a:pPr>
            <a:r>
              <a:rPr lang="en-US" sz="4099">
                <a:solidFill>
                  <a:srgbClr val="000000"/>
                </a:solidFill>
                <a:latin typeface="Open Sans Bold"/>
              </a:rPr>
              <a:t>Utilize cross promotion with buildings above and below yours in your district</a:t>
            </a:r>
          </a:p>
          <a:p>
            <a:pPr>
              <a:lnSpc>
                <a:spcPts val="5739"/>
              </a:lnSpc>
              <a:spcBef>
                <a:spcPct val="0"/>
              </a:spcBef>
            </a:pPr>
            <a:endParaRPr lang="en-US" sz="4099">
              <a:solidFill>
                <a:srgbClr val="000000"/>
              </a:solidFill>
              <a:latin typeface="Open Sans Bold"/>
            </a:endParaRPr>
          </a:p>
          <a:p>
            <a:pPr marL="885178" lvl="1" indent="-442589">
              <a:lnSpc>
                <a:spcPts val="5739"/>
              </a:lnSpc>
              <a:buFont typeface="Arial"/>
              <a:buChar char="•"/>
            </a:pPr>
            <a:r>
              <a:rPr lang="en-US" sz="4099">
                <a:solidFill>
                  <a:srgbClr val="000000"/>
                </a:solidFill>
                <a:latin typeface="Open Sans Bold"/>
              </a:rPr>
              <a:t>Alumni legacy</a:t>
            </a:r>
          </a:p>
        </p:txBody>
      </p:sp>
      <p:sp>
        <p:nvSpPr>
          <p:cNvPr id="7" name="Freeform 7"/>
          <p:cNvSpPr/>
          <p:nvPr/>
        </p:nvSpPr>
        <p:spPr>
          <a:xfrm>
            <a:off x="11027738" y="4980796"/>
            <a:ext cx="4078795" cy="4114800"/>
          </a:xfrm>
          <a:custGeom>
            <a:avLst/>
            <a:gdLst/>
            <a:ahLst/>
            <a:cxnLst/>
            <a:rect l="l" t="t" r="r" b="b"/>
            <a:pathLst>
              <a:path w="4078795" h="4114800">
                <a:moveTo>
                  <a:pt x="0" y="0"/>
                </a:moveTo>
                <a:lnTo>
                  <a:pt x="4078796" y="0"/>
                </a:lnTo>
                <a:lnTo>
                  <a:pt x="40787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759757" y="244037"/>
            <a:ext cx="2355787" cy="2248162"/>
          </a:xfrm>
          <a:custGeom>
            <a:avLst/>
            <a:gdLst/>
            <a:ahLst/>
            <a:cxnLst/>
            <a:rect l="l" t="t" r="r" b="b"/>
            <a:pathLst>
              <a:path w="2355787" h="2248162">
                <a:moveTo>
                  <a:pt x="0" y="0"/>
                </a:moveTo>
                <a:lnTo>
                  <a:pt x="2355787" y="0"/>
                </a:lnTo>
                <a:lnTo>
                  <a:pt x="2355787" y="2248162"/>
                </a:lnTo>
                <a:lnTo>
                  <a:pt x="0" y="2248162"/>
                </a:lnTo>
                <a:lnTo>
                  <a:pt x="0" y="0"/>
                </a:lnTo>
                <a:close/>
              </a:path>
            </a:pathLst>
          </a:custGeom>
          <a:blipFill>
            <a:blip r:embed="rId5"/>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5027751" y="4719688"/>
            <a:ext cx="8774219" cy="4244528"/>
          </a:xfrm>
          <a:custGeom>
            <a:avLst/>
            <a:gdLst/>
            <a:ahLst/>
            <a:cxnLst/>
            <a:rect l="l" t="t" r="r" b="b"/>
            <a:pathLst>
              <a:path w="8774219" h="4244528">
                <a:moveTo>
                  <a:pt x="0" y="0"/>
                </a:moveTo>
                <a:lnTo>
                  <a:pt x="8774219" y="0"/>
                </a:lnTo>
                <a:lnTo>
                  <a:pt x="8774219" y="4244529"/>
                </a:lnTo>
                <a:lnTo>
                  <a:pt x="0" y="4244529"/>
                </a:lnTo>
                <a:lnTo>
                  <a:pt x="0" y="0"/>
                </a:lnTo>
                <a:close/>
              </a:path>
            </a:pathLst>
          </a:custGeom>
          <a:blipFill>
            <a:blip r:embed="rId3"/>
            <a:stretch>
              <a:fillRect/>
            </a:stretch>
          </a:blipFill>
        </p:spPr>
      </p:sp>
      <p:sp>
        <p:nvSpPr>
          <p:cNvPr id="7" name="Freeform 7"/>
          <p:cNvSpPr/>
          <p:nvPr/>
        </p:nvSpPr>
        <p:spPr>
          <a:xfrm>
            <a:off x="15940738" y="76266"/>
            <a:ext cx="2336554" cy="2229808"/>
          </a:xfrm>
          <a:custGeom>
            <a:avLst/>
            <a:gdLst/>
            <a:ahLst/>
            <a:cxnLst/>
            <a:rect l="l" t="t" r="r" b="b"/>
            <a:pathLst>
              <a:path w="2336554" h="2229808">
                <a:moveTo>
                  <a:pt x="0" y="0"/>
                </a:moveTo>
                <a:lnTo>
                  <a:pt x="2336554" y="0"/>
                </a:lnTo>
                <a:lnTo>
                  <a:pt x="2336554" y="2229807"/>
                </a:lnTo>
                <a:lnTo>
                  <a:pt x="0" y="2229807"/>
                </a:lnTo>
                <a:lnTo>
                  <a:pt x="0" y="0"/>
                </a:lnTo>
                <a:close/>
              </a:path>
            </a:pathLst>
          </a:custGeom>
          <a:blipFill>
            <a:blip r:embed="rId4"/>
            <a:stretch>
              <a:fillRect/>
            </a:stretch>
          </a:blipFill>
        </p:spPr>
      </p:sp>
      <p:sp>
        <p:nvSpPr>
          <p:cNvPr id="8" name="TextBox 8"/>
          <p:cNvSpPr txBox="1"/>
          <p:nvPr/>
        </p:nvSpPr>
        <p:spPr>
          <a:xfrm>
            <a:off x="2347262" y="1823452"/>
            <a:ext cx="13593475" cy="2143761"/>
          </a:xfrm>
          <a:prstGeom prst="rect">
            <a:avLst/>
          </a:prstGeom>
        </p:spPr>
        <p:txBody>
          <a:bodyPr lIns="0" tIns="0" rIns="0" bIns="0" rtlCol="0" anchor="t">
            <a:spAutoFit/>
          </a:bodyPr>
          <a:lstStyle/>
          <a:p>
            <a:pPr>
              <a:lnSpc>
                <a:spcPts val="5739"/>
              </a:lnSpc>
              <a:spcBef>
                <a:spcPct val="0"/>
              </a:spcBef>
            </a:pPr>
            <a:r>
              <a:rPr lang="en-US" sz="4099">
                <a:solidFill>
                  <a:srgbClr val="000000"/>
                </a:solidFill>
                <a:latin typeface="Open Sans Bold"/>
              </a:rPr>
              <a:t>PTA Officer Election Day - tap into those members who are looking to become more involved and encourage them and their supporters to join PTA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5839330" y="0"/>
            <a:ext cx="2437962" cy="2326583"/>
          </a:xfrm>
          <a:custGeom>
            <a:avLst/>
            <a:gdLst/>
            <a:ahLst/>
            <a:cxnLst/>
            <a:rect l="l" t="t" r="r" b="b"/>
            <a:pathLst>
              <a:path w="2437962" h="2326583">
                <a:moveTo>
                  <a:pt x="0" y="0"/>
                </a:moveTo>
                <a:lnTo>
                  <a:pt x="2437962" y="0"/>
                </a:lnTo>
                <a:lnTo>
                  <a:pt x="2437962" y="2326583"/>
                </a:lnTo>
                <a:lnTo>
                  <a:pt x="0" y="2326583"/>
                </a:lnTo>
                <a:lnTo>
                  <a:pt x="0" y="0"/>
                </a:lnTo>
                <a:close/>
              </a:path>
            </a:pathLst>
          </a:custGeom>
          <a:blipFill>
            <a:blip r:embed="rId3"/>
            <a:stretch>
              <a:fillRect/>
            </a:stretch>
          </a:blipFill>
        </p:spPr>
      </p:sp>
      <p:sp>
        <p:nvSpPr>
          <p:cNvPr id="7" name="Freeform 7"/>
          <p:cNvSpPr/>
          <p:nvPr/>
        </p:nvSpPr>
        <p:spPr>
          <a:xfrm flipH="1">
            <a:off x="10650498" y="2326583"/>
            <a:ext cx="6110976" cy="7204541"/>
          </a:xfrm>
          <a:custGeom>
            <a:avLst/>
            <a:gdLst/>
            <a:ahLst/>
            <a:cxnLst/>
            <a:rect l="l" t="t" r="r" b="b"/>
            <a:pathLst>
              <a:path w="6110976" h="7204541">
                <a:moveTo>
                  <a:pt x="6110977" y="0"/>
                </a:moveTo>
                <a:lnTo>
                  <a:pt x="0" y="0"/>
                </a:lnTo>
                <a:lnTo>
                  <a:pt x="0" y="7204540"/>
                </a:lnTo>
                <a:lnTo>
                  <a:pt x="6110977" y="7204540"/>
                </a:lnTo>
                <a:lnTo>
                  <a:pt x="6110977" y="0"/>
                </a:lnTo>
                <a:close/>
              </a:path>
            </a:pathLst>
          </a:custGeom>
          <a:blipFill>
            <a:blip r:embed="rId4"/>
            <a:stretch>
              <a:fillRect l="-76621"/>
            </a:stretch>
          </a:blipFill>
        </p:spPr>
      </p:sp>
      <p:sp>
        <p:nvSpPr>
          <p:cNvPr id="8" name="Freeform 8"/>
          <p:cNvSpPr/>
          <p:nvPr/>
        </p:nvSpPr>
        <p:spPr>
          <a:xfrm>
            <a:off x="0" y="2326583"/>
            <a:ext cx="10793319" cy="7204541"/>
          </a:xfrm>
          <a:custGeom>
            <a:avLst/>
            <a:gdLst/>
            <a:ahLst/>
            <a:cxnLst/>
            <a:rect l="l" t="t" r="r" b="b"/>
            <a:pathLst>
              <a:path w="10793319" h="7204541">
                <a:moveTo>
                  <a:pt x="0" y="0"/>
                </a:moveTo>
                <a:lnTo>
                  <a:pt x="10793319" y="0"/>
                </a:lnTo>
                <a:lnTo>
                  <a:pt x="10793319" y="7204540"/>
                </a:lnTo>
                <a:lnTo>
                  <a:pt x="0" y="7204540"/>
                </a:lnTo>
                <a:lnTo>
                  <a:pt x="0" y="0"/>
                </a:lnTo>
                <a:close/>
              </a:path>
            </a:pathLst>
          </a:custGeom>
          <a:blipFill>
            <a:blip r:embed="rId4"/>
            <a:stretch>
              <a:fillRect/>
            </a:stretch>
          </a:blipFill>
        </p:spPr>
      </p:sp>
      <p:sp>
        <p:nvSpPr>
          <p:cNvPr id="9" name="Freeform 9"/>
          <p:cNvSpPr/>
          <p:nvPr/>
        </p:nvSpPr>
        <p:spPr>
          <a:xfrm flipH="1">
            <a:off x="16564999" y="2326583"/>
            <a:ext cx="2238031" cy="7204541"/>
          </a:xfrm>
          <a:custGeom>
            <a:avLst/>
            <a:gdLst/>
            <a:ahLst/>
            <a:cxnLst/>
            <a:rect l="l" t="t" r="r" b="b"/>
            <a:pathLst>
              <a:path w="2238031" h="7204541">
                <a:moveTo>
                  <a:pt x="2238031" y="0"/>
                </a:moveTo>
                <a:lnTo>
                  <a:pt x="0" y="0"/>
                </a:lnTo>
                <a:lnTo>
                  <a:pt x="0" y="7204540"/>
                </a:lnTo>
                <a:lnTo>
                  <a:pt x="2238031" y="7204540"/>
                </a:lnTo>
                <a:lnTo>
                  <a:pt x="2238031" y="0"/>
                </a:lnTo>
                <a:close/>
              </a:path>
            </a:pathLst>
          </a:custGeom>
          <a:blipFill>
            <a:blip r:embed="rId4"/>
            <a:stretch>
              <a:fillRect l="-382268"/>
            </a:stretch>
          </a:blipFill>
        </p:spPr>
      </p:sp>
      <p:sp>
        <p:nvSpPr>
          <p:cNvPr id="10" name="Freeform 10"/>
          <p:cNvSpPr/>
          <p:nvPr/>
        </p:nvSpPr>
        <p:spPr>
          <a:xfrm>
            <a:off x="11978782" y="4025798"/>
            <a:ext cx="6309218" cy="3186155"/>
          </a:xfrm>
          <a:custGeom>
            <a:avLst/>
            <a:gdLst/>
            <a:ahLst/>
            <a:cxnLst/>
            <a:rect l="l" t="t" r="r" b="b"/>
            <a:pathLst>
              <a:path w="6309218" h="3186155">
                <a:moveTo>
                  <a:pt x="0" y="0"/>
                </a:moveTo>
                <a:lnTo>
                  <a:pt x="6309218" y="0"/>
                </a:lnTo>
                <a:lnTo>
                  <a:pt x="6309218" y="3186155"/>
                </a:lnTo>
                <a:lnTo>
                  <a:pt x="0" y="3186155"/>
                </a:lnTo>
                <a:lnTo>
                  <a:pt x="0" y="0"/>
                </a:lnTo>
                <a:close/>
              </a:path>
            </a:pathLst>
          </a:custGeom>
          <a:blipFill>
            <a:blip r:embed="rId5"/>
            <a:stretch>
              <a:fillRect/>
            </a:stretch>
          </a:blipFill>
        </p:spPr>
      </p:sp>
      <p:sp>
        <p:nvSpPr>
          <p:cNvPr id="11" name="Freeform 11"/>
          <p:cNvSpPr/>
          <p:nvPr/>
        </p:nvSpPr>
        <p:spPr>
          <a:xfrm>
            <a:off x="10650498" y="5143500"/>
            <a:ext cx="6309218" cy="3186155"/>
          </a:xfrm>
          <a:custGeom>
            <a:avLst/>
            <a:gdLst/>
            <a:ahLst/>
            <a:cxnLst/>
            <a:rect l="l" t="t" r="r" b="b"/>
            <a:pathLst>
              <a:path w="6309218" h="3186155">
                <a:moveTo>
                  <a:pt x="0" y="0"/>
                </a:moveTo>
                <a:lnTo>
                  <a:pt x="6309219" y="0"/>
                </a:lnTo>
                <a:lnTo>
                  <a:pt x="6309219" y="3186155"/>
                </a:lnTo>
                <a:lnTo>
                  <a:pt x="0" y="3186155"/>
                </a:lnTo>
                <a:lnTo>
                  <a:pt x="0" y="0"/>
                </a:lnTo>
                <a:close/>
              </a:path>
            </a:pathLst>
          </a:custGeom>
          <a:blipFill>
            <a:blip r:embed="rId5"/>
            <a:stretch>
              <a:fillRect/>
            </a:stretch>
          </a:blipFill>
        </p:spPr>
      </p:sp>
      <p:sp>
        <p:nvSpPr>
          <p:cNvPr id="12" name="Freeform 12"/>
          <p:cNvSpPr/>
          <p:nvPr/>
        </p:nvSpPr>
        <p:spPr>
          <a:xfrm>
            <a:off x="12684721" y="3762121"/>
            <a:ext cx="6309218" cy="3186155"/>
          </a:xfrm>
          <a:custGeom>
            <a:avLst/>
            <a:gdLst/>
            <a:ahLst/>
            <a:cxnLst/>
            <a:rect l="l" t="t" r="r" b="b"/>
            <a:pathLst>
              <a:path w="6309218" h="3186155">
                <a:moveTo>
                  <a:pt x="0" y="0"/>
                </a:moveTo>
                <a:lnTo>
                  <a:pt x="6309218" y="0"/>
                </a:lnTo>
                <a:lnTo>
                  <a:pt x="6309218" y="3186155"/>
                </a:lnTo>
                <a:lnTo>
                  <a:pt x="0" y="3186155"/>
                </a:lnTo>
                <a:lnTo>
                  <a:pt x="0" y="0"/>
                </a:lnTo>
                <a:close/>
              </a:path>
            </a:pathLst>
          </a:custGeom>
          <a:blipFill>
            <a:blip r:embed="rId5"/>
            <a:stretch>
              <a:fillRect/>
            </a:stretch>
          </a:blipFill>
        </p:spPr>
      </p:sp>
      <p:sp>
        <p:nvSpPr>
          <p:cNvPr id="13" name="Freeform 13"/>
          <p:cNvSpPr/>
          <p:nvPr/>
        </p:nvSpPr>
        <p:spPr>
          <a:xfrm>
            <a:off x="10551378" y="5355199"/>
            <a:ext cx="6309218" cy="3186155"/>
          </a:xfrm>
          <a:custGeom>
            <a:avLst/>
            <a:gdLst/>
            <a:ahLst/>
            <a:cxnLst/>
            <a:rect l="l" t="t" r="r" b="b"/>
            <a:pathLst>
              <a:path w="6309218" h="3186155">
                <a:moveTo>
                  <a:pt x="0" y="0"/>
                </a:moveTo>
                <a:lnTo>
                  <a:pt x="6309218" y="0"/>
                </a:lnTo>
                <a:lnTo>
                  <a:pt x="6309218" y="3186155"/>
                </a:lnTo>
                <a:lnTo>
                  <a:pt x="0" y="3186155"/>
                </a:lnTo>
                <a:lnTo>
                  <a:pt x="0" y="0"/>
                </a:lnTo>
                <a:close/>
              </a:path>
            </a:pathLst>
          </a:custGeom>
          <a:blipFill>
            <a:blip r:embed="rId5"/>
            <a:stretch>
              <a:fillRect/>
            </a:stretch>
          </a:blipFill>
        </p:spPr>
      </p:sp>
      <p:sp>
        <p:nvSpPr>
          <p:cNvPr id="14" name="Freeform 14"/>
          <p:cNvSpPr/>
          <p:nvPr/>
        </p:nvSpPr>
        <p:spPr>
          <a:xfrm>
            <a:off x="9144000" y="5867045"/>
            <a:ext cx="6715357" cy="3391255"/>
          </a:xfrm>
          <a:custGeom>
            <a:avLst/>
            <a:gdLst/>
            <a:ahLst/>
            <a:cxnLst/>
            <a:rect l="l" t="t" r="r" b="b"/>
            <a:pathLst>
              <a:path w="6715357" h="3391255">
                <a:moveTo>
                  <a:pt x="0" y="0"/>
                </a:moveTo>
                <a:lnTo>
                  <a:pt x="6715357" y="0"/>
                </a:lnTo>
                <a:lnTo>
                  <a:pt x="6715357" y="3391255"/>
                </a:lnTo>
                <a:lnTo>
                  <a:pt x="0" y="3391255"/>
                </a:lnTo>
                <a:lnTo>
                  <a:pt x="0" y="0"/>
                </a:lnTo>
                <a:close/>
              </a:path>
            </a:pathLst>
          </a:custGeom>
          <a:blipFill>
            <a:blip r:embed="rId5"/>
            <a:stretch>
              <a:fillRect/>
            </a:stretch>
          </a:blipFill>
        </p:spPr>
      </p:sp>
      <p:sp>
        <p:nvSpPr>
          <p:cNvPr id="15" name="Freeform 15"/>
          <p:cNvSpPr/>
          <p:nvPr/>
        </p:nvSpPr>
        <p:spPr>
          <a:xfrm>
            <a:off x="5419532" y="958430"/>
            <a:ext cx="10481088" cy="5607382"/>
          </a:xfrm>
          <a:custGeom>
            <a:avLst/>
            <a:gdLst/>
            <a:ahLst/>
            <a:cxnLst/>
            <a:rect l="l" t="t" r="r" b="b"/>
            <a:pathLst>
              <a:path w="10481088" h="5607382">
                <a:moveTo>
                  <a:pt x="0" y="0"/>
                </a:moveTo>
                <a:lnTo>
                  <a:pt x="10481089" y="0"/>
                </a:lnTo>
                <a:lnTo>
                  <a:pt x="10481089" y="5607382"/>
                </a:lnTo>
                <a:lnTo>
                  <a:pt x="0" y="5607382"/>
                </a:lnTo>
                <a:lnTo>
                  <a:pt x="0" y="0"/>
                </a:lnTo>
                <a:close/>
              </a:path>
            </a:pathLst>
          </a:custGeom>
          <a:blipFill>
            <a:blip r:embed="rId6"/>
            <a:stretch>
              <a:fillRect/>
            </a:stretch>
          </a:blipFill>
        </p:spPr>
      </p:sp>
      <p:sp>
        <p:nvSpPr>
          <p:cNvPr id="16" name="Freeform 16"/>
          <p:cNvSpPr/>
          <p:nvPr/>
        </p:nvSpPr>
        <p:spPr>
          <a:xfrm>
            <a:off x="13349099" y="2077986"/>
            <a:ext cx="6431799" cy="3441013"/>
          </a:xfrm>
          <a:custGeom>
            <a:avLst/>
            <a:gdLst/>
            <a:ahLst/>
            <a:cxnLst/>
            <a:rect l="l" t="t" r="r" b="b"/>
            <a:pathLst>
              <a:path w="6431799" h="3441013">
                <a:moveTo>
                  <a:pt x="0" y="0"/>
                </a:moveTo>
                <a:lnTo>
                  <a:pt x="6431800" y="0"/>
                </a:lnTo>
                <a:lnTo>
                  <a:pt x="6431800" y="3441013"/>
                </a:lnTo>
                <a:lnTo>
                  <a:pt x="0" y="3441013"/>
                </a:lnTo>
                <a:lnTo>
                  <a:pt x="0" y="0"/>
                </a:lnTo>
                <a:close/>
              </a:path>
            </a:pathLst>
          </a:custGeom>
          <a:blipFill>
            <a:blip r:embed="rId6"/>
            <a:stretch>
              <a:fillRect/>
            </a:stretch>
          </a:blipFill>
        </p:spPr>
      </p:sp>
      <p:sp>
        <p:nvSpPr>
          <p:cNvPr id="17" name="TextBox 17"/>
          <p:cNvSpPr txBox="1"/>
          <p:nvPr/>
        </p:nvSpPr>
        <p:spPr>
          <a:xfrm>
            <a:off x="-262536" y="460325"/>
            <a:ext cx="13437500" cy="2110782"/>
          </a:xfrm>
          <a:prstGeom prst="rect">
            <a:avLst/>
          </a:prstGeom>
        </p:spPr>
        <p:txBody>
          <a:bodyPr lIns="0" tIns="0" rIns="0" bIns="0" rtlCol="0" anchor="t">
            <a:spAutoFit/>
          </a:bodyPr>
          <a:lstStyle/>
          <a:p>
            <a:pPr algn="ctr">
              <a:lnSpc>
                <a:spcPts val="14790"/>
              </a:lnSpc>
            </a:pPr>
            <a:r>
              <a:rPr lang="en-US" sz="18488">
                <a:solidFill>
                  <a:srgbClr val="EF5354"/>
                </a:solidFill>
                <a:latin typeface="Gladiola"/>
              </a:rPr>
              <a:t>Membership</a:t>
            </a:r>
          </a:p>
        </p:txBody>
      </p:sp>
      <p:sp>
        <p:nvSpPr>
          <p:cNvPr id="18" name="Freeform 18"/>
          <p:cNvSpPr/>
          <p:nvPr/>
        </p:nvSpPr>
        <p:spPr>
          <a:xfrm>
            <a:off x="13174964" y="2177863"/>
            <a:ext cx="6431799" cy="3441013"/>
          </a:xfrm>
          <a:custGeom>
            <a:avLst/>
            <a:gdLst/>
            <a:ahLst/>
            <a:cxnLst/>
            <a:rect l="l" t="t" r="r" b="b"/>
            <a:pathLst>
              <a:path w="6431799" h="3441013">
                <a:moveTo>
                  <a:pt x="0" y="0"/>
                </a:moveTo>
                <a:lnTo>
                  <a:pt x="6431799" y="0"/>
                </a:lnTo>
                <a:lnTo>
                  <a:pt x="6431799" y="3441013"/>
                </a:lnTo>
                <a:lnTo>
                  <a:pt x="0" y="3441013"/>
                </a:lnTo>
                <a:lnTo>
                  <a:pt x="0" y="0"/>
                </a:lnTo>
                <a:close/>
              </a:path>
            </a:pathLst>
          </a:custGeom>
          <a:blipFill>
            <a:blip r:embed="rId6"/>
            <a:stretch>
              <a:fillRect/>
            </a:stretch>
          </a:blipFill>
        </p:spPr>
      </p:sp>
      <p:sp>
        <p:nvSpPr>
          <p:cNvPr id="19" name="Freeform 19"/>
          <p:cNvSpPr/>
          <p:nvPr/>
        </p:nvSpPr>
        <p:spPr>
          <a:xfrm>
            <a:off x="12684721" y="4208347"/>
            <a:ext cx="6431799" cy="3441013"/>
          </a:xfrm>
          <a:custGeom>
            <a:avLst/>
            <a:gdLst/>
            <a:ahLst/>
            <a:cxnLst/>
            <a:rect l="l" t="t" r="r" b="b"/>
            <a:pathLst>
              <a:path w="6431799" h="3441013">
                <a:moveTo>
                  <a:pt x="0" y="0"/>
                </a:moveTo>
                <a:lnTo>
                  <a:pt x="6431799" y="0"/>
                </a:lnTo>
                <a:lnTo>
                  <a:pt x="6431799" y="3441012"/>
                </a:lnTo>
                <a:lnTo>
                  <a:pt x="0" y="3441012"/>
                </a:lnTo>
                <a:lnTo>
                  <a:pt x="0" y="0"/>
                </a:lnTo>
                <a:close/>
              </a:path>
            </a:pathLst>
          </a:custGeom>
          <a:blipFill>
            <a:blip r:embed="rId6"/>
            <a:stretch>
              <a:fillRect/>
            </a:stretch>
          </a:blipFill>
        </p:spPr>
      </p:sp>
      <p:sp>
        <p:nvSpPr>
          <p:cNvPr id="20" name="Freeform 20"/>
          <p:cNvSpPr/>
          <p:nvPr/>
        </p:nvSpPr>
        <p:spPr>
          <a:xfrm>
            <a:off x="12562140" y="4208347"/>
            <a:ext cx="6431799" cy="3441013"/>
          </a:xfrm>
          <a:custGeom>
            <a:avLst/>
            <a:gdLst/>
            <a:ahLst/>
            <a:cxnLst/>
            <a:rect l="l" t="t" r="r" b="b"/>
            <a:pathLst>
              <a:path w="6431799" h="3441013">
                <a:moveTo>
                  <a:pt x="0" y="0"/>
                </a:moveTo>
                <a:lnTo>
                  <a:pt x="6431799" y="0"/>
                </a:lnTo>
                <a:lnTo>
                  <a:pt x="6431799" y="3441012"/>
                </a:lnTo>
                <a:lnTo>
                  <a:pt x="0" y="3441012"/>
                </a:lnTo>
                <a:lnTo>
                  <a:pt x="0" y="0"/>
                </a:lnTo>
                <a:close/>
              </a:path>
            </a:pathLst>
          </a:custGeom>
          <a:blipFill>
            <a:blip r:embed="rId6"/>
            <a:stretch>
              <a:fillRect/>
            </a:stretch>
          </a:blipFill>
        </p:spPr>
      </p:sp>
      <p:sp>
        <p:nvSpPr>
          <p:cNvPr id="21" name="Freeform 21"/>
          <p:cNvSpPr/>
          <p:nvPr/>
        </p:nvSpPr>
        <p:spPr>
          <a:xfrm>
            <a:off x="12684721" y="4452871"/>
            <a:ext cx="6431799" cy="3441013"/>
          </a:xfrm>
          <a:custGeom>
            <a:avLst/>
            <a:gdLst/>
            <a:ahLst/>
            <a:cxnLst/>
            <a:rect l="l" t="t" r="r" b="b"/>
            <a:pathLst>
              <a:path w="6431799" h="3441013">
                <a:moveTo>
                  <a:pt x="0" y="0"/>
                </a:moveTo>
                <a:lnTo>
                  <a:pt x="6431799" y="0"/>
                </a:lnTo>
                <a:lnTo>
                  <a:pt x="6431799" y="3441013"/>
                </a:lnTo>
                <a:lnTo>
                  <a:pt x="0" y="3441013"/>
                </a:lnTo>
                <a:lnTo>
                  <a:pt x="0" y="0"/>
                </a:lnTo>
                <a:close/>
              </a:path>
            </a:pathLst>
          </a:custGeom>
          <a:blipFill>
            <a:blip r:embed="rId6"/>
            <a:stretch>
              <a:fillRect/>
            </a:stretch>
          </a:blipFill>
        </p:spPr>
      </p:sp>
      <p:sp>
        <p:nvSpPr>
          <p:cNvPr id="22" name="TextBox 22"/>
          <p:cNvSpPr txBox="1"/>
          <p:nvPr/>
        </p:nvSpPr>
        <p:spPr>
          <a:xfrm rot="-968379">
            <a:off x="8460823" y="3010731"/>
            <a:ext cx="10634297" cy="6432168"/>
          </a:xfrm>
          <a:prstGeom prst="rect">
            <a:avLst/>
          </a:prstGeom>
        </p:spPr>
        <p:txBody>
          <a:bodyPr lIns="0" tIns="0" rIns="0" bIns="0" rtlCol="0" anchor="t">
            <a:spAutoFit/>
          </a:bodyPr>
          <a:lstStyle/>
          <a:p>
            <a:pPr algn="ctr">
              <a:lnSpc>
                <a:spcPts val="23879"/>
              </a:lnSpc>
            </a:pPr>
            <a:r>
              <a:rPr lang="en-US" sz="29848">
                <a:solidFill>
                  <a:srgbClr val="FF535C"/>
                </a:solidFill>
                <a:latin typeface="Gladiola"/>
              </a:rPr>
              <a:t>Home</a:t>
            </a:r>
          </a:p>
          <a:p>
            <a:pPr algn="ctr">
              <a:lnSpc>
                <a:spcPts val="23879"/>
              </a:lnSpc>
            </a:pPr>
            <a:r>
              <a:rPr lang="en-US" sz="29848">
                <a:solidFill>
                  <a:srgbClr val="FF535C"/>
                </a:solidFill>
                <a:latin typeface="Gladiola"/>
              </a:rPr>
              <a:t>Run!</a:t>
            </a:r>
          </a:p>
        </p:txBody>
      </p:sp>
      <p:sp>
        <p:nvSpPr>
          <p:cNvPr id="23" name="Freeform 23"/>
          <p:cNvSpPr/>
          <p:nvPr/>
        </p:nvSpPr>
        <p:spPr>
          <a:xfrm>
            <a:off x="2804545" y="3762121"/>
            <a:ext cx="1650582" cy="1345008"/>
          </a:xfrm>
          <a:custGeom>
            <a:avLst/>
            <a:gdLst/>
            <a:ahLst/>
            <a:cxnLst/>
            <a:rect l="l" t="t" r="r" b="b"/>
            <a:pathLst>
              <a:path w="1650582" h="1345008">
                <a:moveTo>
                  <a:pt x="0" y="0"/>
                </a:moveTo>
                <a:lnTo>
                  <a:pt x="1650582" y="0"/>
                </a:lnTo>
                <a:lnTo>
                  <a:pt x="1650582" y="1345008"/>
                </a:lnTo>
                <a:lnTo>
                  <a:pt x="0" y="1345008"/>
                </a:lnTo>
                <a:lnTo>
                  <a:pt x="0" y="0"/>
                </a:lnTo>
                <a:close/>
              </a:path>
            </a:pathLst>
          </a:custGeom>
          <a:blipFill>
            <a:blip r:embed="rId7"/>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5751404" y="76266"/>
            <a:ext cx="2525888" cy="2410492"/>
          </a:xfrm>
          <a:custGeom>
            <a:avLst/>
            <a:gdLst/>
            <a:ahLst/>
            <a:cxnLst/>
            <a:rect l="l" t="t" r="r" b="b"/>
            <a:pathLst>
              <a:path w="2525888" h="2410492">
                <a:moveTo>
                  <a:pt x="0" y="0"/>
                </a:moveTo>
                <a:lnTo>
                  <a:pt x="2525888" y="0"/>
                </a:lnTo>
                <a:lnTo>
                  <a:pt x="2525888" y="2410491"/>
                </a:lnTo>
                <a:lnTo>
                  <a:pt x="0" y="2410491"/>
                </a:lnTo>
                <a:lnTo>
                  <a:pt x="0" y="0"/>
                </a:lnTo>
                <a:close/>
              </a:path>
            </a:pathLst>
          </a:custGeom>
          <a:blipFill>
            <a:blip r:embed="rId3"/>
            <a:stretch>
              <a:fillRect/>
            </a:stretch>
          </a:blipFill>
        </p:spPr>
      </p:sp>
      <p:sp>
        <p:nvSpPr>
          <p:cNvPr id="7" name="TextBox 7"/>
          <p:cNvSpPr txBox="1"/>
          <p:nvPr/>
        </p:nvSpPr>
        <p:spPr>
          <a:xfrm>
            <a:off x="1620196" y="7960462"/>
            <a:ext cx="15047609" cy="896661"/>
          </a:xfrm>
          <a:prstGeom prst="rect">
            <a:avLst/>
          </a:prstGeom>
        </p:spPr>
        <p:txBody>
          <a:bodyPr lIns="0" tIns="0" rIns="0" bIns="0" rtlCol="0" anchor="t">
            <a:spAutoFit/>
          </a:bodyPr>
          <a:lstStyle/>
          <a:p>
            <a:pPr algn="ctr">
              <a:lnSpc>
                <a:spcPts val="7480"/>
              </a:lnSpc>
            </a:pPr>
            <a:r>
              <a:rPr lang="en-US" sz="5343">
                <a:solidFill>
                  <a:srgbClr val="000000"/>
                </a:solidFill>
                <a:latin typeface="Open Sans Extra Bold"/>
              </a:rPr>
              <a:t>Kathleen Jenne- Marketing@nyspta.org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323419" y="1707729"/>
            <a:ext cx="7149395" cy="7149395"/>
          </a:xfrm>
          <a:custGeom>
            <a:avLst/>
            <a:gdLst/>
            <a:ahLst/>
            <a:cxnLst/>
            <a:rect l="l" t="t" r="r" b="b"/>
            <a:pathLst>
              <a:path w="7149395" h="7149395">
                <a:moveTo>
                  <a:pt x="0" y="0"/>
                </a:moveTo>
                <a:lnTo>
                  <a:pt x="7149395" y="0"/>
                </a:lnTo>
                <a:lnTo>
                  <a:pt x="7149395" y="7149394"/>
                </a:lnTo>
                <a:lnTo>
                  <a:pt x="0" y="7149394"/>
                </a:lnTo>
                <a:lnTo>
                  <a:pt x="0" y="0"/>
                </a:lnTo>
                <a:close/>
              </a:path>
            </a:pathLst>
          </a:custGeom>
          <a:blipFill>
            <a:blip r:embed="rId3"/>
            <a:stretch>
              <a:fillRect/>
            </a:stretch>
          </a:blipFill>
        </p:spPr>
      </p:sp>
      <p:sp>
        <p:nvSpPr>
          <p:cNvPr id="7" name="Freeform 7"/>
          <p:cNvSpPr/>
          <p:nvPr/>
        </p:nvSpPr>
        <p:spPr>
          <a:xfrm>
            <a:off x="15589615" y="0"/>
            <a:ext cx="2698385" cy="2387349"/>
          </a:xfrm>
          <a:custGeom>
            <a:avLst/>
            <a:gdLst/>
            <a:ahLst/>
            <a:cxnLst/>
            <a:rect l="l" t="t" r="r" b="b"/>
            <a:pathLst>
              <a:path w="2698385" h="2387349">
                <a:moveTo>
                  <a:pt x="0" y="0"/>
                </a:moveTo>
                <a:lnTo>
                  <a:pt x="2698385" y="0"/>
                </a:lnTo>
                <a:lnTo>
                  <a:pt x="2698385" y="2387349"/>
                </a:lnTo>
                <a:lnTo>
                  <a:pt x="0" y="2387349"/>
                </a:lnTo>
                <a:lnTo>
                  <a:pt x="0" y="0"/>
                </a:lnTo>
                <a:close/>
              </a:path>
            </a:pathLst>
          </a:custGeom>
          <a:blipFill>
            <a:blip r:embed="rId4"/>
            <a:stretch>
              <a:fillRect l="-66255" t="-22545" r="-42137" b="-9948"/>
            </a:stretch>
          </a:blipFill>
        </p:spPr>
      </p:sp>
      <p:sp>
        <p:nvSpPr>
          <p:cNvPr id="8" name="TextBox 8"/>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9" name="TextBox 9"/>
          <p:cNvSpPr txBox="1"/>
          <p:nvPr/>
        </p:nvSpPr>
        <p:spPr>
          <a:xfrm>
            <a:off x="9510688" y="3942079"/>
            <a:ext cx="6684447" cy="231711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Open Sans"/>
              </a:rPr>
              <a:t>Think back: what made you become a PTA member?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0" y="5416323"/>
            <a:ext cx="5744010" cy="4114800"/>
          </a:xfrm>
          <a:custGeom>
            <a:avLst/>
            <a:gdLst/>
            <a:ahLst/>
            <a:cxnLst/>
            <a:rect l="l" t="t" r="r" b="b"/>
            <a:pathLst>
              <a:path w="5744010" h="4114800">
                <a:moveTo>
                  <a:pt x="0" y="0"/>
                </a:moveTo>
                <a:lnTo>
                  <a:pt x="5744010" y="0"/>
                </a:lnTo>
                <a:lnTo>
                  <a:pt x="5744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4111217" y="3161029"/>
            <a:ext cx="13148083" cy="387921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Everything The PTA has done, from book fairs and carnivals to advocacy for greater educational funding and graduation requirements, happened because someone decided to join a local unit.</a:t>
            </a:r>
          </a:p>
          <a:p>
            <a:pPr>
              <a:lnSpc>
                <a:spcPts val="6159"/>
              </a:lnSpc>
              <a:spcBef>
                <a:spcPct val="0"/>
              </a:spcBef>
            </a:pPr>
            <a:endParaRPr lang="en-US" sz="4399">
              <a:solidFill>
                <a:srgbClr val="000000"/>
              </a:solidFill>
              <a:latin typeface="Open Sans"/>
            </a:endParaRPr>
          </a:p>
        </p:txBody>
      </p:sp>
      <p:sp>
        <p:nvSpPr>
          <p:cNvPr id="8" name="Freeform 8"/>
          <p:cNvSpPr/>
          <p:nvPr/>
        </p:nvSpPr>
        <p:spPr>
          <a:xfrm>
            <a:off x="15583637" y="74433"/>
            <a:ext cx="2583544" cy="2253273"/>
          </a:xfrm>
          <a:custGeom>
            <a:avLst/>
            <a:gdLst/>
            <a:ahLst/>
            <a:cxnLst/>
            <a:rect l="l" t="t" r="r" b="b"/>
            <a:pathLst>
              <a:path w="2583544" h="2253273">
                <a:moveTo>
                  <a:pt x="0" y="0"/>
                </a:moveTo>
                <a:lnTo>
                  <a:pt x="2583544" y="0"/>
                </a:lnTo>
                <a:lnTo>
                  <a:pt x="2583544" y="2253273"/>
                </a:lnTo>
                <a:lnTo>
                  <a:pt x="0" y="2253273"/>
                </a:lnTo>
                <a:lnTo>
                  <a:pt x="0" y="0"/>
                </a:lnTo>
                <a:close/>
              </a:path>
            </a:pathLst>
          </a:custGeom>
          <a:blipFill>
            <a:blip r:embed="rId5"/>
            <a:stretch>
              <a:fillRect l="-80715" t="-30586" r="-44262" b="-14512"/>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2570615" y="2815927"/>
            <a:ext cx="4883125" cy="4883125"/>
          </a:xfrm>
          <a:custGeom>
            <a:avLst/>
            <a:gdLst/>
            <a:ahLst/>
            <a:cxnLst/>
            <a:rect l="l" t="t" r="r" b="b"/>
            <a:pathLst>
              <a:path w="4883125" h="4883125">
                <a:moveTo>
                  <a:pt x="0" y="0"/>
                </a:moveTo>
                <a:lnTo>
                  <a:pt x="4883126" y="0"/>
                </a:lnTo>
                <a:lnTo>
                  <a:pt x="4883126" y="4883125"/>
                </a:lnTo>
                <a:lnTo>
                  <a:pt x="0" y="4883125"/>
                </a:lnTo>
                <a:lnTo>
                  <a:pt x="0" y="0"/>
                </a:lnTo>
                <a:close/>
              </a:path>
            </a:pathLst>
          </a:custGeom>
          <a:blipFill>
            <a:blip r:embed="rId3"/>
            <a:stretch>
              <a:fillRect/>
            </a:stretch>
          </a:blipFill>
        </p:spPr>
      </p:sp>
      <p:sp>
        <p:nvSpPr>
          <p:cNvPr id="7" name="Freeform 7"/>
          <p:cNvSpPr/>
          <p:nvPr/>
        </p:nvSpPr>
        <p:spPr>
          <a:xfrm>
            <a:off x="372394" y="620358"/>
            <a:ext cx="4883125" cy="4883125"/>
          </a:xfrm>
          <a:custGeom>
            <a:avLst/>
            <a:gdLst/>
            <a:ahLst/>
            <a:cxnLst/>
            <a:rect l="l" t="t" r="r" b="b"/>
            <a:pathLst>
              <a:path w="4883125" h="4883125">
                <a:moveTo>
                  <a:pt x="0" y="0"/>
                </a:moveTo>
                <a:lnTo>
                  <a:pt x="4883125" y="0"/>
                </a:lnTo>
                <a:lnTo>
                  <a:pt x="4883125" y="4883125"/>
                </a:lnTo>
                <a:lnTo>
                  <a:pt x="0" y="4883125"/>
                </a:lnTo>
                <a:lnTo>
                  <a:pt x="0" y="0"/>
                </a:lnTo>
                <a:close/>
              </a:path>
            </a:pathLst>
          </a:custGeom>
          <a:blipFill>
            <a:blip r:embed="rId4"/>
            <a:stretch>
              <a:fillRect/>
            </a:stretch>
          </a:blipFill>
        </p:spPr>
      </p:sp>
      <p:sp>
        <p:nvSpPr>
          <p:cNvPr id="8" name="Freeform 8"/>
          <p:cNvSpPr/>
          <p:nvPr/>
        </p:nvSpPr>
        <p:spPr>
          <a:xfrm>
            <a:off x="5939233" y="4455957"/>
            <a:ext cx="4840097" cy="4802343"/>
          </a:xfrm>
          <a:custGeom>
            <a:avLst/>
            <a:gdLst/>
            <a:ahLst/>
            <a:cxnLst/>
            <a:rect l="l" t="t" r="r" b="b"/>
            <a:pathLst>
              <a:path w="4840097" h="4802343">
                <a:moveTo>
                  <a:pt x="0" y="0"/>
                </a:moveTo>
                <a:lnTo>
                  <a:pt x="4840098" y="0"/>
                </a:lnTo>
                <a:lnTo>
                  <a:pt x="4840098" y="4802343"/>
                </a:lnTo>
                <a:lnTo>
                  <a:pt x="0" y="4802343"/>
                </a:lnTo>
                <a:lnTo>
                  <a:pt x="0" y="0"/>
                </a:lnTo>
                <a:close/>
              </a:path>
            </a:pathLst>
          </a:custGeom>
          <a:blipFill>
            <a:blip r:embed="rId5"/>
            <a:stretch>
              <a:fillRect/>
            </a:stretch>
          </a:blipFill>
        </p:spPr>
      </p:sp>
      <p:sp>
        <p:nvSpPr>
          <p:cNvPr id="9" name="Freeform 9"/>
          <p:cNvSpPr/>
          <p:nvPr/>
        </p:nvSpPr>
        <p:spPr>
          <a:xfrm>
            <a:off x="7642142" y="6107138"/>
            <a:ext cx="1501858" cy="1499981"/>
          </a:xfrm>
          <a:custGeom>
            <a:avLst/>
            <a:gdLst/>
            <a:ahLst/>
            <a:cxnLst/>
            <a:rect l="l" t="t" r="r" b="b"/>
            <a:pathLst>
              <a:path w="1501858" h="1499981">
                <a:moveTo>
                  <a:pt x="0" y="0"/>
                </a:moveTo>
                <a:lnTo>
                  <a:pt x="1501858" y="0"/>
                </a:lnTo>
                <a:lnTo>
                  <a:pt x="1501858" y="1499981"/>
                </a:lnTo>
                <a:lnTo>
                  <a:pt x="0" y="1499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5818598" y="0"/>
            <a:ext cx="2469402" cy="2292052"/>
          </a:xfrm>
          <a:custGeom>
            <a:avLst/>
            <a:gdLst/>
            <a:ahLst/>
            <a:cxnLst/>
            <a:rect l="l" t="t" r="r" b="b"/>
            <a:pathLst>
              <a:path w="2469402" h="2292052">
                <a:moveTo>
                  <a:pt x="0" y="0"/>
                </a:moveTo>
                <a:lnTo>
                  <a:pt x="2469402" y="0"/>
                </a:lnTo>
                <a:lnTo>
                  <a:pt x="2469402" y="2292052"/>
                </a:lnTo>
                <a:lnTo>
                  <a:pt x="0" y="2292052"/>
                </a:lnTo>
                <a:lnTo>
                  <a:pt x="0" y="0"/>
                </a:lnTo>
                <a:close/>
              </a:path>
            </a:pathLst>
          </a:custGeom>
          <a:blipFill>
            <a:blip r:embed="rId8"/>
            <a:stretch>
              <a:fillRect l="-87933" t="-29317" r="-53257" b="-16850"/>
            </a:stretch>
          </a:blipFill>
        </p:spPr>
      </p:sp>
      <p:sp>
        <p:nvSpPr>
          <p:cNvPr id="11" name="TextBox 11"/>
          <p:cNvSpPr txBox="1"/>
          <p:nvPr/>
        </p:nvSpPr>
        <p:spPr>
          <a:xfrm>
            <a:off x="5939233" y="534633"/>
            <a:ext cx="8316645" cy="4213117"/>
          </a:xfrm>
          <a:prstGeom prst="rect">
            <a:avLst/>
          </a:prstGeom>
        </p:spPr>
        <p:txBody>
          <a:bodyPr lIns="0" tIns="0" rIns="0" bIns="0" rtlCol="0" anchor="t">
            <a:spAutoFit/>
          </a:bodyPr>
          <a:lstStyle/>
          <a:p>
            <a:pPr>
              <a:lnSpc>
                <a:spcPts val="5605"/>
              </a:lnSpc>
            </a:pPr>
            <a:r>
              <a:rPr lang="en-US" sz="4004">
                <a:solidFill>
                  <a:srgbClr val="000000"/>
                </a:solidFill>
                <a:latin typeface="Open Sans"/>
              </a:rPr>
              <a:t>The NYS PTA has a rich history of advocacy as well as program development. This work can be utilized as a membership recruitment strategy!</a:t>
            </a:r>
          </a:p>
          <a:p>
            <a:pPr>
              <a:lnSpc>
                <a:spcPts val="5605"/>
              </a:lnSpc>
              <a:spcBef>
                <a:spcPct val="0"/>
              </a:spcBef>
            </a:pPr>
            <a:endParaRPr lang="en-US" sz="4004">
              <a:solidFill>
                <a:srgbClr val="000000"/>
              </a:solidFill>
              <a:latin typeface="Open Sans"/>
            </a:endParaRPr>
          </a:p>
        </p:txBody>
      </p:sp>
      <p:sp>
        <p:nvSpPr>
          <p:cNvPr id="12" name="TextBox 12"/>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
        <p:nvSpPr>
          <p:cNvPr id="13" name="TextBox 13"/>
          <p:cNvSpPr txBox="1"/>
          <p:nvPr/>
        </p:nvSpPr>
        <p:spPr>
          <a:xfrm>
            <a:off x="1772596" y="81128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Freeform 6"/>
          <p:cNvSpPr/>
          <p:nvPr/>
        </p:nvSpPr>
        <p:spPr>
          <a:xfrm>
            <a:off x="1620196" y="4607223"/>
            <a:ext cx="4249901" cy="4249901"/>
          </a:xfrm>
          <a:custGeom>
            <a:avLst/>
            <a:gdLst/>
            <a:ahLst/>
            <a:cxnLst/>
            <a:rect l="l" t="t" r="r" b="b"/>
            <a:pathLst>
              <a:path w="4249901" h="4249901">
                <a:moveTo>
                  <a:pt x="0" y="0"/>
                </a:moveTo>
                <a:lnTo>
                  <a:pt x="4249900" y="0"/>
                </a:lnTo>
                <a:lnTo>
                  <a:pt x="4249900" y="4249900"/>
                </a:lnTo>
                <a:lnTo>
                  <a:pt x="0" y="4249900"/>
                </a:lnTo>
                <a:lnTo>
                  <a:pt x="0" y="0"/>
                </a:lnTo>
                <a:close/>
              </a:path>
            </a:pathLst>
          </a:custGeom>
          <a:blipFill>
            <a:blip r:embed="rId3"/>
            <a:stretch>
              <a:fillRect/>
            </a:stretch>
          </a:blipFill>
        </p:spPr>
      </p:sp>
      <p:sp>
        <p:nvSpPr>
          <p:cNvPr id="7" name="Freeform 7"/>
          <p:cNvSpPr/>
          <p:nvPr/>
        </p:nvSpPr>
        <p:spPr>
          <a:xfrm>
            <a:off x="12493738" y="4349392"/>
            <a:ext cx="4765562" cy="4765562"/>
          </a:xfrm>
          <a:custGeom>
            <a:avLst/>
            <a:gdLst/>
            <a:ahLst/>
            <a:cxnLst/>
            <a:rect l="l" t="t" r="r" b="b"/>
            <a:pathLst>
              <a:path w="4765562" h="4765562">
                <a:moveTo>
                  <a:pt x="0" y="0"/>
                </a:moveTo>
                <a:lnTo>
                  <a:pt x="4765562" y="0"/>
                </a:lnTo>
                <a:lnTo>
                  <a:pt x="4765562" y="4765562"/>
                </a:lnTo>
                <a:lnTo>
                  <a:pt x="0" y="4765562"/>
                </a:lnTo>
                <a:lnTo>
                  <a:pt x="0" y="0"/>
                </a:lnTo>
                <a:close/>
              </a:path>
            </a:pathLst>
          </a:custGeom>
          <a:blipFill>
            <a:blip r:embed="rId4"/>
            <a:stretch>
              <a:fillRect/>
            </a:stretch>
          </a:blipFill>
        </p:spPr>
      </p:sp>
      <p:sp>
        <p:nvSpPr>
          <p:cNvPr id="8" name="Freeform 8"/>
          <p:cNvSpPr/>
          <p:nvPr/>
        </p:nvSpPr>
        <p:spPr>
          <a:xfrm>
            <a:off x="6766299" y="4485716"/>
            <a:ext cx="4831237" cy="4772584"/>
          </a:xfrm>
          <a:custGeom>
            <a:avLst/>
            <a:gdLst/>
            <a:ahLst/>
            <a:cxnLst/>
            <a:rect l="l" t="t" r="r" b="b"/>
            <a:pathLst>
              <a:path w="4831237" h="4772584">
                <a:moveTo>
                  <a:pt x="0" y="0"/>
                </a:moveTo>
                <a:lnTo>
                  <a:pt x="4831237" y="0"/>
                </a:lnTo>
                <a:lnTo>
                  <a:pt x="4831237" y="4772584"/>
                </a:lnTo>
                <a:lnTo>
                  <a:pt x="0" y="4772584"/>
                </a:lnTo>
                <a:lnTo>
                  <a:pt x="0" y="0"/>
                </a:lnTo>
                <a:close/>
              </a:path>
            </a:pathLst>
          </a:custGeom>
          <a:blipFill>
            <a:blip r:embed="rId5"/>
            <a:stretch>
              <a:fillRect l="-165853" t="-46026" r="-70997" b="-45780"/>
            </a:stretch>
          </a:blipFill>
        </p:spPr>
      </p:sp>
      <p:sp>
        <p:nvSpPr>
          <p:cNvPr id="9" name="Freeform 9"/>
          <p:cNvSpPr/>
          <p:nvPr/>
        </p:nvSpPr>
        <p:spPr>
          <a:xfrm>
            <a:off x="15848749" y="0"/>
            <a:ext cx="2439251" cy="2144864"/>
          </a:xfrm>
          <a:custGeom>
            <a:avLst/>
            <a:gdLst/>
            <a:ahLst/>
            <a:cxnLst/>
            <a:rect l="l" t="t" r="r" b="b"/>
            <a:pathLst>
              <a:path w="2439251" h="2144864">
                <a:moveTo>
                  <a:pt x="0" y="0"/>
                </a:moveTo>
                <a:lnTo>
                  <a:pt x="2439251" y="0"/>
                </a:lnTo>
                <a:lnTo>
                  <a:pt x="2439251" y="2144864"/>
                </a:lnTo>
                <a:lnTo>
                  <a:pt x="0" y="2144864"/>
                </a:lnTo>
                <a:lnTo>
                  <a:pt x="0" y="0"/>
                </a:lnTo>
                <a:close/>
              </a:path>
            </a:pathLst>
          </a:custGeom>
          <a:blipFill>
            <a:blip r:embed="rId6"/>
            <a:stretch>
              <a:fillRect l="-78596" t="-30830" r="-46478" b="-13151"/>
            </a:stretch>
          </a:blipFill>
        </p:spPr>
      </p:sp>
      <p:sp>
        <p:nvSpPr>
          <p:cNvPr id="10" name="TextBox 10"/>
          <p:cNvSpPr txBox="1"/>
          <p:nvPr/>
        </p:nvSpPr>
        <p:spPr>
          <a:xfrm>
            <a:off x="1027993" y="2045333"/>
            <a:ext cx="16307850" cy="309816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Reach out to those groups who feel unheard and show them how PTA Membership can lead them not only to finding their voice, but amplifying it.</a:t>
            </a:r>
          </a:p>
          <a:p>
            <a:pPr>
              <a:lnSpc>
                <a:spcPts val="6159"/>
              </a:lnSpc>
              <a:spcBef>
                <a:spcPct val="0"/>
              </a:spcBef>
            </a:pPr>
            <a:endParaRPr lang="en-US" sz="4399">
              <a:solidFill>
                <a:srgbClr val="000000"/>
              </a:solidFill>
              <a:latin typeface="Open Sans"/>
            </a:endParaRPr>
          </a:p>
        </p:txBody>
      </p:sp>
      <p:sp>
        <p:nvSpPr>
          <p:cNvPr id="11" name="TextBox 11"/>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2"/>
            <a:stretch>
              <a:fillRect/>
            </a:stretch>
          </a:blipFill>
        </p:spPr>
      </p:sp>
      <p:sp>
        <p:nvSpPr>
          <p:cNvPr id="6" name="TextBox 6"/>
          <p:cNvSpPr txBox="1"/>
          <p:nvPr/>
        </p:nvSpPr>
        <p:spPr>
          <a:xfrm>
            <a:off x="1980150" y="1812451"/>
            <a:ext cx="14327699" cy="7784467"/>
          </a:xfrm>
          <a:prstGeom prst="rect">
            <a:avLst/>
          </a:prstGeom>
        </p:spPr>
        <p:txBody>
          <a:bodyPr lIns="0" tIns="0" rIns="0" bIns="0" rtlCol="0" anchor="t">
            <a:spAutoFit/>
          </a:bodyPr>
          <a:lstStyle/>
          <a:p>
            <a:pPr algn="ctr">
              <a:lnSpc>
                <a:spcPts val="6159"/>
              </a:lnSpc>
            </a:pPr>
            <a:r>
              <a:rPr lang="en-US" sz="4399">
                <a:solidFill>
                  <a:srgbClr val="000000"/>
                </a:solidFill>
                <a:latin typeface="Open Sans"/>
              </a:rPr>
              <a:t>PTA Marketing at the Unit Level</a:t>
            </a:r>
          </a:p>
          <a:p>
            <a:pPr algn="ctr">
              <a:lnSpc>
                <a:spcPts val="6159"/>
              </a:lnSpc>
            </a:pPr>
            <a:r>
              <a:rPr lang="en-US" sz="4399">
                <a:solidFill>
                  <a:srgbClr val="000000"/>
                </a:solidFill>
                <a:latin typeface="Open Sans"/>
              </a:rPr>
              <a:t> - </a:t>
            </a:r>
          </a:p>
          <a:p>
            <a:pPr algn="ctr">
              <a:lnSpc>
                <a:spcPts val="6159"/>
              </a:lnSpc>
            </a:pPr>
            <a:r>
              <a:rPr lang="en-US" sz="4399">
                <a:solidFill>
                  <a:srgbClr val="000000"/>
                </a:solidFill>
                <a:latin typeface="Open Sans"/>
              </a:rPr>
              <a:t>What advocacy work has your unit done within your district?  Has your SEPTSA pushed for more inclusive school activities and clubs? Has your High School’s PTSA pushed for a mental health event?</a:t>
            </a:r>
          </a:p>
          <a:p>
            <a:pPr algn="ctr">
              <a:lnSpc>
                <a:spcPts val="6159"/>
              </a:lnSpc>
            </a:pPr>
            <a:endParaRPr lang="en-US" sz="4399">
              <a:solidFill>
                <a:srgbClr val="000000"/>
              </a:solidFill>
              <a:latin typeface="Open Sans"/>
            </a:endParaRPr>
          </a:p>
          <a:p>
            <a:pPr algn="ctr">
              <a:lnSpc>
                <a:spcPts val="6159"/>
              </a:lnSpc>
            </a:pPr>
            <a:r>
              <a:rPr lang="en-US" sz="4399">
                <a:solidFill>
                  <a:srgbClr val="000000"/>
                </a:solidFill>
                <a:latin typeface="Open Sans"/>
              </a:rPr>
              <a:t> Your advocacy work should be marketed and promoted in your Membership campaigns.</a:t>
            </a:r>
          </a:p>
          <a:p>
            <a:pPr>
              <a:lnSpc>
                <a:spcPts val="6159"/>
              </a:lnSpc>
              <a:spcBef>
                <a:spcPct val="0"/>
              </a:spcBef>
            </a:pPr>
            <a:endParaRPr lang="en-US" sz="4399">
              <a:solidFill>
                <a:srgbClr val="000000"/>
              </a:solidFill>
              <a:latin typeface="Open Sans"/>
            </a:endParaRPr>
          </a:p>
        </p:txBody>
      </p:sp>
      <p:sp>
        <p:nvSpPr>
          <p:cNvPr id="7" name="Freeform 7"/>
          <p:cNvSpPr/>
          <p:nvPr/>
        </p:nvSpPr>
        <p:spPr>
          <a:xfrm>
            <a:off x="15099319" y="0"/>
            <a:ext cx="3188681" cy="2584810"/>
          </a:xfrm>
          <a:custGeom>
            <a:avLst/>
            <a:gdLst/>
            <a:ahLst/>
            <a:cxnLst/>
            <a:rect l="l" t="t" r="r" b="b"/>
            <a:pathLst>
              <a:path w="3188681" h="2584810">
                <a:moveTo>
                  <a:pt x="0" y="0"/>
                </a:moveTo>
                <a:lnTo>
                  <a:pt x="3188681" y="0"/>
                </a:lnTo>
                <a:lnTo>
                  <a:pt x="3188681" y="2584810"/>
                </a:lnTo>
                <a:lnTo>
                  <a:pt x="0" y="2584810"/>
                </a:lnTo>
                <a:lnTo>
                  <a:pt x="0" y="0"/>
                </a:lnTo>
                <a:close/>
              </a:path>
            </a:pathLst>
          </a:custGeom>
          <a:blipFill>
            <a:blip r:embed="rId3"/>
            <a:stretch>
              <a:fillRect l="-64064" t="-23542" r="-35295" b="-14796"/>
            </a:stretch>
          </a:blipFill>
        </p:spPr>
      </p:sp>
      <p:sp>
        <p:nvSpPr>
          <p:cNvPr id="8" name="TextBox 8"/>
          <p:cNvSpPr txBox="1"/>
          <p:nvPr/>
        </p:nvSpPr>
        <p:spPr>
          <a:xfrm>
            <a:off x="1620196" y="7960462"/>
            <a:ext cx="15047609" cy="896661"/>
          </a:xfrm>
          <a:prstGeom prst="rect">
            <a:avLst/>
          </a:prstGeom>
        </p:spPr>
        <p:txBody>
          <a:bodyPr lIns="0" tIns="0" rIns="0" bIns="0" rtlCol="0" anchor="t">
            <a:spAutoFit/>
          </a:bodyPr>
          <a:lstStyle/>
          <a:p>
            <a:pPr algn="ctr">
              <a:lnSpc>
                <a:spcPts val="7480"/>
              </a:lnSpc>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31123"/>
            <a:ext cx="18288000" cy="755877"/>
            <a:chOff x="0" y="0"/>
            <a:chExt cx="4816593" cy="199079"/>
          </a:xfrm>
        </p:grpSpPr>
        <p:sp>
          <p:nvSpPr>
            <p:cNvPr id="3" name="Freeform 3"/>
            <p:cNvSpPr/>
            <p:nvPr/>
          </p:nvSpPr>
          <p:spPr>
            <a:xfrm>
              <a:off x="0" y="0"/>
              <a:ext cx="4816592" cy="199079"/>
            </a:xfrm>
            <a:custGeom>
              <a:avLst/>
              <a:gdLst/>
              <a:ahLst/>
              <a:cxnLst/>
              <a:rect l="l" t="t" r="r" b="b"/>
              <a:pathLst>
                <a:path w="4816592" h="199079">
                  <a:moveTo>
                    <a:pt x="0" y="0"/>
                  </a:moveTo>
                  <a:lnTo>
                    <a:pt x="4816592" y="0"/>
                  </a:lnTo>
                  <a:lnTo>
                    <a:pt x="4816592" y="199079"/>
                  </a:lnTo>
                  <a:lnTo>
                    <a:pt x="0" y="199079"/>
                  </a:lnTo>
                  <a:close/>
                </a:path>
              </a:pathLst>
            </a:custGeom>
            <a:solidFill>
              <a:srgbClr val="003C71"/>
            </a:solidFill>
          </p:spPr>
        </p:sp>
        <p:sp>
          <p:nvSpPr>
            <p:cNvPr id="4" name="TextBox 4"/>
            <p:cNvSpPr txBox="1"/>
            <p:nvPr/>
          </p:nvSpPr>
          <p:spPr>
            <a:xfrm>
              <a:off x="0" y="-38100"/>
              <a:ext cx="4816593" cy="2371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805" y="74433"/>
            <a:ext cx="841845" cy="973317"/>
          </a:xfrm>
          <a:custGeom>
            <a:avLst/>
            <a:gdLst/>
            <a:ahLst/>
            <a:cxnLst/>
            <a:rect l="l" t="t" r="r" b="b"/>
            <a:pathLst>
              <a:path w="841845" h="973317">
                <a:moveTo>
                  <a:pt x="0" y="0"/>
                </a:moveTo>
                <a:lnTo>
                  <a:pt x="841845" y="0"/>
                </a:lnTo>
                <a:lnTo>
                  <a:pt x="841845" y="973317"/>
                </a:lnTo>
                <a:lnTo>
                  <a:pt x="0" y="973317"/>
                </a:lnTo>
                <a:lnTo>
                  <a:pt x="0" y="0"/>
                </a:lnTo>
                <a:close/>
              </a:path>
            </a:pathLst>
          </a:custGeom>
          <a:blipFill>
            <a:blip r:embed="rId3"/>
            <a:stretch>
              <a:fillRect/>
            </a:stretch>
          </a:blipFill>
        </p:spPr>
      </p:sp>
      <p:sp>
        <p:nvSpPr>
          <p:cNvPr id="6" name="TextBox 6"/>
          <p:cNvSpPr txBox="1"/>
          <p:nvPr/>
        </p:nvSpPr>
        <p:spPr>
          <a:xfrm>
            <a:off x="1382424" y="2472140"/>
            <a:ext cx="15876876" cy="6991217"/>
          </a:xfrm>
          <a:prstGeom prst="rect">
            <a:avLst/>
          </a:prstGeom>
        </p:spPr>
        <p:txBody>
          <a:bodyPr lIns="0" tIns="0" rIns="0" bIns="0" rtlCol="0" anchor="t">
            <a:spAutoFit/>
          </a:bodyPr>
          <a:lstStyle/>
          <a:p>
            <a:pPr algn="ctr">
              <a:lnSpc>
                <a:spcPts val="4207"/>
              </a:lnSpc>
            </a:pPr>
            <a:endParaRPr/>
          </a:p>
          <a:p>
            <a:pPr algn="ctr">
              <a:lnSpc>
                <a:spcPts val="3647"/>
              </a:lnSpc>
            </a:pPr>
            <a:r>
              <a:rPr lang="en-US" sz="2605">
                <a:solidFill>
                  <a:srgbClr val="000000"/>
                </a:solidFill>
                <a:latin typeface="Open Sans"/>
              </a:rPr>
              <a:t>One example of utilizing the Power of You strategy would be to reach out to the families of children who qualify for Special Educational services and accommodations.  Your school social worker or principal can help you send information to these families while protecting their identities. Show them how PTA membership can benefit them directly. These families often feel overwhelmed when trying to navigate the Committee for Special Education process. SEPTSAs can and do guide caretakers through this process. At the upper levels, let them know about the transitional services SEPTSAs provide.</a:t>
            </a:r>
          </a:p>
          <a:p>
            <a:pPr algn="ctr">
              <a:lnSpc>
                <a:spcPts val="4207"/>
              </a:lnSpc>
            </a:pPr>
            <a:endParaRPr lang="en-US" sz="2605">
              <a:solidFill>
                <a:srgbClr val="000000"/>
              </a:solidFill>
              <a:latin typeface="Open Sans"/>
            </a:endParaRPr>
          </a:p>
          <a:p>
            <a:pPr algn="ctr">
              <a:lnSpc>
                <a:spcPts val="4207"/>
              </a:lnSpc>
            </a:pPr>
            <a:r>
              <a:rPr lang="en-US" sz="3005">
                <a:solidFill>
                  <a:srgbClr val="000000"/>
                </a:solidFill>
                <a:latin typeface="Open Sans"/>
              </a:rPr>
              <a:t>  Additionally, these students are often overlooked when planning events or organizing clubs and activities. SEPTSAs advocate for inclusion, not only at the state level but at the district and even building levels. Empower them and their families through PTA membership. Show them they are not alone. (**NOTE: This will be in the presenter notes, not on screen.  Will replace this field with a larger version of top left corner graphic**)</a:t>
            </a:r>
          </a:p>
          <a:p>
            <a:pPr>
              <a:lnSpc>
                <a:spcPts val="4207"/>
              </a:lnSpc>
              <a:spcBef>
                <a:spcPct val="0"/>
              </a:spcBef>
            </a:pPr>
            <a:endParaRPr lang="en-US" sz="3005">
              <a:solidFill>
                <a:srgbClr val="000000"/>
              </a:solidFill>
              <a:latin typeface="Open Sans"/>
            </a:endParaRPr>
          </a:p>
        </p:txBody>
      </p:sp>
      <p:sp>
        <p:nvSpPr>
          <p:cNvPr id="7" name="Freeform 7"/>
          <p:cNvSpPr/>
          <p:nvPr/>
        </p:nvSpPr>
        <p:spPr>
          <a:xfrm>
            <a:off x="15118057" y="0"/>
            <a:ext cx="3099496" cy="2578027"/>
          </a:xfrm>
          <a:custGeom>
            <a:avLst/>
            <a:gdLst/>
            <a:ahLst/>
            <a:cxnLst/>
            <a:rect l="l" t="t" r="r" b="b"/>
            <a:pathLst>
              <a:path w="3099496" h="2578027">
                <a:moveTo>
                  <a:pt x="0" y="0"/>
                </a:moveTo>
                <a:lnTo>
                  <a:pt x="3099495" y="0"/>
                </a:lnTo>
                <a:lnTo>
                  <a:pt x="3099495" y="2578027"/>
                </a:lnTo>
                <a:lnTo>
                  <a:pt x="0" y="2578027"/>
                </a:lnTo>
                <a:lnTo>
                  <a:pt x="0" y="0"/>
                </a:lnTo>
                <a:close/>
              </a:path>
            </a:pathLst>
          </a:custGeom>
          <a:blipFill>
            <a:blip r:embed="rId4"/>
            <a:stretch>
              <a:fillRect l="-72254" t="-30542" r="-43469" b="-15347"/>
            </a:stretch>
          </a:blipFill>
        </p:spPr>
      </p:sp>
      <p:sp>
        <p:nvSpPr>
          <p:cNvPr id="8" name="Freeform 8"/>
          <p:cNvSpPr/>
          <p:nvPr/>
        </p:nvSpPr>
        <p:spPr>
          <a:xfrm>
            <a:off x="433228" y="396719"/>
            <a:ext cx="4158679" cy="1988604"/>
          </a:xfrm>
          <a:custGeom>
            <a:avLst/>
            <a:gdLst/>
            <a:ahLst/>
            <a:cxnLst/>
            <a:rect l="l" t="t" r="r" b="b"/>
            <a:pathLst>
              <a:path w="4158679" h="1988604">
                <a:moveTo>
                  <a:pt x="0" y="0"/>
                </a:moveTo>
                <a:lnTo>
                  <a:pt x="4158679" y="0"/>
                </a:lnTo>
                <a:lnTo>
                  <a:pt x="4158679" y="1988604"/>
                </a:lnTo>
                <a:lnTo>
                  <a:pt x="0" y="19886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1656</Words>
  <Application>Microsoft Office PowerPoint</Application>
  <PresentationFormat>Custom</PresentationFormat>
  <Paragraphs>128</Paragraphs>
  <Slides>35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Gladiola</vt:lpstr>
      <vt:lpstr>Open Sans Extra Bold</vt:lpstr>
      <vt:lpstr>Open Sans</vt:lpstr>
      <vt:lpstr>Calibri</vt:lpstr>
      <vt:lpstr>Arial</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Seventh Inning Stretch: Membership in the Second Half of the Year - Kathleen Jenne</dc:title>
  <dc:creator>Carol Raymond</dc:creator>
  <cp:lastModifiedBy>Carol Raymond</cp:lastModifiedBy>
  <cp:revision>2</cp:revision>
  <dcterms:created xsi:type="dcterms:W3CDTF">2006-08-16T00:00:00Z</dcterms:created>
  <dcterms:modified xsi:type="dcterms:W3CDTF">2023-11-06T16:06:47Z</dcterms:modified>
  <dc:identifier>DAFzPS_JcFk</dc:identifier>
</cp:coreProperties>
</file>