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Comfortaa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Comfortaa-bold.fntdata"/><Relationship Id="rId16" Type="http://schemas.openxmlformats.org/officeDocument/2006/relationships/font" Target="fonts/Comfortaa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971c3c4a4f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2971c3c4a4f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971c3c4a4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2971c3c4a4f_0_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971c3c4a4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2971c3c4a4f_0_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971c3c4a4f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2971c3c4a4f_0_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971c3c4a4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2971c3c4a4f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971c3c4a4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2971c3c4a4f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971c3c4a4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2971c3c4a4f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971c3c4a4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2971c3c4a4f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hyperlink" Target="https://www.pta.org/docs/default-source/files/runyourpta/2023/diversity-equity-inclusion/multicultural-calendar-2023-2024.pdf" TargetMode="External"/><Relationship Id="rId5" Type="http://schemas.openxmlformats.org/officeDocument/2006/relationships/hyperlink" Target="https://nyspta.org/new-york-state-pta-diversity-equity-and-inclusion-toolkit/" TargetMode="External"/><Relationship Id="rId6" Type="http://schemas.openxmlformats.org/officeDocument/2006/relationships/image" Target="../media/image11.png"/><Relationship Id="rId7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hyperlink" Target="https://www.indeed.com/career-advice/career-development/how-to-write-an-action-plan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>
            <p:ph type="ctrTitle"/>
          </p:nvPr>
        </p:nvSpPr>
        <p:spPr>
          <a:xfrm>
            <a:off x="367050" y="1644725"/>
            <a:ext cx="11532900" cy="238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7096"/>
              <a:buFont typeface="Calibri"/>
              <a:buNone/>
            </a:pPr>
            <a:r>
              <a:rPr b="1" lang="en-US" sz="6888">
                <a:latin typeface="Comfortaa"/>
                <a:ea typeface="Comfortaa"/>
                <a:cs typeface="Comfortaa"/>
                <a:sym typeface="Comfortaa"/>
              </a:rPr>
              <a:t>Engaging During Downtime</a:t>
            </a:r>
            <a:endParaRPr b="1" sz="6888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903323" y="5084850"/>
            <a:ext cx="10803600" cy="5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000">
                <a:latin typeface="Comfortaa"/>
                <a:ea typeface="Comfortaa"/>
                <a:cs typeface="Comfortaa"/>
                <a:sym typeface="Comfortaa"/>
              </a:rPr>
              <a:t>Lissa Zukoff - NYS Family Engagement Coordinator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000">
                <a:latin typeface="Comfortaa"/>
                <a:ea typeface="Comfortaa"/>
                <a:cs typeface="Comfortaa"/>
                <a:sym typeface="Comfortaa"/>
              </a:rPr>
              <a:t>family.engagement@nyspta.org</a:t>
            </a:r>
            <a:endParaRPr sz="3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3979575" y="3515925"/>
            <a:ext cx="3786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NYS PTA Convention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November 10-12, 2023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1" cy="686521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 txBox="1"/>
          <p:nvPr>
            <p:ph type="title"/>
          </p:nvPr>
        </p:nvSpPr>
        <p:spPr>
          <a:xfrm>
            <a:off x="548425" y="750800"/>
            <a:ext cx="101733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Can We Talk?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1" name="Google Shape;161;p2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62" name="Google Shape;16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7650" y="1885875"/>
            <a:ext cx="10296699" cy="423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1" cy="686521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3"/>
          <p:cNvSpPr txBox="1"/>
          <p:nvPr>
            <p:ph type="title"/>
          </p:nvPr>
        </p:nvSpPr>
        <p:spPr>
          <a:xfrm>
            <a:off x="230575" y="965925"/>
            <a:ext cx="11123100" cy="7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4482"/>
              <a:buFont typeface="Arial"/>
              <a:buNone/>
            </a:pPr>
            <a:r>
              <a:rPr b="1" lang="en-US" sz="3222">
                <a:latin typeface="Comfortaa"/>
                <a:ea typeface="Comfortaa"/>
                <a:cs typeface="Comfortaa"/>
                <a:sym typeface="Comfortaa"/>
              </a:rPr>
              <a:t>Lissa Zukoff - NYS Family Engagement Coordinator</a:t>
            </a:r>
            <a:endParaRPr b="1" sz="3222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4482"/>
              <a:buFont typeface="Arial"/>
              <a:buNone/>
            </a:pPr>
            <a:r>
              <a:rPr b="1" lang="en-US" sz="3222">
                <a:latin typeface="Comfortaa"/>
                <a:ea typeface="Comfortaa"/>
                <a:cs typeface="Comfortaa"/>
                <a:sym typeface="Comfortaa"/>
              </a:rPr>
              <a:t>family.engagement@nyspta.org</a:t>
            </a:r>
            <a:endParaRPr b="1" sz="3222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9" name="Google Shape;169;p2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70" name="Google Shape;17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125" y="1645337"/>
            <a:ext cx="10605749" cy="4711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1" cy="686521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>
            <p:ph type="title"/>
          </p:nvPr>
        </p:nvSpPr>
        <p:spPr>
          <a:xfrm>
            <a:off x="838200" y="866692"/>
            <a:ext cx="105156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9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200">
                <a:solidFill>
                  <a:srgbClr val="444444"/>
                </a:solidFill>
                <a:highlight>
                  <a:schemeClr val="lt1"/>
                </a:highlight>
                <a:latin typeface="Comfortaa"/>
                <a:ea typeface="Comfortaa"/>
                <a:cs typeface="Comfortaa"/>
                <a:sym typeface="Comfortaa"/>
              </a:rPr>
              <a:t>Our Shared Mission</a:t>
            </a:r>
            <a:endParaRPr sz="49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6510275" y="1690800"/>
            <a:ext cx="4843800" cy="4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>
                <a:latin typeface="Comfortaa"/>
                <a:ea typeface="Comfortaa"/>
                <a:cs typeface="Comfortaa"/>
                <a:sym typeface="Comfortaa"/>
              </a:rPr>
              <a:t>PTA is a powerful voice for all children, a relevant resource for families and communities, and a strong advocate for the education and well-being of every child. </a:t>
            </a:r>
            <a:endParaRPr sz="3400"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0125" y="1921200"/>
            <a:ext cx="5066501" cy="385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1" cy="686521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>
            <p:ph type="title"/>
          </p:nvPr>
        </p:nvSpPr>
        <p:spPr>
          <a:xfrm>
            <a:off x="838200" y="866692"/>
            <a:ext cx="105156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We PTA Year Round!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1650662"/>
            <a:ext cx="10515600" cy="356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1" cy="686521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>
            <p:ph type="title"/>
          </p:nvPr>
        </p:nvSpPr>
        <p:spPr>
          <a:xfrm>
            <a:off x="-96575" y="173850"/>
            <a:ext cx="11900100" cy="10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Be Mindful of Religious Observances</a:t>
            </a:r>
            <a:endParaRPr/>
          </a:p>
        </p:txBody>
      </p:sp>
      <p:sp>
        <p:nvSpPr>
          <p:cNvPr id="110" name="Google Shape;110;p16"/>
          <p:cNvSpPr txBox="1"/>
          <p:nvPr>
            <p:ph idx="1" type="body"/>
          </p:nvPr>
        </p:nvSpPr>
        <p:spPr>
          <a:xfrm>
            <a:off x="309100" y="1468200"/>
            <a:ext cx="11591100" cy="46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8695"/>
              <a:buNone/>
            </a:pPr>
            <a:r>
              <a:rPr lang="en-US" sz="5750">
                <a:latin typeface="Comfortaa"/>
                <a:ea typeface="Comfortaa"/>
                <a:cs typeface="Comfortaa"/>
                <a:sym typeface="Comfortaa"/>
              </a:rPr>
              <a:t>Many school closures are scheduled around holidays - do not  schedule events on a day of religious observance (DRO)</a:t>
            </a:r>
            <a:endParaRPr sz="5750"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8695"/>
              <a:buNone/>
            </a:pPr>
            <a:r>
              <a:t/>
            </a:r>
            <a:endParaRPr sz="575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5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50">
                <a:latin typeface="Comfortaa"/>
                <a:ea typeface="Comfortaa"/>
                <a:cs typeface="Comfortaa"/>
                <a:sym typeface="Comfortaa"/>
              </a:rPr>
              <a:t>Utilize a Diversity Calendar when Planning ANY event: </a:t>
            </a:r>
            <a:endParaRPr sz="575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5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5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4"/>
              </a:rPr>
              <a:t>2023-2024 Multicultural Calendar</a:t>
            </a:r>
            <a:r>
              <a:rPr lang="en-US" sz="5750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5750"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8695"/>
              <a:buNone/>
            </a:pPr>
            <a:r>
              <a:t/>
            </a:r>
            <a:endParaRPr sz="575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5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75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50">
                <a:latin typeface="Comfortaa"/>
                <a:ea typeface="Comfortaa"/>
                <a:cs typeface="Comfortaa"/>
                <a:sym typeface="Comfortaa"/>
              </a:rPr>
              <a:t>NYS PTA Diversity Toolkit: </a:t>
            </a:r>
            <a:r>
              <a:rPr lang="en-US" sz="575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5"/>
              </a:rPr>
              <a:t>NYS PTA DEI Toolkit</a:t>
            </a:r>
            <a:endParaRPr sz="5750"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508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88450" y="3274725"/>
            <a:ext cx="1428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239650" y="4703475"/>
            <a:ext cx="142875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6521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/>
          <p:nvPr>
            <p:ph type="title"/>
          </p:nvPr>
        </p:nvSpPr>
        <p:spPr>
          <a:xfrm>
            <a:off x="838200" y="866692"/>
            <a:ext cx="105156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en-US" sz="3559">
                <a:latin typeface="Comfortaa"/>
                <a:ea typeface="Comfortaa"/>
                <a:cs typeface="Comfortaa"/>
                <a:sym typeface="Comfortaa"/>
              </a:rPr>
              <a:t>How Do We Engage During School Breaks?</a:t>
            </a:r>
            <a:endParaRPr sz="3559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9" name="Google Shape;119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3432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Font typeface="Comfortaa"/>
              <a:buChar char="★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Participate</a:t>
            </a: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 in </a:t>
            </a: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Community</a:t>
            </a: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 Fairs &amp; Events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3432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Font typeface="Comfortaa"/>
              <a:buChar char="★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Programs: Flat Stanley, Essay Contests, PARP events, meet-ups, off-site events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3432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Font typeface="Comfortaa"/>
              <a:buChar char="★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Partner with other PTAs/SEPTAs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3432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Font typeface="Comfortaa"/>
              <a:buChar char="★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Social Media/Email Engagement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3432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Font typeface="Comfortaa"/>
              <a:buChar char="★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Ask for Suggestions at Meetings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3432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Font typeface="Comfortaa"/>
              <a:buChar char="★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Reach out to teachers in advance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33432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Font typeface="Comfortaa"/>
              <a:buChar char="★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Be friendly, kind, and engaging!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">
            <a:off x="7959309" y="3357224"/>
            <a:ext cx="3650161" cy="2429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1" cy="686521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/>
          <p:nvPr>
            <p:ph type="title"/>
          </p:nvPr>
        </p:nvSpPr>
        <p:spPr>
          <a:xfrm>
            <a:off x="838200" y="866700"/>
            <a:ext cx="10134600" cy="81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Maintaining Volunteer Motivation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7" name="Google Shape;127;p18"/>
          <p:cNvSpPr txBox="1"/>
          <p:nvPr>
            <p:ph idx="1" type="body"/>
          </p:nvPr>
        </p:nvSpPr>
        <p:spPr>
          <a:xfrm>
            <a:off x="355225" y="2433697"/>
            <a:ext cx="10868700" cy="3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4215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8"/>
              <a:buFont typeface="Comfortaa"/>
              <a:buChar char="★"/>
            </a:pPr>
            <a:r>
              <a:rPr lang="en-US" sz="2608">
                <a:latin typeface="Comfortaa"/>
                <a:ea typeface="Comfortaa"/>
                <a:cs typeface="Comfortaa"/>
                <a:sym typeface="Comfortaa"/>
              </a:rPr>
              <a:t>Communicate and Respect</a:t>
            </a:r>
            <a:r>
              <a:rPr lang="en-US" sz="2608">
                <a:latin typeface="Comfortaa"/>
                <a:ea typeface="Comfortaa"/>
                <a:cs typeface="Comfortaa"/>
                <a:sym typeface="Comfortaa"/>
              </a:rPr>
              <a:t> Boundaries</a:t>
            </a:r>
            <a:endParaRPr sz="2608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8">
              <a:latin typeface="Comfortaa"/>
              <a:ea typeface="Comfortaa"/>
              <a:cs typeface="Comfortaa"/>
              <a:sym typeface="Comfortaa"/>
            </a:endParaRPr>
          </a:p>
          <a:p>
            <a:pPr indent="-394215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8"/>
              <a:buFont typeface="Comfortaa"/>
              <a:buChar char="★"/>
            </a:pPr>
            <a:r>
              <a:rPr lang="en-US" sz="2608">
                <a:latin typeface="Comfortaa"/>
                <a:ea typeface="Comfortaa"/>
                <a:cs typeface="Comfortaa"/>
                <a:sym typeface="Comfortaa"/>
              </a:rPr>
              <a:t>Mutual Consideration</a:t>
            </a:r>
            <a:endParaRPr sz="2608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8">
              <a:latin typeface="Comfortaa"/>
              <a:ea typeface="Comfortaa"/>
              <a:cs typeface="Comfortaa"/>
              <a:sym typeface="Comfortaa"/>
            </a:endParaRPr>
          </a:p>
          <a:p>
            <a:pPr indent="-394215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8"/>
              <a:buFont typeface="Comfortaa"/>
              <a:buChar char="★"/>
            </a:pPr>
            <a:r>
              <a:rPr lang="en-US" sz="2608">
                <a:latin typeface="Comfortaa"/>
                <a:ea typeface="Comfortaa"/>
                <a:cs typeface="Comfortaa"/>
                <a:sym typeface="Comfortaa"/>
              </a:rPr>
              <a:t>Offer Ongoing Support</a:t>
            </a:r>
            <a:endParaRPr sz="2608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8">
              <a:latin typeface="Comfortaa"/>
              <a:ea typeface="Comfortaa"/>
              <a:cs typeface="Comfortaa"/>
              <a:sym typeface="Comfortaa"/>
            </a:endParaRPr>
          </a:p>
          <a:p>
            <a:pPr indent="-394215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8"/>
              <a:buFont typeface="Comfortaa"/>
              <a:buChar char="★"/>
            </a:pPr>
            <a:r>
              <a:rPr lang="en-US" sz="2608">
                <a:latin typeface="Comfortaa"/>
                <a:ea typeface="Comfortaa"/>
                <a:cs typeface="Comfortaa"/>
                <a:sym typeface="Comfortaa"/>
              </a:rPr>
              <a:t>Schedule Emails/Posts in Advance </a:t>
            </a:r>
            <a:endParaRPr sz="2608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8">
              <a:latin typeface="Comfortaa"/>
              <a:ea typeface="Comfortaa"/>
              <a:cs typeface="Comfortaa"/>
              <a:sym typeface="Comfortaa"/>
            </a:endParaRPr>
          </a:p>
          <a:p>
            <a:pPr indent="-394215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8"/>
              <a:buFont typeface="Comfortaa"/>
              <a:buChar char="★"/>
            </a:pPr>
            <a:r>
              <a:rPr lang="en-US" sz="2608">
                <a:latin typeface="Comfortaa"/>
                <a:ea typeface="Comfortaa"/>
                <a:cs typeface="Comfortaa"/>
                <a:sym typeface="Comfortaa"/>
              </a:rPr>
              <a:t>Show Appreciation through Word &amp; Deed</a:t>
            </a:r>
            <a:endParaRPr sz="2608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8" name="Google Shape;12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0071">
            <a:off x="7917942" y="2239500"/>
            <a:ext cx="3716218" cy="319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1" cy="686521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>
            <p:ph type="title"/>
          </p:nvPr>
        </p:nvSpPr>
        <p:spPr>
          <a:xfrm>
            <a:off x="838200" y="866692"/>
            <a:ext cx="105156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>
                <a:latin typeface="Comfortaa"/>
                <a:ea typeface="Comfortaa"/>
                <a:cs typeface="Comfortaa"/>
                <a:sym typeface="Comfortaa"/>
              </a:rPr>
              <a:t>There’s Really No “I” in Team 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760925" y="1825625"/>
            <a:ext cx="10515600" cy="4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10000"/>
          </a:bodyPr>
          <a:lstStyle/>
          <a:p>
            <a:pPr indent="-38893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★"/>
            </a:pPr>
            <a:r>
              <a:rPr lang="en-US" sz="10100">
                <a:latin typeface="Comfortaa"/>
                <a:ea typeface="Comfortaa"/>
                <a:cs typeface="Comfortaa"/>
                <a:sym typeface="Comfortaa"/>
              </a:rPr>
              <a:t>Set Realistic Expectations</a:t>
            </a:r>
            <a:endParaRPr sz="10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00">
              <a:latin typeface="Comfortaa"/>
              <a:ea typeface="Comfortaa"/>
              <a:cs typeface="Comfortaa"/>
              <a:sym typeface="Comfortaa"/>
            </a:endParaRPr>
          </a:p>
          <a:p>
            <a:pPr indent="-38893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★"/>
            </a:pPr>
            <a:r>
              <a:rPr lang="en-US" sz="10100">
                <a:latin typeface="Comfortaa"/>
                <a:ea typeface="Comfortaa"/>
                <a:cs typeface="Comfortaa"/>
                <a:sym typeface="Comfortaa"/>
              </a:rPr>
              <a:t>Forgive Yourself</a:t>
            </a:r>
            <a:endParaRPr sz="10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00">
              <a:latin typeface="Comfortaa"/>
              <a:ea typeface="Comfortaa"/>
              <a:cs typeface="Comfortaa"/>
              <a:sym typeface="Comfortaa"/>
            </a:endParaRPr>
          </a:p>
          <a:p>
            <a:pPr indent="-38893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★"/>
            </a:pPr>
            <a:r>
              <a:rPr lang="en-US" sz="10100">
                <a:latin typeface="Comfortaa"/>
                <a:ea typeface="Comfortaa"/>
                <a:cs typeface="Comfortaa"/>
                <a:sym typeface="Comfortaa"/>
              </a:rPr>
              <a:t>No More FOMO</a:t>
            </a:r>
            <a:endParaRPr sz="10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00">
              <a:latin typeface="Comfortaa"/>
              <a:ea typeface="Comfortaa"/>
              <a:cs typeface="Comfortaa"/>
              <a:sym typeface="Comfortaa"/>
            </a:endParaRPr>
          </a:p>
          <a:p>
            <a:pPr indent="-38893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★"/>
            </a:pPr>
            <a:r>
              <a:rPr lang="en-US" sz="10100">
                <a:latin typeface="Comfortaa"/>
                <a:ea typeface="Comfortaa"/>
                <a:cs typeface="Comfortaa"/>
                <a:sym typeface="Comfortaa"/>
              </a:rPr>
              <a:t>Delegate</a:t>
            </a:r>
            <a:endParaRPr sz="10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00">
              <a:latin typeface="Comfortaa"/>
              <a:ea typeface="Comfortaa"/>
              <a:cs typeface="Comfortaa"/>
              <a:sym typeface="Comfortaa"/>
            </a:endParaRPr>
          </a:p>
          <a:p>
            <a:pPr indent="-38893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★"/>
            </a:pPr>
            <a:r>
              <a:rPr lang="en-US" sz="10100">
                <a:latin typeface="Comfortaa"/>
                <a:ea typeface="Comfortaa"/>
                <a:cs typeface="Comfortaa"/>
                <a:sym typeface="Comfortaa"/>
              </a:rPr>
              <a:t>Just Say No</a:t>
            </a:r>
            <a:endParaRPr sz="10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00">
              <a:latin typeface="Comfortaa"/>
              <a:ea typeface="Comfortaa"/>
              <a:cs typeface="Comfortaa"/>
              <a:sym typeface="Comfortaa"/>
            </a:endParaRPr>
          </a:p>
          <a:p>
            <a:pPr indent="-38893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★"/>
            </a:pPr>
            <a:r>
              <a:rPr lang="en-US" sz="10100">
                <a:latin typeface="Comfortaa"/>
                <a:ea typeface="Comfortaa"/>
                <a:cs typeface="Comfortaa"/>
                <a:sym typeface="Comfortaa"/>
              </a:rPr>
              <a:t>Ask For Help</a:t>
            </a:r>
            <a:endParaRPr sz="10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00">
              <a:latin typeface="Comfortaa"/>
              <a:ea typeface="Comfortaa"/>
              <a:cs typeface="Comfortaa"/>
              <a:sym typeface="Comfortaa"/>
            </a:endParaRPr>
          </a:p>
          <a:p>
            <a:pPr indent="-388937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★"/>
            </a:pPr>
            <a:r>
              <a:rPr lang="en-US" sz="10100">
                <a:latin typeface="Comfortaa"/>
                <a:ea typeface="Comfortaa"/>
                <a:cs typeface="Comfortaa"/>
                <a:sym typeface="Comfortaa"/>
              </a:rPr>
              <a:t>Acknowledge Your Achievements</a:t>
            </a:r>
            <a:endParaRPr sz="10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36" name="Google Shape;13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184198">
            <a:off x="7826817" y="2563740"/>
            <a:ext cx="3448367" cy="2586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1" cy="686521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 txBox="1"/>
          <p:nvPr>
            <p:ph type="title"/>
          </p:nvPr>
        </p:nvSpPr>
        <p:spPr>
          <a:xfrm>
            <a:off x="838200" y="866692"/>
            <a:ext cx="105156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Plan Ahead for Downtime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3" name="Google Shape;143;p20"/>
          <p:cNvSpPr txBox="1"/>
          <p:nvPr>
            <p:ph idx="1" type="body"/>
          </p:nvPr>
        </p:nvSpPr>
        <p:spPr>
          <a:xfrm>
            <a:off x="9451750" y="2453425"/>
            <a:ext cx="2235900" cy="3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-US" sz="26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4"/>
              </a:rPr>
              <a:t>How To Write an Action Plan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44" name="Google Shape;14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55325" y="4226500"/>
            <a:ext cx="142875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 txBox="1"/>
          <p:nvPr/>
        </p:nvSpPr>
        <p:spPr>
          <a:xfrm>
            <a:off x="4790950" y="1946375"/>
            <a:ext cx="4660800" cy="4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omfortaa"/>
              <a:buChar char="★"/>
            </a:pPr>
            <a:r>
              <a:rPr lang="en-US" sz="2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is your goal?</a:t>
            </a:r>
            <a:endParaRPr sz="2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omfortaa"/>
              <a:buChar char="★"/>
            </a:pPr>
            <a:r>
              <a:rPr lang="en-US" sz="2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How will you know when you achieve it?</a:t>
            </a:r>
            <a:endParaRPr sz="2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omfortaa"/>
              <a:buChar char="★"/>
            </a:pPr>
            <a:r>
              <a:rPr lang="en-US" sz="2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Is it a realistic and achievable goal?</a:t>
            </a:r>
            <a:endParaRPr sz="2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omfortaa"/>
              <a:buChar char="★"/>
            </a:pPr>
            <a:r>
              <a:rPr lang="en-US" sz="2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Set clear time parameters</a:t>
            </a:r>
            <a:endParaRPr sz="23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omfortaa"/>
              <a:buChar char="★"/>
            </a:pPr>
            <a:r>
              <a:rPr lang="en-US" sz="23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Be mindful of the PTA Mission Statement</a:t>
            </a:r>
            <a:endParaRPr sz="2300">
              <a:solidFill>
                <a:srgbClr val="2D2D2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46" name="Google Shape;14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34605" y="1690800"/>
            <a:ext cx="2978995" cy="448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1" cy="686521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 txBox="1"/>
          <p:nvPr>
            <p:ph type="title"/>
          </p:nvPr>
        </p:nvSpPr>
        <p:spPr>
          <a:xfrm>
            <a:off x="838200" y="866692"/>
            <a:ext cx="105156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Keep Projects Moving Forward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3" name="Google Shape;153;p21"/>
          <p:cNvSpPr txBox="1"/>
          <p:nvPr>
            <p:ph idx="1" type="body"/>
          </p:nvPr>
        </p:nvSpPr>
        <p:spPr>
          <a:xfrm>
            <a:off x="838200" y="1743700"/>
            <a:ext cx="10515600" cy="44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869"/>
              <a:buNone/>
            </a:pPr>
            <a:r>
              <a:t/>
            </a:r>
            <a:endParaRPr sz="4600"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0869"/>
              <a:buNone/>
            </a:pPr>
            <a:r>
              <a:t/>
            </a:r>
            <a:endParaRPr sz="4600">
              <a:latin typeface="Comfortaa"/>
              <a:ea typeface="Comfortaa"/>
              <a:cs typeface="Comfortaa"/>
              <a:sym typeface="Comfortaa"/>
            </a:endParaRPr>
          </a:p>
          <a:p>
            <a:pPr indent="-411162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★"/>
            </a:pPr>
            <a:r>
              <a:rPr lang="en-US" sz="4600">
                <a:latin typeface="Comfortaa"/>
                <a:ea typeface="Comfortaa"/>
                <a:cs typeface="Comfortaa"/>
                <a:sym typeface="Comfortaa"/>
              </a:rPr>
              <a:t>Utilize Shared Google Docs</a:t>
            </a:r>
            <a:endParaRPr sz="4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>
              <a:latin typeface="Comfortaa"/>
              <a:ea typeface="Comfortaa"/>
              <a:cs typeface="Comfortaa"/>
              <a:sym typeface="Comfortaa"/>
            </a:endParaRPr>
          </a:p>
          <a:p>
            <a:pPr indent="-411162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★"/>
            </a:pPr>
            <a:r>
              <a:rPr lang="en-US" sz="4600">
                <a:latin typeface="Comfortaa"/>
                <a:ea typeface="Comfortaa"/>
                <a:cs typeface="Comfortaa"/>
                <a:sym typeface="Comfortaa"/>
              </a:rPr>
              <a:t>Reassess as Needed</a:t>
            </a:r>
            <a:endParaRPr sz="4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>
              <a:latin typeface="Comfortaa"/>
              <a:ea typeface="Comfortaa"/>
              <a:cs typeface="Comfortaa"/>
              <a:sym typeface="Comfortaa"/>
            </a:endParaRPr>
          </a:p>
          <a:p>
            <a:pPr indent="-411162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★"/>
            </a:pPr>
            <a:r>
              <a:rPr lang="en-US" sz="4600">
                <a:latin typeface="Comfortaa"/>
                <a:ea typeface="Comfortaa"/>
                <a:cs typeface="Comfortaa"/>
                <a:sym typeface="Comfortaa"/>
              </a:rPr>
              <a:t>Be PTA Flexible</a:t>
            </a:r>
            <a:endParaRPr sz="4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>
              <a:latin typeface="Comfortaa"/>
              <a:ea typeface="Comfortaa"/>
              <a:cs typeface="Comfortaa"/>
              <a:sym typeface="Comfortaa"/>
            </a:endParaRPr>
          </a:p>
          <a:p>
            <a:pPr indent="-411162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★"/>
            </a:pPr>
            <a:r>
              <a:rPr lang="en-US" sz="4600">
                <a:latin typeface="Comfortaa"/>
                <a:ea typeface="Comfortaa"/>
                <a:cs typeface="Comfortaa"/>
                <a:sym typeface="Comfortaa"/>
              </a:rPr>
              <a:t>Consider Volunteer Motivation</a:t>
            </a:r>
            <a:endParaRPr sz="4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>
              <a:latin typeface="Comfortaa"/>
              <a:ea typeface="Comfortaa"/>
              <a:cs typeface="Comfortaa"/>
              <a:sym typeface="Comfortaa"/>
            </a:endParaRPr>
          </a:p>
          <a:p>
            <a:pPr indent="-411162" lvl="0" marL="457200" rtl="0" algn="l">
              <a:spcBef>
                <a:spcPts val="0"/>
              </a:spcBef>
              <a:spcAft>
                <a:spcPts val="0"/>
              </a:spcAft>
              <a:buSzPct val="100000"/>
              <a:buFont typeface="Comfortaa"/>
              <a:buChar char="★"/>
            </a:pPr>
            <a:r>
              <a:rPr lang="en-US" sz="4600">
                <a:latin typeface="Comfortaa"/>
                <a:ea typeface="Comfortaa"/>
                <a:cs typeface="Comfortaa"/>
                <a:sym typeface="Comfortaa"/>
              </a:rPr>
              <a:t>Schedule Emails/Posts in Advance When Possible</a:t>
            </a:r>
            <a:endParaRPr sz="4600"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54" name="Google Shape;15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5100" y="1743700"/>
            <a:ext cx="3422275" cy="337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