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nw8mDg74IM25T2zMNwTOUq3CQ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9327ab06d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99327ab06d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99327ab06d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99327ab06d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99327ab06d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99327ab06d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99327ab06d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299327ab06d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9327ab06d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99327ab06d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9327ab06d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299327ab06d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 the ways in which people differ.  Many different opinions, mutual respect.</a:t>
            </a: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6da45aa18ced6b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36da45aa18ced6b3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da45aa18ced6b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36da45aa18ced6b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99327ab06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299327ab06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6da45aa18ced6b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36da45aa18ced6b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9327ab06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may not even realize why some people aren’t attending PTA meetings.</a:t>
            </a:r>
            <a:endParaRPr/>
          </a:p>
        </p:txBody>
      </p:sp>
      <p:sp>
        <p:nvSpPr>
          <p:cNvPr id="146" name="Google Shape;146;g299327ab06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nyspta.org/wp-content/uploads/2023/06/multicultural-calendar-2023-2024.pdf" TargetMode="External"/><Relationship Id="rId3" Type="http://schemas.openxmlformats.org/officeDocument/2006/relationships/image" Target="../media/image2.png"/><Relationship Id="rId7" Type="http://schemas.openxmlformats.org/officeDocument/2006/relationships/hyperlink" Target="https://www.regents.nysed.gov/sites/regents/files/521bra7.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nyspta.org/wp-content/uploads/2020/09/local-pta-diversity-and-inclustion-worksheet-final-v2.pdf" TargetMode="External"/><Relationship Id="rId5" Type="http://schemas.openxmlformats.org/officeDocument/2006/relationships/hyperlink" Target="https://nyspta.org/diversity-equity-and-inclusion-resources/" TargetMode="External"/><Relationship Id="rId4" Type="http://schemas.openxmlformats.org/officeDocument/2006/relationships/hyperlink" Target="https://nyspta.org/home/programs/diversity-inclusion-equ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oces.org/dei/" TargetMode="External"/><Relationship Id="rId5" Type="http://schemas.openxmlformats.org/officeDocument/2006/relationships/hyperlink" Target="https://www.nysed.gov/dei" TargetMode="External"/><Relationship Id="rId4" Type="http://schemas.openxmlformats.org/officeDocument/2006/relationships/hyperlink" Target="https://www.pta.org/home/run-your-pta/Diversity-Equity-Inclus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https://data.nysed.gov/enrollment.php?year=2022&amp;state=y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data.nysed.gov" TargetMode="External"/><Relationship Id="rId4" Type="http://schemas.openxmlformats.org/officeDocument/2006/relationships/hyperlink" Target="https://data.nysed.gov/par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
          <p:cNvSpPr txBox="1">
            <a:spLocks noGrp="1"/>
          </p:cNvSpPr>
          <p:nvPr>
            <p:ph type="ctrTitle"/>
          </p:nvPr>
        </p:nvSpPr>
        <p:spPr>
          <a:xfrm>
            <a:off x="1524000" y="2001837"/>
            <a:ext cx="9144000" cy="15081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Embracing the Mosaic: Exploring Diversity in our School Community</a:t>
            </a:r>
            <a:endParaRPr/>
          </a:p>
        </p:txBody>
      </p:sp>
      <p:sp>
        <p:nvSpPr>
          <p:cNvPr id="86" name="Google Shape;86;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Kim Blasiak</a:t>
            </a:r>
            <a:endParaRPr/>
          </a:p>
          <a:p>
            <a:pPr marL="0" lvl="0" indent="0" algn="ctr" rtl="0">
              <a:lnSpc>
                <a:spcPct val="90000"/>
              </a:lnSpc>
              <a:spcBef>
                <a:spcPts val="0"/>
              </a:spcBef>
              <a:spcAft>
                <a:spcPts val="0"/>
              </a:spcAft>
              <a:buClr>
                <a:schemeClr val="dk1"/>
              </a:buClr>
              <a:buSzPts val="2400"/>
              <a:buNone/>
            </a:pPr>
            <a:r>
              <a:rPr lang="en-US"/>
              <a:t>NYS PTA Diversity Coordinator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299327ab06d_1_31"/>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56" name="Google Shape;156;g299327ab06d_1_31"/>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How to be welcoming.</a:t>
            </a:r>
            <a:endParaRPr/>
          </a:p>
        </p:txBody>
      </p:sp>
      <p:sp>
        <p:nvSpPr>
          <p:cNvPr id="157" name="Google Shape;157;g299327ab06d_1_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457200" lvl="0" indent="-347662" algn="l" rtl="0">
              <a:lnSpc>
                <a:spcPct val="115000"/>
              </a:lnSpc>
              <a:spcBef>
                <a:spcPts val="0"/>
              </a:spcBef>
              <a:spcAft>
                <a:spcPts val="0"/>
              </a:spcAft>
              <a:buSzPct val="100000"/>
              <a:buFont typeface="Calibri"/>
              <a:buChar char="●"/>
            </a:pPr>
            <a:r>
              <a:rPr lang="en-US" sz="7500"/>
              <a:t>Organize events that develop positive relationships between teachers and families to help overcome cultural barriers that interfere with active family engagement in children’s education and schools.</a:t>
            </a:r>
            <a:endParaRPr sz="7500"/>
          </a:p>
          <a:p>
            <a:pPr marL="457200" lvl="0" indent="0" algn="l" rtl="0">
              <a:lnSpc>
                <a:spcPct val="115000"/>
              </a:lnSpc>
              <a:spcBef>
                <a:spcPts val="0"/>
              </a:spcBef>
              <a:spcAft>
                <a:spcPts val="0"/>
              </a:spcAft>
              <a:buNone/>
            </a:pPr>
            <a:endParaRPr sz="7500"/>
          </a:p>
          <a:p>
            <a:pPr marL="457200" lvl="0" indent="-347662" algn="l" rtl="0">
              <a:lnSpc>
                <a:spcPct val="115000"/>
              </a:lnSpc>
              <a:spcBef>
                <a:spcPts val="0"/>
              </a:spcBef>
              <a:spcAft>
                <a:spcPts val="0"/>
              </a:spcAft>
              <a:buSzPct val="100000"/>
              <a:buFont typeface="Calibri"/>
              <a:buChar char="●"/>
            </a:pPr>
            <a:r>
              <a:rPr lang="en-US" sz="7500"/>
              <a:t>Plan PTA events that help level the parent/family education field and close the information gap that may hinder family involvement in their child’s education.  Events may include family math/science nights, technology, child/youth development topics, college/career prep and funding, to name a few.</a:t>
            </a:r>
            <a:endParaRPr sz="7500"/>
          </a:p>
          <a:p>
            <a:pPr marL="0" lvl="0" indent="0" algn="l" rtl="0">
              <a:lnSpc>
                <a:spcPct val="115000"/>
              </a:lnSpc>
              <a:spcBef>
                <a:spcPts val="0"/>
              </a:spcBef>
              <a:spcAft>
                <a:spcPts val="0"/>
              </a:spcAft>
              <a:buClr>
                <a:schemeClr val="dk1"/>
              </a:buClr>
              <a:buSzPts val="275"/>
              <a:buFont typeface="Arial"/>
              <a:buNone/>
            </a:pPr>
            <a:endParaRPr sz="7500"/>
          </a:p>
          <a:p>
            <a:pPr marL="457200" lvl="0" indent="-347662" algn="l" rtl="0">
              <a:lnSpc>
                <a:spcPct val="115000"/>
              </a:lnSpc>
              <a:spcBef>
                <a:spcPts val="0"/>
              </a:spcBef>
              <a:spcAft>
                <a:spcPts val="0"/>
              </a:spcAft>
              <a:buClr>
                <a:schemeClr val="dk1"/>
              </a:buClr>
              <a:buSzPct val="100000"/>
              <a:buFont typeface="Calibri"/>
              <a:buChar char="●"/>
            </a:pPr>
            <a:r>
              <a:rPr lang="en-US" sz="7500"/>
              <a:t>Leaders need to be open-minded, presentable, and approachable, make others feel comfortable.  Always realize the significance and responsibilities of leadership roles and how they can impact perceptions and recruitment of members and future leaders.</a:t>
            </a:r>
            <a:endParaRPr sz="7500"/>
          </a:p>
          <a:p>
            <a:pPr marL="0" lvl="0" indent="0" algn="l" rtl="0">
              <a:lnSpc>
                <a:spcPct val="115000"/>
              </a:lnSpc>
              <a:spcBef>
                <a:spcPts val="0"/>
              </a:spcBef>
              <a:spcAft>
                <a:spcPts val="0"/>
              </a:spcAft>
              <a:buNone/>
            </a:pPr>
            <a:endParaRPr sz="7500"/>
          </a:p>
          <a:p>
            <a:pPr marL="457200" lvl="0" indent="-347662" algn="l" rtl="0">
              <a:lnSpc>
                <a:spcPct val="115000"/>
              </a:lnSpc>
              <a:spcBef>
                <a:spcPts val="0"/>
              </a:spcBef>
              <a:spcAft>
                <a:spcPts val="0"/>
              </a:spcAft>
              <a:buClr>
                <a:schemeClr val="dk1"/>
              </a:buClr>
              <a:buSzPct val="100000"/>
              <a:buFont typeface="Calibri"/>
              <a:buChar char="●"/>
            </a:pPr>
            <a:r>
              <a:rPr lang="en-US" sz="7500"/>
              <a:t>Avoid terms that may offend others, e.g. guys, ladies and gentlemen, handicapped, minority, etc.</a:t>
            </a:r>
            <a:endParaRPr sz="7500"/>
          </a:p>
          <a:p>
            <a:pPr marL="0" lvl="0" indent="0" algn="l" rtl="0">
              <a:lnSpc>
                <a:spcPct val="115000"/>
              </a:lnSpc>
              <a:spcBef>
                <a:spcPts val="0"/>
              </a:spcBef>
              <a:spcAft>
                <a:spcPts val="0"/>
              </a:spcAft>
              <a:buNone/>
            </a:pPr>
            <a:endParaRPr sz="7500"/>
          </a:p>
          <a:p>
            <a:pPr marL="457200" lvl="0" indent="-347662" algn="l" rtl="0">
              <a:lnSpc>
                <a:spcPct val="115000"/>
              </a:lnSpc>
              <a:spcBef>
                <a:spcPts val="0"/>
              </a:spcBef>
              <a:spcAft>
                <a:spcPts val="0"/>
              </a:spcAft>
              <a:buClr>
                <a:schemeClr val="dk1"/>
              </a:buClr>
              <a:buSzPct val="100000"/>
              <a:buFont typeface="Calibri"/>
              <a:buChar char="●"/>
            </a:pPr>
            <a:r>
              <a:rPr lang="en-US" sz="7500"/>
              <a:t>Be sure to take into consideration dietary and religious restrictions as well as food allergies.</a:t>
            </a:r>
            <a:endParaRPr sz="7500"/>
          </a:p>
          <a:p>
            <a:pPr marL="0" lvl="0" indent="0" algn="l" rtl="0">
              <a:lnSpc>
                <a:spcPct val="115000"/>
              </a:lnSpc>
              <a:spcBef>
                <a:spcPts val="0"/>
              </a:spcBef>
              <a:spcAft>
                <a:spcPts val="0"/>
              </a:spcAft>
              <a:buClr>
                <a:schemeClr val="dk1"/>
              </a:buClr>
              <a:buSzPts val="275"/>
              <a:buFont typeface="Arial"/>
              <a:buNone/>
            </a:pPr>
            <a:endParaRPr sz="4500"/>
          </a:p>
          <a:p>
            <a:pPr marL="0" lvl="0" indent="0" algn="l" rtl="0">
              <a:lnSpc>
                <a:spcPct val="115000"/>
              </a:lnSpc>
              <a:spcBef>
                <a:spcPts val="0"/>
              </a:spcBef>
              <a:spcAft>
                <a:spcPts val="0"/>
              </a:spcAft>
              <a:buNone/>
            </a:pPr>
            <a:endParaRPr sz="3700"/>
          </a:p>
          <a:p>
            <a:pPr marL="0" lvl="0" indent="0" algn="l" rtl="0">
              <a:lnSpc>
                <a:spcPct val="115000"/>
              </a:lnSpc>
              <a:spcBef>
                <a:spcPts val="0"/>
              </a:spcBef>
              <a:spcAft>
                <a:spcPts val="0"/>
              </a:spcAft>
              <a:buNone/>
            </a:pPr>
            <a:endParaRPr sz="3700"/>
          </a:p>
          <a:p>
            <a:pPr marL="0" lvl="0" indent="0" algn="l" rtl="0">
              <a:lnSpc>
                <a:spcPct val="115000"/>
              </a:lnSpc>
              <a:spcBef>
                <a:spcPts val="0"/>
              </a:spcBef>
              <a:spcAft>
                <a:spcPts val="0"/>
              </a:spcAft>
              <a:buClr>
                <a:schemeClr val="dk1"/>
              </a:buClr>
              <a:buSzPct val="100000"/>
              <a:buFont typeface="Arial"/>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ct val="100000"/>
              <a:buFont typeface="Arial"/>
              <a:buNone/>
            </a:pPr>
            <a:endParaRPr sz="1100">
              <a:latin typeface="Arial"/>
              <a:ea typeface="Arial"/>
              <a:cs typeface="Arial"/>
              <a:sym typeface="Arial"/>
            </a:endParaRPr>
          </a:p>
          <a:p>
            <a:pPr marL="0" lvl="0" indent="0" algn="l" rtl="0">
              <a:lnSpc>
                <a:spcPct val="90000"/>
              </a:lnSpc>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299327ab06d_1_37"/>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63" name="Google Shape;163;g299327ab06d_1_37"/>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How to be welcoming.</a:t>
            </a:r>
            <a:endParaRPr/>
          </a:p>
        </p:txBody>
      </p:sp>
      <p:sp>
        <p:nvSpPr>
          <p:cNvPr id="164" name="Google Shape;164;g299327ab06d_1_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Clr>
                <a:schemeClr val="dk1"/>
              </a:buClr>
              <a:buSzPts val="1900"/>
              <a:buFont typeface="Calibri"/>
              <a:buChar char="●"/>
            </a:pPr>
            <a:r>
              <a:rPr lang="en-US" sz="1900"/>
              <a:t>When setting PTA meeting dates and times, consider possible conflicts, religious holidays and limitations that may prevent some from attending.</a:t>
            </a:r>
            <a:endParaRPr sz="1900"/>
          </a:p>
          <a:p>
            <a:pPr marL="457200" lvl="0" indent="-349250" algn="l" rtl="0">
              <a:lnSpc>
                <a:spcPct val="115000"/>
              </a:lnSpc>
              <a:spcBef>
                <a:spcPts val="0"/>
              </a:spcBef>
              <a:spcAft>
                <a:spcPts val="0"/>
              </a:spcAft>
              <a:buClr>
                <a:schemeClr val="dk1"/>
              </a:buClr>
              <a:buSzPts val="1900"/>
              <a:buFont typeface="Calibri"/>
              <a:buChar char="●"/>
            </a:pPr>
            <a:r>
              <a:rPr lang="en-US" sz="1900"/>
              <a:t>How about alternating days of the week and times of the day when scheduling PTA meetings?  Consider surveying your school community to find best ways to reach most families. </a:t>
            </a:r>
            <a:endParaRPr sz="1900"/>
          </a:p>
          <a:p>
            <a:pPr marL="457200" marR="0" lvl="0" indent="-349250" algn="l" rtl="0">
              <a:lnSpc>
                <a:spcPct val="115000"/>
              </a:lnSpc>
              <a:spcBef>
                <a:spcPts val="0"/>
              </a:spcBef>
              <a:spcAft>
                <a:spcPts val="0"/>
              </a:spcAft>
              <a:buClr>
                <a:schemeClr val="dk1"/>
              </a:buClr>
              <a:buSzPts val="1900"/>
              <a:buFont typeface="Calibri"/>
              <a:buChar char="●"/>
            </a:pPr>
            <a:r>
              <a:rPr lang="en-US" sz="1900"/>
              <a:t>When using any electronic translation, such as Google Translate, try to have a native speaker proofread the translated flier for accuracy. (NYS PTA Office)</a:t>
            </a:r>
            <a:endParaRPr sz="1900"/>
          </a:p>
          <a:p>
            <a:pPr marL="457200" lvl="0" indent="-349250" algn="l" rtl="0">
              <a:lnSpc>
                <a:spcPct val="115000"/>
              </a:lnSpc>
              <a:spcBef>
                <a:spcPts val="0"/>
              </a:spcBef>
              <a:spcAft>
                <a:spcPts val="0"/>
              </a:spcAft>
              <a:buClr>
                <a:schemeClr val="dk1"/>
              </a:buClr>
              <a:buSzPts val="1900"/>
              <a:buFont typeface="Calibri"/>
              <a:buChar char="●"/>
            </a:pPr>
            <a:r>
              <a:rPr lang="en-US" sz="1900"/>
              <a:t>Leaders need to be open-minded, presentable, and approachable, make others feel comfortable.  Always realize the significance and responsibilities of leadership roles and how they can impact perceptions and recruitment of members and future leaders.</a:t>
            </a:r>
            <a:endParaRPr sz="1900"/>
          </a:p>
          <a:p>
            <a:pPr marL="457200" lvl="0" indent="-349250" algn="l" rtl="0">
              <a:lnSpc>
                <a:spcPct val="115000"/>
              </a:lnSpc>
              <a:spcBef>
                <a:spcPts val="0"/>
              </a:spcBef>
              <a:spcAft>
                <a:spcPts val="0"/>
              </a:spcAft>
              <a:buClr>
                <a:schemeClr val="dk1"/>
              </a:buClr>
              <a:buSzPts val="1900"/>
              <a:buFont typeface="Calibri"/>
              <a:buChar char="●"/>
            </a:pPr>
            <a:r>
              <a:rPr lang="en-US" sz="1900"/>
              <a:t>Name badges make it easier to properly address individuals and learn their names.  Take the time to learn how to pronounce names correctly.  Correct pronunciation of names is more than a common courtesy.  It is a significant sign of caring and inclusion.</a:t>
            </a:r>
            <a:endParaRPr sz="1900"/>
          </a:p>
          <a:p>
            <a:pPr marL="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Clr>
                <a:schemeClr val="dk1"/>
              </a:buClr>
              <a:buSzPts val="1100"/>
              <a:buFont typeface="Arial"/>
              <a:buNone/>
            </a:pPr>
            <a:endParaRPr sz="1900"/>
          </a:p>
          <a:p>
            <a:pPr marL="0" lvl="0" indent="0" algn="l" rtl="0">
              <a:lnSpc>
                <a:spcPct val="90000"/>
              </a:lnSpc>
              <a:spcBef>
                <a:spcPts val="0"/>
              </a:spcBef>
              <a:spcAft>
                <a:spcPts val="0"/>
              </a:spcAft>
              <a:buNone/>
            </a:pP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299327ab06d_1_43"/>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70" name="Google Shape;170;g299327ab06d_1_43"/>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NYS PTA Resources</a:t>
            </a:r>
            <a:endParaRPr/>
          </a:p>
        </p:txBody>
      </p:sp>
      <p:sp>
        <p:nvSpPr>
          <p:cNvPr id="171" name="Google Shape;171;g299327ab06d_1_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None/>
            </a:pPr>
            <a:r>
              <a:rPr lang="en-US" sz="5561" u="sng">
                <a:solidFill>
                  <a:schemeClr val="hlink"/>
                </a:solidFill>
                <a:hlinkClick r:id="rId4"/>
              </a:rPr>
              <a:t>Diversity, Equity, and Inclusion - NYS PTA</a:t>
            </a:r>
            <a:endParaRPr sz="5561"/>
          </a:p>
          <a:p>
            <a:pPr marL="0" lvl="0" indent="0" algn="l" rtl="0">
              <a:lnSpc>
                <a:spcPct val="90000"/>
              </a:lnSpc>
              <a:spcBef>
                <a:spcPts val="0"/>
              </a:spcBef>
              <a:spcAft>
                <a:spcPts val="0"/>
              </a:spcAft>
              <a:buNone/>
            </a:pPr>
            <a:endParaRPr sz="5561"/>
          </a:p>
          <a:p>
            <a:pPr marL="0" lvl="0" indent="0" algn="l" rtl="0">
              <a:lnSpc>
                <a:spcPct val="90000"/>
              </a:lnSpc>
              <a:spcBef>
                <a:spcPts val="0"/>
              </a:spcBef>
              <a:spcAft>
                <a:spcPts val="0"/>
              </a:spcAft>
              <a:buNone/>
            </a:pPr>
            <a:r>
              <a:rPr lang="en-US" sz="5561" u="sng">
                <a:solidFill>
                  <a:schemeClr val="hlink"/>
                </a:solidFill>
                <a:hlinkClick r:id="rId5"/>
              </a:rPr>
              <a:t>DIVERSITY EQUITY AND INCLUSION RESOURCES - NYS PTA</a:t>
            </a:r>
            <a:endParaRPr sz="5561"/>
          </a:p>
          <a:p>
            <a:pPr marL="0" lvl="0" indent="0" algn="l" rtl="0">
              <a:lnSpc>
                <a:spcPct val="90000"/>
              </a:lnSpc>
              <a:spcBef>
                <a:spcPts val="0"/>
              </a:spcBef>
              <a:spcAft>
                <a:spcPts val="0"/>
              </a:spcAft>
              <a:buNone/>
            </a:pPr>
            <a:endParaRPr sz="5561"/>
          </a:p>
          <a:p>
            <a:pPr marL="0" lvl="0" indent="0" algn="l" rtl="0">
              <a:lnSpc>
                <a:spcPct val="90000"/>
              </a:lnSpc>
              <a:spcBef>
                <a:spcPts val="0"/>
              </a:spcBef>
              <a:spcAft>
                <a:spcPts val="0"/>
              </a:spcAft>
              <a:buNone/>
            </a:pPr>
            <a:r>
              <a:rPr lang="en-US" sz="5561" u="sng">
                <a:solidFill>
                  <a:schemeClr val="hlink"/>
                </a:solidFill>
                <a:hlinkClick r:id="rId6"/>
              </a:rPr>
              <a:t>Diversity &amp; Inclusion Worksheet - NYS PTA</a:t>
            </a:r>
            <a:endParaRPr sz="5561"/>
          </a:p>
          <a:p>
            <a:pPr marL="0" lvl="0" indent="0" algn="l" rtl="0">
              <a:lnSpc>
                <a:spcPct val="90000"/>
              </a:lnSpc>
              <a:spcBef>
                <a:spcPts val="0"/>
              </a:spcBef>
              <a:spcAft>
                <a:spcPts val="0"/>
              </a:spcAft>
              <a:buNone/>
            </a:pPr>
            <a:endParaRPr sz="5561"/>
          </a:p>
          <a:p>
            <a:pPr marL="0" lvl="0" indent="0" algn="l" rtl="0">
              <a:lnSpc>
                <a:spcPct val="90000"/>
              </a:lnSpc>
              <a:spcBef>
                <a:spcPts val="0"/>
              </a:spcBef>
              <a:spcAft>
                <a:spcPts val="0"/>
              </a:spcAft>
              <a:buNone/>
            </a:pPr>
            <a:r>
              <a:rPr lang="en-US" sz="5561" u="sng">
                <a:solidFill>
                  <a:schemeClr val="hlink"/>
                </a:solidFill>
                <a:hlinkClick r:id="rId7"/>
              </a:rPr>
              <a:t>https://www.regents.nysed.gov/sites/regents/files/521bra7.pdf</a:t>
            </a:r>
            <a:endParaRPr sz="5561"/>
          </a:p>
          <a:p>
            <a:pPr marL="0" lvl="0" indent="0" algn="l" rtl="0">
              <a:lnSpc>
                <a:spcPct val="90000"/>
              </a:lnSpc>
              <a:spcBef>
                <a:spcPts val="0"/>
              </a:spcBef>
              <a:spcAft>
                <a:spcPts val="0"/>
              </a:spcAft>
              <a:buNone/>
            </a:pPr>
            <a:endParaRPr sz="5561"/>
          </a:p>
          <a:p>
            <a:pPr marL="0" lvl="0" indent="0" algn="l" rtl="0">
              <a:lnSpc>
                <a:spcPct val="90000"/>
              </a:lnSpc>
              <a:spcBef>
                <a:spcPts val="0"/>
              </a:spcBef>
              <a:spcAft>
                <a:spcPts val="0"/>
              </a:spcAft>
              <a:buNone/>
            </a:pPr>
            <a:r>
              <a:rPr lang="en-US" sz="5561" u="sng">
                <a:solidFill>
                  <a:schemeClr val="hlink"/>
                </a:solidFill>
                <a:hlinkClick r:id="rId8"/>
              </a:rPr>
              <a:t>https://nyspta.org/wp-content/uploads/2023/06/multicultural-calendar-2023-2024.pdf</a:t>
            </a:r>
            <a:endParaRPr sz="5561"/>
          </a:p>
          <a:p>
            <a:pPr marL="0" lvl="0" indent="0" algn="l" rtl="0">
              <a:lnSpc>
                <a:spcPct val="90000"/>
              </a:lnSpc>
              <a:spcBef>
                <a:spcPts val="0"/>
              </a:spcBef>
              <a:spcAft>
                <a:spcPts val="0"/>
              </a:spcAft>
              <a:buNone/>
            </a:pPr>
            <a:endParaRPr sz="3548"/>
          </a:p>
          <a:p>
            <a:pPr marL="0" lvl="0" indent="0" algn="l" rtl="0">
              <a:lnSpc>
                <a:spcPct val="90000"/>
              </a:lnSpc>
              <a:spcBef>
                <a:spcPts val="0"/>
              </a:spcBef>
              <a:spcAft>
                <a:spcPts val="0"/>
              </a:spcAft>
              <a:buNone/>
            </a:pPr>
            <a:endParaRPr sz="3548"/>
          </a:p>
          <a:p>
            <a:pPr marL="0" lvl="0" indent="0" algn="l" rtl="0">
              <a:lnSpc>
                <a:spcPct val="90000"/>
              </a:lnSpc>
              <a:spcBef>
                <a:spcPts val="0"/>
              </a:spcBef>
              <a:spcAft>
                <a:spcPts val="0"/>
              </a:spcAft>
              <a:buNone/>
            </a:pPr>
            <a:endParaRPr sz="3548"/>
          </a:p>
          <a:p>
            <a:pPr marL="0" lvl="0" indent="0" algn="l" rtl="0">
              <a:lnSpc>
                <a:spcPct val="90000"/>
              </a:lnSpc>
              <a:spcBef>
                <a:spcPts val="0"/>
              </a:spcBef>
              <a:spcAft>
                <a:spcPts val="0"/>
              </a:spcAft>
              <a:buNone/>
            </a:pPr>
            <a:endParaRPr sz="3548"/>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299327ab06d_1_64"/>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77" name="Google Shape;177;g299327ab06d_1_64"/>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Other Helpful Resources</a:t>
            </a:r>
            <a:endParaRPr/>
          </a:p>
        </p:txBody>
      </p:sp>
      <p:sp>
        <p:nvSpPr>
          <p:cNvPr id="178" name="Google Shape;178;g299327ab06d_1_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None/>
            </a:pPr>
            <a:r>
              <a:rPr lang="en-US" sz="3851" u="sng">
                <a:solidFill>
                  <a:schemeClr val="hlink"/>
                </a:solidFill>
                <a:hlinkClick r:id="rId4"/>
              </a:rPr>
              <a:t>Diversity, Equity &amp; Inclusion - Run Your PTA | National PTA</a:t>
            </a:r>
            <a:endParaRPr sz="3851"/>
          </a:p>
          <a:p>
            <a:pPr marL="0" lvl="0" indent="0" algn="l" rtl="0">
              <a:lnSpc>
                <a:spcPct val="90000"/>
              </a:lnSpc>
              <a:spcBef>
                <a:spcPts val="0"/>
              </a:spcBef>
              <a:spcAft>
                <a:spcPts val="0"/>
              </a:spcAft>
              <a:buNone/>
            </a:pPr>
            <a:endParaRPr sz="3851"/>
          </a:p>
          <a:p>
            <a:pPr marL="0" lvl="0" indent="0" algn="l" rtl="0">
              <a:lnSpc>
                <a:spcPct val="90000"/>
              </a:lnSpc>
              <a:spcBef>
                <a:spcPts val="0"/>
              </a:spcBef>
              <a:spcAft>
                <a:spcPts val="0"/>
              </a:spcAft>
              <a:buNone/>
            </a:pPr>
            <a:endParaRPr sz="3851"/>
          </a:p>
          <a:p>
            <a:pPr marL="0" lvl="0" indent="0" algn="l" rtl="0">
              <a:lnSpc>
                <a:spcPct val="90000"/>
              </a:lnSpc>
              <a:spcBef>
                <a:spcPts val="0"/>
              </a:spcBef>
              <a:spcAft>
                <a:spcPts val="0"/>
              </a:spcAft>
              <a:buNone/>
            </a:pPr>
            <a:r>
              <a:rPr lang="en-US" sz="3851" u="sng">
                <a:solidFill>
                  <a:schemeClr val="hlink"/>
                </a:solidFill>
                <a:hlinkClick r:id="rId5"/>
              </a:rPr>
              <a:t>Office of Diversity, Equity, and Inclusion | New York State Education Department</a:t>
            </a:r>
            <a:endParaRPr sz="3851"/>
          </a:p>
          <a:p>
            <a:pPr marL="0" lvl="0" indent="0" algn="l" rtl="0">
              <a:lnSpc>
                <a:spcPct val="90000"/>
              </a:lnSpc>
              <a:spcBef>
                <a:spcPts val="0"/>
              </a:spcBef>
              <a:spcAft>
                <a:spcPts val="0"/>
              </a:spcAft>
              <a:buNone/>
            </a:pPr>
            <a:endParaRPr sz="3851"/>
          </a:p>
          <a:p>
            <a:pPr marL="0" lvl="0" indent="0" algn="l" rtl="0">
              <a:lnSpc>
                <a:spcPct val="90000"/>
              </a:lnSpc>
              <a:spcBef>
                <a:spcPts val="0"/>
              </a:spcBef>
              <a:spcAft>
                <a:spcPts val="0"/>
              </a:spcAft>
              <a:buNone/>
            </a:pPr>
            <a:endParaRPr sz="3851"/>
          </a:p>
          <a:p>
            <a:pPr marL="0" lvl="0" indent="0" algn="l" rtl="0">
              <a:lnSpc>
                <a:spcPct val="90000"/>
              </a:lnSpc>
              <a:spcBef>
                <a:spcPts val="0"/>
              </a:spcBef>
              <a:spcAft>
                <a:spcPts val="0"/>
              </a:spcAft>
              <a:buNone/>
            </a:pPr>
            <a:r>
              <a:rPr lang="en-US" sz="3851" u="sng">
                <a:solidFill>
                  <a:schemeClr val="hlink"/>
                </a:solidFill>
                <a:hlinkClick r:id="rId6"/>
              </a:rPr>
              <a:t>https://www.boces.org/dei/</a:t>
            </a:r>
            <a:endParaRPr sz="3851"/>
          </a:p>
          <a:p>
            <a:pPr marL="0" lvl="0" indent="0" algn="l" rtl="0">
              <a:lnSpc>
                <a:spcPct val="90000"/>
              </a:lnSpc>
              <a:spcBef>
                <a:spcPts val="0"/>
              </a:spcBef>
              <a:spcAft>
                <a:spcPts val="0"/>
              </a:spcAft>
              <a:buNone/>
            </a:pPr>
            <a:endParaRPr sz="3851"/>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299327ab06d_1_70"/>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84" name="Google Shape;184;g299327ab06d_1_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pic>
        <p:nvPicPr>
          <p:cNvPr id="185" name="Google Shape;185;g299327ab06d_1_70"/>
          <p:cNvPicPr preferRelativeResize="0"/>
          <p:nvPr/>
        </p:nvPicPr>
        <p:blipFill>
          <a:blip r:embed="rId4">
            <a:alphaModFix/>
          </a:blip>
          <a:stretch>
            <a:fillRect/>
          </a:stretch>
        </p:blipFill>
        <p:spPr>
          <a:xfrm>
            <a:off x="130913" y="622725"/>
            <a:ext cx="5267325" cy="5619750"/>
          </a:xfrm>
          <a:prstGeom prst="rect">
            <a:avLst/>
          </a:prstGeom>
          <a:noFill/>
          <a:ln>
            <a:noFill/>
          </a:ln>
        </p:spPr>
      </p:pic>
      <p:pic>
        <p:nvPicPr>
          <p:cNvPr id="186" name="Google Shape;186;g299327ab06d_1_70"/>
          <p:cNvPicPr preferRelativeResize="0"/>
          <p:nvPr/>
        </p:nvPicPr>
        <p:blipFill>
          <a:blip r:embed="rId5">
            <a:alphaModFix/>
          </a:blip>
          <a:stretch>
            <a:fillRect/>
          </a:stretch>
        </p:blipFill>
        <p:spPr>
          <a:xfrm>
            <a:off x="5476300" y="1407838"/>
            <a:ext cx="5630450" cy="4293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299327ab06d_1_86"/>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92" name="Google Shape;192;g299327ab06d_1_8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193" name="Google Shape;193;g299327ab06d_1_86"/>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t>Thank you!!</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0" y="0"/>
            <a:ext cx="12192000" cy="6865211"/>
          </a:xfrm>
          <a:prstGeom prst="rect">
            <a:avLst/>
          </a:prstGeom>
          <a:noFill/>
          <a:ln>
            <a:noFill/>
          </a:ln>
        </p:spPr>
      </p:pic>
      <p:sp>
        <p:nvSpPr>
          <p:cNvPr id="92" name="Google Shape;92;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Diversity?</a:t>
            </a:r>
            <a:endParaRPr/>
          </a:p>
        </p:txBody>
      </p:sp>
      <p:sp>
        <p:nvSpPr>
          <p:cNvPr id="93" name="Google Shape;93;p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900" b="1" u="sng">
                <a:solidFill>
                  <a:srgbClr val="333333"/>
                </a:solidFill>
              </a:rPr>
              <a:t>DIVERSITY:</a:t>
            </a:r>
            <a:endParaRPr sz="3100" b="1" u="sng">
              <a:solidFill>
                <a:srgbClr val="333333"/>
              </a:solidFill>
            </a:endParaRPr>
          </a:p>
          <a:p>
            <a:pPr marL="0" lvl="0" indent="0" algn="l" rtl="0">
              <a:lnSpc>
                <a:spcPct val="90000"/>
              </a:lnSpc>
              <a:spcBef>
                <a:spcPts val="0"/>
              </a:spcBef>
              <a:spcAft>
                <a:spcPts val="0"/>
              </a:spcAft>
              <a:buNone/>
            </a:pPr>
            <a:r>
              <a:rPr lang="en-US" sz="3000">
                <a:solidFill>
                  <a:srgbClr val="333333"/>
                </a:solidFill>
                <a:highlight>
                  <a:srgbClr val="FFFFFF"/>
                </a:highlight>
              </a:rPr>
              <a:t>Diversity is the range of human differences, including but not limited to race, ethnicity, gender, gender identity, sexual orientation, age, social class, physical ability or attributes, religious or ethical values system, national origin, and political beliefs.</a:t>
            </a:r>
            <a:endParaRPr sz="4600"/>
          </a:p>
        </p:txBody>
      </p:sp>
      <p:sp>
        <p:nvSpPr>
          <p:cNvPr id="94" name="Google Shape;94;p2"/>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95" name="Google Shape;95;p2"/>
          <p:cNvPicPr preferRelativeResize="0"/>
          <p:nvPr/>
        </p:nvPicPr>
        <p:blipFill>
          <a:blip r:embed="rId4">
            <a:alphaModFix/>
          </a:blip>
          <a:stretch>
            <a:fillRect/>
          </a:stretch>
        </p:blipFill>
        <p:spPr>
          <a:xfrm>
            <a:off x="5915625" y="1616925"/>
            <a:ext cx="5438175" cy="4559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36da45aa18ced6b3_22"/>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01" name="Google Shape;101;g36da45aa18ced6b3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Diversity in Schools</a:t>
            </a:r>
            <a:endParaRPr/>
          </a:p>
        </p:txBody>
      </p:sp>
      <p:sp>
        <p:nvSpPr>
          <p:cNvPr id="102" name="Google Shape;102;g36da45aa18ced6b3_2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US">
                <a:solidFill>
                  <a:srgbClr val="333333"/>
                </a:solidFill>
              </a:rPr>
              <a:t>Our diversity is our strength!  PTA volunteers who are “intentional” in their DEI efforts are most likely to experience great outcomes that benefit all children and their families rather than isolated patches of success.</a:t>
            </a:r>
            <a:endParaRPr>
              <a:solidFill>
                <a:srgbClr val="333333"/>
              </a:solidFill>
            </a:endParaRPr>
          </a:p>
          <a:p>
            <a:pPr marL="228600" lvl="0" indent="-50800" algn="l" rtl="0">
              <a:lnSpc>
                <a:spcPct val="90000"/>
              </a:lnSpc>
              <a:spcBef>
                <a:spcPts val="0"/>
              </a:spcBef>
              <a:spcAft>
                <a:spcPts val="0"/>
              </a:spcAft>
              <a:buClr>
                <a:schemeClr val="dk1"/>
              </a:buClr>
              <a:buSzPts val="2800"/>
              <a:buNone/>
            </a:pPr>
            <a:endParaRPr/>
          </a:p>
        </p:txBody>
      </p:sp>
      <p:pic>
        <p:nvPicPr>
          <p:cNvPr id="103" name="Google Shape;103;g36da45aa18ced6b3_22"/>
          <p:cNvPicPr preferRelativeResize="0"/>
          <p:nvPr/>
        </p:nvPicPr>
        <p:blipFill>
          <a:blip r:embed="rId4">
            <a:alphaModFix/>
          </a:blip>
          <a:stretch>
            <a:fillRect/>
          </a:stretch>
        </p:blipFill>
        <p:spPr>
          <a:xfrm>
            <a:off x="6381300" y="1491100"/>
            <a:ext cx="5181600" cy="435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4"/>
          <p:cNvPicPr preferRelativeResize="0"/>
          <p:nvPr/>
        </p:nvPicPr>
        <p:blipFill rotWithShape="1">
          <a:blip r:embed="rId3">
            <a:alphaModFix/>
          </a:blip>
          <a:srcRect/>
          <a:stretch/>
        </p:blipFill>
        <p:spPr>
          <a:xfrm>
            <a:off x="0" y="0"/>
            <a:ext cx="12192000" cy="6865211"/>
          </a:xfrm>
          <a:prstGeom prst="rect">
            <a:avLst/>
          </a:prstGeom>
          <a:noFill/>
          <a:ln>
            <a:noFill/>
          </a:ln>
        </p:spPr>
      </p:pic>
      <p:sp>
        <p:nvSpPr>
          <p:cNvPr id="109" name="Google Shape;109;p4"/>
          <p:cNvSpPr txBox="1">
            <a:spLocks noGrp="1"/>
          </p:cNvSpPr>
          <p:nvPr>
            <p:ph type="title"/>
          </p:nvPr>
        </p:nvSpPr>
        <p:spPr>
          <a:xfrm>
            <a:off x="658563" y="1767475"/>
            <a:ext cx="39321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DEI: Diversity, Equity &amp; Inclusion</a:t>
            </a:r>
            <a:endParaRPr/>
          </a:p>
        </p:txBody>
      </p:sp>
      <p:pic>
        <p:nvPicPr>
          <p:cNvPr id="110" name="Google Shape;110;p4"/>
          <p:cNvPicPr preferRelativeResize="0"/>
          <p:nvPr/>
        </p:nvPicPr>
        <p:blipFill>
          <a:blip r:embed="rId4">
            <a:alphaModFix/>
          </a:blip>
          <a:stretch>
            <a:fillRect/>
          </a:stretch>
        </p:blipFill>
        <p:spPr>
          <a:xfrm>
            <a:off x="5183200" y="139950"/>
            <a:ext cx="4895649" cy="62023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36da45aa18ced6b3_16"/>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16" name="Google Shape;116;g36da45aa18ced6b3_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Diversity of NYS Schools</a:t>
            </a:r>
            <a:endParaRPr/>
          </a:p>
        </p:txBody>
      </p:sp>
      <p:sp>
        <p:nvSpPr>
          <p:cNvPr id="117" name="Google Shape;117;g36da45aa18ced6b3_1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a:t>NYSED Data: 2021-22</a:t>
            </a:r>
            <a:endParaRPr/>
          </a:p>
          <a:p>
            <a:pPr marL="228600" lvl="0" indent="-50800" algn="l" rtl="0">
              <a:lnSpc>
                <a:spcPct val="90000"/>
              </a:lnSpc>
              <a:spcBef>
                <a:spcPts val="0"/>
              </a:spcBef>
              <a:spcAft>
                <a:spcPts val="0"/>
              </a:spcAft>
              <a:buClr>
                <a:schemeClr val="dk1"/>
              </a:buClr>
              <a:buSzPts val="2800"/>
              <a:buNone/>
            </a:pPr>
            <a:r>
              <a:rPr lang="en-US"/>
              <a:t>NYS Education at a glance:</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r>
              <a:rPr lang="en-US"/>
              <a:t>731 Schools Districts</a:t>
            </a:r>
            <a:endParaRPr/>
          </a:p>
          <a:p>
            <a:pPr marL="228600" lvl="0" indent="-50800" algn="l" rtl="0">
              <a:lnSpc>
                <a:spcPct val="90000"/>
              </a:lnSpc>
              <a:spcBef>
                <a:spcPts val="0"/>
              </a:spcBef>
              <a:spcAft>
                <a:spcPts val="0"/>
              </a:spcAft>
              <a:buClr>
                <a:schemeClr val="dk1"/>
              </a:buClr>
              <a:buSzPts val="2800"/>
              <a:buNone/>
            </a:pPr>
            <a:r>
              <a:rPr lang="en-US"/>
              <a:t>4412 Public Schools</a:t>
            </a:r>
            <a:endParaRPr/>
          </a:p>
          <a:p>
            <a:pPr marL="228600" lvl="0" indent="-50800" algn="l" rtl="0">
              <a:lnSpc>
                <a:spcPct val="90000"/>
              </a:lnSpc>
              <a:spcBef>
                <a:spcPts val="0"/>
              </a:spcBef>
              <a:spcAft>
                <a:spcPts val="0"/>
              </a:spcAft>
              <a:buClr>
                <a:schemeClr val="dk1"/>
              </a:buClr>
              <a:buSzPts val="2800"/>
              <a:buNone/>
            </a:pPr>
            <a:r>
              <a:rPr lang="en-US"/>
              <a:t>360 Charter Schools</a:t>
            </a:r>
            <a:endParaRPr/>
          </a:p>
          <a:p>
            <a:pPr marL="228600" lvl="0" indent="-50800" algn="l" rtl="0">
              <a:lnSpc>
                <a:spcPct val="90000"/>
              </a:lnSpc>
              <a:spcBef>
                <a:spcPts val="0"/>
              </a:spcBef>
              <a:spcAft>
                <a:spcPts val="0"/>
              </a:spcAft>
              <a:buClr>
                <a:schemeClr val="dk1"/>
              </a:buClr>
              <a:buSzPts val="2800"/>
              <a:buNone/>
            </a:pPr>
            <a:r>
              <a:rPr lang="en-US"/>
              <a:t>2,448,537 Students</a:t>
            </a:r>
            <a:endParaRPr/>
          </a:p>
        </p:txBody>
      </p:sp>
      <p:sp>
        <p:nvSpPr>
          <p:cNvPr id="118" name="Google Shape;118;g36da45aa18ced6b3_16"/>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u="sng">
                <a:solidFill>
                  <a:schemeClr val="hlink"/>
                </a:solidFill>
                <a:hlinkClick r:id="rId4"/>
              </a:rPr>
              <a:t>https://data.nysed.gov/enrollment.php?year=2022&amp;state=yes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119" name="Google Shape;119;g36da45aa18ced6b3_16"/>
          <p:cNvPicPr preferRelativeResize="0"/>
          <p:nvPr/>
        </p:nvPicPr>
        <p:blipFill>
          <a:blip r:embed="rId5">
            <a:alphaModFix/>
          </a:blip>
          <a:stretch>
            <a:fillRect/>
          </a:stretch>
        </p:blipFill>
        <p:spPr>
          <a:xfrm>
            <a:off x="6537375" y="3041525"/>
            <a:ext cx="4683525" cy="3135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299327ab06d_1_9"/>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25" name="Google Shape;125;g299327ab06d_1_9"/>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Why should you learn about your school community?</a:t>
            </a:r>
            <a:endParaRPr/>
          </a:p>
        </p:txBody>
      </p:sp>
      <p:sp>
        <p:nvSpPr>
          <p:cNvPr id="126" name="Google Shape;126;g299327ab06d_1_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r>
              <a:rPr lang="en-US" sz="3100"/>
              <a:t>PTA Supports Every Child.</a:t>
            </a:r>
            <a:endParaRPr sz="3100"/>
          </a:p>
        </p:txBody>
      </p:sp>
      <p:pic>
        <p:nvPicPr>
          <p:cNvPr id="127" name="Google Shape;127;g299327ab06d_1_9"/>
          <p:cNvPicPr preferRelativeResize="0"/>
          <p:nvPr/>
        </p:nvPicPr>
        <p:blipFill>
          <a:blip r:embed="rId4">
            <a:alphaModFix/>
          </a:blip>
          <a:stretch>
            <a:fillRect/>
          </a:stretch>
        </p:blipFill>
        <p:spPr>
          <a:xfrm>
            <a:off x="5998300" y="1825625"/>
            <a:ext cx="5355500" cy="435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p:cNvPicPr preferRelativeResize="0"/>
          <p:nvPr/>
        </p:nvPicPr>
        <p:blipFill rotWithShape="1">
          <a:blip r:embed="rId3">
            <a:alphaModFix/>
          </a:blip>
          <a:srcRect/>
          <a:stretch/>
        </p:blipFill>
        <p:spPr>
          <a:xfrm>
            <a:off x="0" y="0"/>
            <a:ext cx="12192000" cy="6865211"/>
          </a:xfrm>
          <a:prstGeom prst="rect">
            <a:avLst/>
          </a:prstGeom>
          <a:noFill/>
          <a:ln>
            <a:noFill/>
          </a:ln>
        </p:spPr>
      </p:pic>
      <p:sp>
        <p:nvSpPr>
          <p:cNvPr id="133" name="Google Shape;133;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60"/>
              <a:buFont typeface="Calibri"/>
              <a:buNone/>
            </a:pPr>
            <a:r>
              <a:rPr lang="en-US" sz="3759"/>
              <a:t>How do you learn about your school community?</a:t>
            </a:r>
            <a:endParaRPr sz="3359"/>
          </a:p>
        </p:txBody>
      </p:sp>
      <p:sp>
        <p:nvSpPr>
          <p:cNvPr id="134" name="Google Shape;134;p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15000"/>
              </a:lnSpc>
              <a:spcBef>
                <a:spcPts val="0"/>
              </a:spcBef>
              <a:spcAft>
                <a:spcPts val="0"/>
              </a:spcAft>
              <a:buClr>
                <a:schemeClr val="dk1"/>
              </a:buClr>
              <a:buSzPts val="523"/>
              <a:buFont typeface="Arial"/>
              <a:buNone/>
            </a:pPr>
            <a:r>
              <a:rPr lang="en-US" sz="5512">
                <a:solidFill>
                  <a:srgbClr val="333333"/>
                </a:solidFill>
              </a:rPr>
              <a:t>Searching for your school specifically provides useful student and school data including information such as total number of students, enrollment data by gender, ethnicity, disabilities, economic disadvantage, English Language Learners, migrants, homeless, foster care, etc.</a:t>
            </a:r>
            <a:endParaRPr sz="5512">
              <a:solidFill>
                <a:srgbClr val="333333"/>
              </a:solidFill>
            </a:endParaRPr>
          </a:p>
          <a:p>
            <a:pPr marL="0" lvl="0" indent="0" algn="l" rtl="0">
              <a:lnSpc>
                <a:spcPct val="115000"/>
              </a:lnSpc>
              <a:spcBef>
                <a:spcPts val="1100"/>
              </a:spcBef>
              <a:spcAft>
                <a:spcPts val="0"/>
              </a:spcAft>
              <a:buClr>
                <a:schemeClr val="dk1"/>
              </a:buClr>
              <a:buSzPct val="100000"/>
              <a:buFont typeface="Arial"/>
              <a:buNone/>
            </a:pPr>
            <a:endParaRPr sz="1100">
              <a:latin typeface="Arial"/>
              <a:ea typeface="Arial"/>
              <a:cs typeface="Arial"/>
              <a:sym typeface="Arial"/>
            </a:endParaRPr>
          </a:p>
          <a:p>
            <a:pPr marL="228600" lvl="0" indent="-50800" algn="l" rtl="0">
              <a:lnSpc>
                <a:spcPct val="90000"/>
              </a:lnSpc>
              <a:spcBef>
                <a:spcPts val="0"/>
              </a:spcBef>
              <a:spcAft>
                <a:spcPts val="0"/>
              </a:spcAft>
              <a:buClr>
                <a:schemeClr val="dk1"/>
              </a:buClr>
              <a:buSzPct val="100000"/>
              <a:buNone/>
            </a:pPr>
            <a:endParaRPr/>
          </a:p>
          <a:p>
            <a:pPr marL="228600" lvl="0" indent="-50800" algn="l" rtl="0">
              <a:lnSpc>
                <a:spcPct val="90000"/>
              </a:lnSpc>
              <a:spcBef>
                <a:spcPts val="0"/>
              </a:spcBef>
              <a:spcAft>
                <a:spcPts val="0"/>
              </a:spcAft>
              <a:buClr>
                <a:schemeClr val="dk1"/>
              </a:buClr>
              <a:buSzPct val="100000"/>
              <a:buNone/>
            </a:pPr>
            <a:endParaRPr/>
          </a:p>
          <a:p>
            <a:pPr marL="228600" lvl="0" indent="-50800" algn="l" rtl="0">
              <a:lnSpc>
                <a:spcPct val="90000"/>
              </a:lnSpc>
              <a:spcBef>
                <a:spcPts val="0"/>
              </a:spcBef>
              <a:spcAft>
                <a:spcPts val="0"/>
              </a:spcAft>
              <a:buClr>
                <a:schemeClr val="dk1"/>
              </a:buClr>
              <a:buSzPct val="100000"/>
              <a:buNone/>
            </a:pPr>
            <a:endParaRPr/>
          </a:p>
        </p:txBody>
      </p:sp>
      <p:sp>
        <p:nvSpPr>
          <p:cNvPr id="135" name="Google Shape;135;p3"/>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u="sng">
                <a:solidFill>
                  <a:schemeClr val="hlink"/>
                </a:solidFill>
                <a:hlinkClick r:id="rId4"/>
              </a:rPr>
              <a:t>https://data.nysed.gov/parents/</a:t>
            </a:r>
            <a:endParaRPr/>
          </a:p>
          <a:p>
            <a:pPr marL="0" lvl="0" indent="0" algn="l" rtl="0">
              <a:spcBef>
                <a:spcPts val="1000"/>
              </a:spcBef>
              <a:spcAft>
                <a:spcPts val="0"/>
              </a:spcAft>
              <a:buNone/>
            </a:pPr>
            <a:endParaRPr/>
          </a:p>
          <a:p>
            <a:pPr marL="0" lvl="0" indent="0" algn="l" rtl="0">
              <a:spcBef>
                <a:spcPts val="0"/>
              </a:spcBef>
              <a:spcAft>
                <a:spcPts val="0"/>
              </a:spcAft>
              <a:buClr>
                <a:schemeClr val="dk1"/>
              </a:buClr>
              <a:buSzPts val="2800"/>
              <a:buFont typeface="Arial"/>
              <a:buNone/>
            </a:pPr>
            <a:r>
              <a:rPr lang="en-US" u="sng">
                <a:solidFill>
                  <a:schemeClr val="hlink"/>
                </a:solidFill>
                <a:hlinkClick r:id="rId5"/>
              </a:rPr>
              <a:t>https://data.nysed.gov</a:t>
            </a:r>
            <a:endParaRPr/>
          </a:p>
        </p:txBody>
      </p:sp>
      <p:pic>
        <p:nvPicPr>
          <p:cNvPr id="136" name="Google Shape;136;p3"/>
          <p:cNvPicPr preferRelativeResize="0"/>
          <p:nvPr/>
        </p:nvPicPr>
        <p:blipFill>
          <a:blip r:embed="rId6">
            <a:alphaModFix/>
          </a:blip>
          <a:stretch>
            <a:fillRect/>
          </a:stretch>
        </p:blipFill>
        <p:spPr>
          <a:xfrm>
            <a:off x="7867650" y="3547275"/>
            <a:ext cx="1790700" cy="140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36da45aa18ced6b3_10"/>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42" name="Google Shape;142;g36da45aa18ced6b3_10"/>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Other ways to learn about your school community.</a:t>
            </a:r>
            <a:endParaRPr/>
          </a:p>
        </p:txBody>
      </p:sp>
      <p:sp>
        <p:nvSpPr>
          <p:cNvPr id="143" name="Google Shape;143;g36da45aa18ced6b3_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Ask your Principal.</a:t>
            </a:r>
            <a:endParaRPr/>
          </a:p>
          <a:p>
            <a:pPr marL="457200" lvl="0" indent="-342900" algn="l" rtl="0">
              <a:lnSpc>
                <a:spcPct val="90000"/>
              </a:lnSpc>
              <a:spcBef>
                <a:spcPts val="0"/>
              </a:spcBef>
              <a:spcAft>
                <a:spcPts val="0"/>
              </a:spcAft>
              <a:buSzPts val="1800"/>
              <a:buChar char="•"/>
            </a:pPr>
            <a:r>
              <a:rPr lang="en-US"/>
              <a:t>Ask your Director of Pupil Services.</a:t>
            </a:r>
            <a:endParaRPr/>
          </a:p>
          <a:p>
            <a:pPr marL="457200" lvl="0" indent="-342900" algn="l" rtl="0">
              <a:lnSpc>
                <a:spcPct val="90000"/>
              </a:lnSpc>
              <a:spcBef>
                <a:spcPts val="0"/>
              </a:spcBef>
              <a:spcAft>
                <a:spcPts val="0"/>
              </a:spcAft>
              <a:buSzPts val="1800"/>
              <a:buChar char="•"/>
            </a:pPr>
            <a:r>
              <a:rPr lang="en-US"/>
              <a:t>Ask your Superintendent.</a:t>
            </a:r>
            <a:endParaRPr/>
          </a:p>
          <a:p>
            <a:pPr marL="457200" lvl="0" indent="-342900" algn="l" rtl="0">
              <a:lnSpc>
                <a:spcPct val="90000"/>
              </a:lnSpc>
              <a:spcBef>
                <a:spcPts val="0"/>
              </a:spcBef>
              <a:spcAft>
                <a:spcPts val="0"/>
              </a:spcAft>
              <a:buSzPts val="1800"/>
              <a:buChar char="•"/>
            </a:pPr>
            <a:r>
              <a:rPr lang="en-US"/>
              <a:t>Attend Board of Education Meetings.</a:t>
            </a:r>
            <a:endParaRPr/>
          </a:p>
          <a:p>
            <a:pPr marL="457200" lvl="0" indent="-342900" algn="l" rtl="0">
              <a:lnSpc>
                <a:spcPct val="90000"/>
              </a:lnSpc>
              <a:spcBef>
                <a:spcPts val="0"/>
              </a:spcBef>
              <a:spcAft>
                <a:spcPts val="0"/>
              </a:spcAft>
              <a:buSzPts val="1800"/>
              <a:buChar char="•"/>
            </a:pPr>
            <a:r>
              <a:rPr lang="en-US"/>
              <a:t>Look at your school calendar.</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Questions to ask:</a:t>
            </a:r>
            <a:endParaRPr/>
          </a:p>
          <a:p>
            <a:pPr marL="457200" lvl="0" indent="-342900" algn="l" rtl="0">
              <a:lnSpc>
                <a:spcPct val="90000"/>
              </a:lnSpc>
              <a:spcBef>
                <a:spcPts val="0"/>
              </a:spcBef>
              <a:spcAft>
                <a:spcPts val="0"/>
              </a:spcAft>
              <a:buSzPts val="1800"/>
              <a:buChar char="•"/>
            </a:pPr>
            <a:r>
              <a:rPr lang="en-US"/>
              <a:t>How many languages are spoken in our district/buildings?</a:t>
            </a:r>
            <a:endParaRPr/>
          </a:p>
          <a:p>
            <a:pPr marL="457200" lvl="0" indent="-342900" algn="l" rtl="0">
              <a:lnSpc>
                <a:spcPct val="90000"/>
              </a:lnSpc>
              <a:spcBef>
                <a:spcPts val="0"/>
              </a:spcBef>
              <a:spcAft>
                <a:spcPts val="0"/>
              </a:spcAft>
              <a:buSzPts val="1800"/>
              <a:buChar char="•"/>
            </a:pPr>
            <a:r>
              <a:rPr lang="en-US"/>
              <a:t>What percentage of students are English Language Learners (ELL)?</a:t>
            </a:r>
            <a:endParaRPr/>
          </a:p>
          <a:p>
            <a:pPr marL="457200" lvl="0" indent="-342900" algn="l" rtl="0">
              <a:lnSpc>
                <a:spcPct val="90000"/>
              </a:lnSpc>
              <a:spcBef>
                <a:spcPts val="0"/>
              </a:spcBef>
              <a:spcAft>
                <a:spcPts val="0"/>
              </a:spcAft>
              <a:buSzPts val="1800"/>
              <a:buChar char="•"/>
            </a:pPr>
            <a:r>
              <a:rPr lang="en-US"/>
              <a:t>What holidays are celebrated within our District?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299327ab06d_1_25"/>
          <p:cNvPicPr preferRelativeResize="0"/>
          <p:nvPr/>
        </p:nvPicPr>
        <p:blipFill rotWithShape="1">
          <a:blip r:embed="rId3">
            <a:alphaModFix/>
          </a:blip>
          <a:srcRect/>
          <a:stretch/>
        </p:blipFill>
        <p:spPr>
          <a:xfrm>
            <a:off x="0" y="0"/>
            <a:ext cx="12192001" cy="6865212"/>
          </a:xfrm>
          <a:prstGeom prst="rect">
            <a:avLst/>
          </a:prstGeom>
          <a:noFill/>
          <a:ln>
            <a:noFill/>
          </a:ln>
        </p:spPr>
      </p:pic>
      <p:sp>
        <p:nvSpPr>
          <p:cNvPr id="149" name="Google Shape;149;g299327ab06d_1_25"/>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Putting Information Into Action</a:t>
            </a:r>
            <a:endParaRPr/>
          </a:p>
        </p:txBody>
      </p:sp>
      <p:sp>
        <p:nvSpPr>
          <p:cNvPr id="150" name="Google Shape;150;g299327ab06d_1_25"/>
          <p:cNvSpPr txBox="1">
            <a:spLocks noGrp="1"/>
          </p:cNvSpPr>
          <p:nvPr>
            <p:ph type="body" idx="1"/>
          </p:nvPr>
        </p:nvSpPr>
        <p:spPr>
          <a:xfrm>
            <a:off x="838200" y="1690800"/>
            <a:ext cx="10515600" cy="4735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chemeClr val="dk1"/>
              </a:buClr>
              <a:buSzPts val="2000"/>
              <a:buFont typeface="Calibri"/>
              <a:buChar char="●"/>
            </a:pPr>
            <a:r>
              <a:rPr lang="en-US" sz="2000"/>
              <a:t>Advertise PTA events through all possible electronic methods, social media as well as traditional methods such as print, mail, school backpack, etc.  Assure event fliers and invitations are translated into all languages spoken in your school community.</a:t>
            </a:r>
            <a:endParaRPr sz="2000"/>
          </a:p>
          <a:p>
            <a:pPr marL="457200" lvl="0" indent="-355600" algn="l" rtl="0">
              <a:lnSpc>
                <a:spcPct val="115000"/>
              </a:lnSpc>
              <a:spcBef>
                <a:spcPts val="0"/>
              </a:spcBef>
              <a:spcAft>
                <a:spcPts val="0"/>
              </a:spcAft>
              <a:buClr>
                <a:schemeClr val="dk1"/>
              </a:buClr>
              <a:buSzPts val="2000"/>
              <a:buFont typeface="Calibri"/>
              <a:buChar char="●"/>
            </a:pPr>
            <a:r>
              <a:rPr lang="en-US" sz="2000"/>
              <a:t>Provide clear and transparent explanations of all PTA events and activities, especially to first-timers, not assuming that everyone is familiar with the activities, past traditions and customs of your school and/or PTA.  The better  informed and prepared everyone is the more comfortable they will feel and more likely to return. </a:t>
            </a:r>
            <a:endParaRPr sz="2000"/>
          </a:p>
          <a:p>
            <a:pPr marL="457200" lvl="0" indent="-355600" algn="l" rtl="0">
              <a:lnSpc>
                <a:spcPct val="115000"/>
              </a:lnSpc>
              <a:spcBef>
                <a:spcPts val="0"/>
              </a:spcBef>
              <a:spcAft>
                <a:spcPts val="0"/>
              </a:spcAft>
              <a:buClr>
                <a:schemeClr val="dk1"/>
              </a:buClr>
              <a:buSzPts val="2000"/>
              <a:buFont typeface="Calibri"/>
              <a:buChar char="●"/>
            </a:pPr>
            <a:r>
              <a:rPr lang="en-US" sz="2000"/>
              <a:t>Support remote platforms providing virtual options such as Zoom, Google Meets, etc. when possible.  They present great opportunities for families with time restraints and travel, or accessibility challenges.</a:t>
            </a:r>
            <a:endParaRPr sz="2000"/>
          </a:p>
          <a:p>
            <a:pPr marL="457200" lvl="0" indent="-355600" algn="l" rtl="0">
              <a:lnSpc>
                <a:spcPct val="115000"/>
              </a:lnSpc>
              <a:spcBef>
                <a:spcPts val="0"/>
              </a:spcBef>
              <a:spcAft>
                <a:spcPts val="0"/>
              </a:spcAft>
              <a:buClr>
                <a:schemeClr val="dk1"/>
              </a:buClr>
              <a:buSzPts val="2000"/>
              <a:buFont typeface="Calibri"/>
              <a:buChar char="●"/>
            </a:pPr>
            <a:r>
              <a:rPr lang="en-US" sz="2000"/>
              <a:t>Engage in active and two-sided dialogue, allowing for opportunities for all stakeholders to express their opinions and needs and those organizing the event, not only speaking, but actively listening and following up.</a:t>
            </a:r>
            <a:endParaRPr sz="2000"/>
          </a:p>
          <a:p>
            <a:pPr marL="0" lvl="0" indent="0" algn="l" rtl="0">
              <a:lnSpc>
                <a:spcPct val="90000"/>
              </a:lnSpc>
              <a:spcBef>
                <a:spcPts val="0"/>
              </a:spcBef>
              <a:spcAft>
                <a:spcPts val="0"/>
              </a:spcAft>
              <a:buNone/>
            </a:pPr>
            <a:endParaRPr sz="36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Widescreen</PresentationFormat>
  <Paragraphs>118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Roboto</vt:lpstr>
      <vt:lpstr>Office Theme</vt:lpstr>
      <vt:lpstr>Embracing the Mosaic: Exploring Diversity in our School Community</vt:lpstr>
      <vt:lpstr>What is Diversity?</vt:lpstr>
      <vt:lpstr>Diversity in Schools</vt:lpstr>
      <vt:lpstr>DEI: Diversity, Equity &amp; Inclusion</vt:lpstr>
      <vt:lpstr>Diversity of NYS Schools</vt:lpstr>
      <vt:lpstr>Why should you learn about your school community?</vt:lpstr>
      <vt:lpstr>How do you learn about your school community?</vt:lpstr>
      <vt:lpstr>Other ways to learn about your school community.</vt:lpstr>
      <vt:lpstr>Putting Information Into Action</vt:lpstr>
      <vt:lpstr>How to be welcoming.</vt:lpstr>
      <vt:lpstr>How to be welcoming.</vt:lpstr>
      <vt:lpstr>NYS PTA Resources</vt:lpstr>
      <vt:lpstr>Other Helpful Resources</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the Mosaic: Exploring Diversity in our School Community</dc:title>
  <dc:creator>Comm Marketing</dc:creator>
  <cp:lastModifiedBy>Carol Raymond</cp:lastModifiedBy>
  <cp:revision>1</cp:revision>
  <dcterms:created xsi:type="dcterms:W3CDTF">2021-09-27T19:05:10Z</dcterms:created>
  <dcterms:modified xsi:type="dcterms:W3CDTF">2023-11-14T13:38:51Z</dcterms:modified>
</cp:coreProperties>
</file>