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4" r:id="rId8"/>
    <p:sldId id="262" r:id="rId9"/>
    <p:sldId id="263" r:id="rId10"/>
    <p:sldId id="266" r:id="rId11"/>
    <p:sldId id="265" r:id="rId12"/>
    <p:sldId id="267"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66224"/>
  </p:normalViewPr>
  <p:slideViewPr>
    <p:cSldViewPr snapToGrid="0">
      <p:cViewPr varScale="1">
        <p:scale>
          <a:sx n="94" d="100"/>
          <a:sy n="94" d="100"/>
        </p:scale>
        <p:origin x="1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BCD3A-9D00-0E4F-BAF5-92B3BA04A416}" type="datetimeFigureOut">
              <a:rPr lang="en-US" smtClean="0"/>
              <a:t>11/2/23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F3280-1178-7147-B409-A8FDB4E89A65}" type="slidenum">
              <a:rPr lang="en-US" smtClean="0"/>
              <a:t>‹#›</a:t>
            </a:fld>
            <a:endParaRPr lang="en-US"/>
          </a:p>
        </p:txBody>
      </p:sp>
    </p:spTree>
    <p:extLst>
      <p:ext uri="{BB962C8B-B14F-4D97-AF65-F5344CB8AC3E}">
        <p14:creationId xmlns:p14="http://schemas.microsoft.com/office/powerpoint/2010/main" val="25309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000"/>
              </a:spcBef>
              <a:spcAft>
                <a:spcPts val="10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Create opportunities to learn</a:t>
            </a:r>
          </a:p>
          <a:p>
            <a:pPr rtl="0" fontAlgn="base">
              <a:spcBef>
                <a:spcPts val="1000"/>
              </a:spcBef>
              <a:spcAft>
                <a:spcPts val="10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Prioritize safety of individuals</a:t>
            </a:r>
          </a:p>
          <a:p>
            <a:pPr rtl="0" fontAlgn="base">
              <a:spcBef>
                <a:spcPts val="1000"/>
              </a:spcBef>
              <a:spcAft>
                <a:spcPts val="10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Open’s door to other topics</a:t>
            </a:r>
          </a:p>
          <a:p>
            <a:endParaRPr lang="en-US" dirty="0"/>
          </a:p>
        </p:txBody>
      </p:sp>
      <p:sp>
        <p:nvSpPr>
          <p:cNvPr id="4" name="Slide Number Placeholder 3"/>
          <p:cNvSpPr>
            <a:spLocks noGrp="1"/>
          </p:cNvSpPr>
          <p:nvPr>
            <p:ph type="sldNum" sz="quarter" idx="5"/>
          </p:nvPr>
        </p:nvSpPr>
        <p:spPr/>
        <p:txBody>
          <a:bodyPr/>
          <a:lstStyle/>
          <a:p>
            <a:fld id="{A5AF3280-1178-7147-B409-A8FDB4E89A65}" type="slidenum">
              <a:rPr lang="en-US" smtClean="0"/>
              <a:t>3</a:t>
            </a:fld>
            <a:endParaRPr lang="en-US"/>
          </a:p>
        </p:txBody>
      </p:sp>
    </p:spTree>
    <p:extLst>
      <p:ext uri="{BB962C8B-B14F-4D97-AF65-F5344CB8AC3E}">
        <p14:creationId xmlns:p14="http://schemas.microsoft.com/office/powerpoint/2010/main" val="1894292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F3280-1178-7147-B409-A8FDB4E89A65}" type="slidenum">
              <a:rPr lang="en-US" smtClean="0"/>
              <a:t>13</a:t>
            </a:fld>
            <a:endParaRPr lang="en-US"/>
          </a:p>
        </p:txBody>
      </p:sp>
    </p:spTree>
    <p:extLst>
      <p:ext uri="{BB962C8B-B14F-4D97-AF65-F5344CB8AC3E}">
        <p14:creationId xmlns:p14="http://schemas.microsoft.com/office/powerpoint/2010/main" val="269261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AF3280-1178-7147-B409-A8FDB4E89A65}" type="slidenum">
              <a:rPr lang="en-US" smtClean="0"/>
              <a:t>14</a:t>
            </a:fld>
            <a:endParaRPr lang="en-US"/>
          </a:p>
        </p:txBody>
      </p:sp>
    </p:spTree>
    <p:extLst>
      <p:ext uri="{BB962C8B-B14F-4D97-AF65-F5344CB8AC3E}">
        <p14:creationId xmlns:p14="http://schemas.microsoft.com/office/powerpoint/2010/main" val="201712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100" b="0" i="0" u="none" strike="noStrike" dirty="0">
                <a:solidFill>
                  <a:srgbClr val="000000"/>
                </a:solidFill>
                <a:effectLst/>
                <a:latin typeface="Calibri" panose="020F0502020204030204" pitchFamily="34" charset="0"/>
              </a:rPr>
              <a:t>Social Media can help individuals to </a:t>
            </a:r>
            <a:endParaRPr lang="en-US" b="0" dirty="0">
              <a:effectLst/>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Builds Relationships - Creates opportunities for family co-play with adults and caregivers - playing with parents, siblings, school mates, (can be developmentally engaging, help find and explore strengths and Can be a bridge for talking and starting conversations about other important life topics. Team building and alliance can also be built through play </a:t>
            </a:r>
          </a:p>
          <a:p>
            <a:pPr rtl="0" fontAlgn="base">
              <a:spcBef>
                <a:spcPts val="0"/>
              </a:spcBef>
              <a:spcAft>
                <a:spcPts val="0"/>
              </a:spcAft>
              <a:buFont typeface="Arial" panose="020B0604020202020204" pitchFamily="34" charset="0"/>
              <a:buChar char="•"/>
            </a:pPr>
            <a:br>
              <a:rPr lang="en-US" b="0" dirty="0">
                <a:effectLst/>
              </a:rPr>
            </a:br>
            <a:r>
              <a:rPr lang="en-US" sz="1100" b="0" i="0" u="none" strike="noStrike" dirty="0">
                <a:solidFill>
                  <a:srgbClr val="000000"/>
                </a:solidFill>
                <a:effectLst/>
                <a:latin typeface="Calibri" panose="020F0502020204030204" pitchFamily="34" charset="0"/>
              </a:rPr>
              <a:t>When we look at those who game - researchers have found that certain apps can </a:t>
            </a:r>
            <a:r>
              <a:rPr lang="en-US" sz="1100" b="1" i="0" u="none" strike="noStrike" dirty="0">
                <a:solidFill>
                  <a:srgbClr val="000000"/>
                </a:solidFill>
                <a:effectLst/>
                <a:latin typeface="Calibri" panose="020F0502020204030204" pitchFamily="34" charset="0"/>
              </a:rPr>
              <a:t>actually enhance cognitive </a:t>
            </a:r>
            <a:r>
              <a:rPr lang="en-US" sz="1100" b="1" i="0" u="none" strike="noStrike" dirty="0" err="1">
                <a:solidFill>
                  <a:srgbClr val="000000"/>
                </a:solidFill>
                <a:effectLst/>
                <a:latin typeface="Calibri" panose="020F0502020204030204" pitchFamily="34" charset="0"/>
              </a:rPr>
              <a:t>flexibility,they</a:t>
            </a:r>
            <a:r>
              <a:rPr lang="en-US" sz="1100" b="1" i="0" u="none" strike="noStrike" dirty="0">
                <a:solidFill>
                  <a:srgbClr val="000000"/>
                </a:solidFill>
                <a:effectLst/>
                <a:latin typeface="Calibri" panose="020F0502020204030204" pitchFamily="34" charset="0"/>
              </a:rPr>
              <a:t> noticed that spatial and logic reasoning performance is improved, and some studies show this can help with academic success in STEM fields - </a:t>
            </a:r>
            <a:endParaRPr lang="en-US" sz="1100" b="0" i="0" u="none" strike="noStrike" dirty="0">
              <a:solidFill>
                <a:srgbClr val="000000"/>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Cognitive load - games adjust to the players level, appropriate level of challenge</a:t>
            </a: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br>
              <a:rPr lang="en-US" b="0" dirty="0">
                <a:effectLst/>
              </a:rPr>
            </a:br>
            <a:r>
              <a:rPr lang="en-US" sz="1100" b="0" i="0" u="none" strike="noStrike" dirty="0">
                <a:solidFill>
                  <a:srgbClr val="000000"/>
                </a:solidFill>
                <a:effectLst/>
                <a:latin typeface="Calibri" panose="020F0502020204030204" pitchFamily="34" charset="0"/>
              </a:rPr>
              <a:t>Increased engagement</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Creates opportunity to look at the things they are engaging with and ASK OURSELVES-  </a:t>
            </a:r>
            <a:r>
              <a:rPr lang="en-US" sz="1100" b="0" i="1" u="none" strike="noStrike" dirty="0">
                <a:solidFill>
                  <a:srgbClr val="000000"/>
                </a:solidFill>
                <a:effectLst/>
                <a:latin typeface="Calibri" panose="020F0502020204030204" pitchFamily="34" charset="0"/>
              </a:rPr>
              <a:t>How can we use those same techniques to engage them in other causes, treatment, therapy, teaching, </a:t>
            </a:r>
            <a:r>
              <a:rPr lang="en-US" sz="1100" b="0" i="1" u="none" strike="noStrike" dirty="0" err="1">
                <a:solidFill>
                  <a:srgbClr val="000000"/>
                </a:solidFill>
                <a:effectLst/>
                <a:latin typeface="Calibri" panose="020F0502020204030204" pitchFamily="34" charset="0"/>
              </a:rPr>
              <a:t>etc</a:t>
            </a:r>
            <a:r>
              <a:rPr lang="en-US" sz="1100" b="0" i="1" u="none" strike="noStrike" dirty="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br>
              <a:rPr lang="en-US" b="0" dirty="0">
                <a:effectLst/>
              </a:rPr>
            </a:br>
            <a:r>
              <a:rPr lang="en-US" sz="1100" b="0" i="0" u="none" strike="noStrike" dirty="0">
                <a:solidFill>
                  <a:srgbClr val="000000"/>
                </a:solidFill>
                <a:effectLst/>
                <a:latin typeface="Calibri" panose="020F0502020204030204" pitchFamily="34" charset="0"/>
              </a:rPr>
              <a:t>We can help reduce the Stigma by  tapping into young people early on, we can teach and help them these skills within these digital contexts where they are meeting new people or connecting with friends, learn from others about norms and values, other cultures </a:t>
            </a:r>
            <a:r>
              <a:rPr lang="en-US" sz="1100" b="0" i="0" u="none" strike="noStrike" dirty="0" err="1">
                <a:solidFill>
                  <a:srgbClr val="000000"/>
                </a:solidFill>
                <a:effectLst/>
                <a:latin typeface="Calibri" panose="020F0502020204030204" pitchFamily="34" charset="0"/>
              </a:rPr>
              <a:t>etc</a:t>
            </a:r>
            <a:endParaRPr lang="en-US" sz="11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br>
              <a:rPr lang="en-US" b="0" dirty="0">
                <a:effectLst/>
              </a:rPr>
            </a:br>
            <a:r>
              <a:rPr lang="en-US" sz="1100" b="0" i="0" u="none" strike="noStrike" dirty="0">
                <a:solidFill>
                  <a:srgbClr val="000000"/>
                </a:solidFill>
                <a:effectLst/>
                <a:latin typeface="Calibri" panose="020F0502020204030204" pitchFamily="34" charset="0"/>
              </a:rPr>
              <a:t>Certain Apps like </a:t>
            </a:r>
            <a:r>
              <a:rPr lang="en-US" sz="1100" b="0" i="0" u="none" strike="noStrike" dirty="0" err="1">
                <a:solidFill>
                  <a:srgbClr val="000000"/>
                </a:solidFill>
                <a:effectLst/>
                <a:latin typeface="Calibri" panose="020F0502020204030204" pitchFamily="34" charset="0"/>
              </a:rPr>
              <a:t>Youtube</a:t>
            </a:r>
            <a:r>
              <a:rPr lang="en-US" sz="1100" b="0" i="0" u="none" strike="noStrike" dirty="0">
                <a:solidFill>
                  <a:srgbClr val="000000"/>
                </a:solidFill>
                <a:effectLst/>
                <a:latin typeface="Calibri" panose="020F0502020204030204" pitchFamily="34" charset="0"/>
              </a:rPr>
              <a:t> and Calm can be helpful to promote relaxation and calm </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This can be a way of using these apps as assistive tools to help create healthy evening routines</a:t>
            </a:r>
          </a:p>
          <a:p>
            <a:pPr marL="1143000" lvl="2" indent="-228600" rtl="0" fontAlgn="base">
              <a:spcBef>
                <a:spcPts val="0"/>
              </a:spcBef>
              <a:spcAft>
                <a:spcPts val="0"/>
              </a:spcAft>
              <a:buFont typeface="Arial" panose="020B0604020202020204" pitchFamily="34" charset="0"/>
              <a:buChar char="•"/>
            </a:pPr>
            <a:br>
              <a:rPr lang="en-US" sz="1100" b="0" i="0" u="none" strike="noStrike" dirty="0">
                <a:solidFill>
                  <a:srgbClr val="000000"/>
                </a:solidFill>
                <a:effectLst/>
                <a:latin typeface="Arial" panose="020B0604020202020204" pitchFamily="34" charset="0"/>
              </a:rPr>
            </a:b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Increased social bonding - learning new skills (dances, coordination, </a:t>
            </a:r>
            <a:r>
              <a:rPr lang="en-US" sz="1100" b="0" i="0" u="none" strike="noStrike" dirty="0" err="1">
                <a:solidFill>
                  <a:srgbClr val="000000"/>
                </a:solidFill>
                <a:effectLst/>
                <a:latin typeface="Calibri" panose="020F0502020204030204" pitchFamily="34" charset="0"/>
              </a:rPr>
              <a:t>etc</a:t>
            </a:r>
            <a:r>
              <a:rPr lang="en-US" sz="1100" b="0" i="0" u="none" strike="noStrike" dirty="0">
                <a:solidFill>
                  <a:srgbClr val="000000"/>
                </a:solidFill>
                <a:effectLst/>
                <a:latin typeface="Calibri" panose="020F0502020204030204" pitchFamily="34" charset="0"/>
              </a:rPr>
              <a:t>) all of these things can be a great asset to a developing mind</a:t>
            </a:r>
          </a:p>
          <a:p>
            <a:br>
              <a:rPr lang="en-US" b="0" dirty="0">
                <a:effectLst/>
              </a:rPr>
            </a:br>
            <a:endParaRPr lang="en-US" dirty="0"/>
          </a:p>
        </p:txBody>
      </p:sp>
      <p:sp>
        <p:nvSpPr>
          <p:cNvPr id="4" name="Slide Number Placeholder 3"/>
          <p:cNvSpPr>
            <a:spLocks noGrp="1"/>
          </p:cNvSpPr>
          <p:nvPr>
            <p:ph type="sldNum" sz="quarter" idx="5"/>
          </p:nvPr>
        </p:nvSpPr>
        <p:spPr/>
        <p:txBody>
          <a:bodyPr/>
          <a:lstStyle/>
          <a:p>
            <a:fld id="{A5AF3280-1178-7147-B409-A8FDB4E89A65}" type="slidenum">
              <a:rPr lang="en-US" smtClean="0"/>
              <a:t>4</a:t>
            </a:fld>
            <a:endParaRPr lang="en-US"/>
          </a:p>
        </p:txBody>
      </p:sp>
    </p:spTree>
    <p:extLst>
      <p:ext uri="{BB962C8B-B14F-4D97-AF65-F5344CB8AC3E}">
        <p14:creationId xmlns:p14="http://schemas.microsoft.com/office/powerpoint/2010/main" val="241582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Teenagers with mental health concerns showed a larger increase in posting/commenting and expressed more negative expressions during the pandemic, compared with their peers without mental health concerns (Zhang et al., 2021). . </a:t>
            </a:r>
          </a:p>
          <a:p>
            <a:endParaRPr lang="en-US" dirty="0"/>
          </a:p>
          <a:p>
            <a:r>
              <a:rPr lang="en-US" dirty="0"/>
              <a:t>• Harmful social media posts can be linked to feelings of envy, inadequacy, and less satisfaction with life. In addition, teenagers’ addictive use of social media can lead to ADHD symptoms, depression, anxiety, eating disorders, and sleep deprivation (Columbia University, 2021). </a:t>
            </a:r>
          </a:p>
          <a:p>
            <a:endParaRPr lang="en-US" dirty="0"/>
          </a:p>
          <a:p>
            <a:r>
              <a:rPr lang="en-US" dirty="0"/>
              <a:t>• Instagram, with its algorithmically-driven feeds of content tailored to each user’s engagement patterns, can draw vulnerable teens into a dangerous spiral of negative social comparison and hook them onto unrealistic ideals of appearance and body size and shape (Harvard University).</a:t>
            </a:r>
          </a:p>
          <a:p>
            <a:endParaRPr lang="en-US" dirty="0"/>
          </a:p>
          <a:p>
            <a:r>
              <a:rPr lang="en-US" dirty="0"/>
              <a:t>In the study “#Being Thirteen: Social Media and the Hidden World of Young Adolescents’ Peer Culture,” the participants who checked Facebook or other networking sites between 50 and 100 times a day were 37% more likely to feel distressed than those who checked just a few times a day. Those who checked more than 100 times a day were 47% more likely to feel distressed (Underwood and Faris, 2017).</a:t>
            </a:r>
          </a:p>
          <a:p>
            <a:endParaRPr lang="en-US" dirty="0"/>
          </a:p>
          <a:p>
            <a:r>
              <a:rPr lang="en-US" dirty="0"/>
              <a:t> • Among girls who spent 3 hours or more per day on social media, 29% engaged in self-harm; among girls who spent 5 hours or more on social media daily, 31% were depressed (McAllister et al., 2021).</a:t>
            </a:r>
          </a:p>
          <a:p>
            <a:endParaRPr lang="en-US" dirty="0"/>
          </a:p>
          <a:p>
            <a:r>
              <a:rPr lang="en-US" dirty="0"/>
              <a:t> • Social media use can lead to a decrease in social contacts and an increase in loneliness (</a:t>
            </a:r>
            <a:r>
              <a:rPr lang="en-US" dirty="0" err="1"/>
              <a:t>Apaolaza</a:t>
            </a:r>
            <a:r>
              <a:rPr lang="en-US" dirty="0"/>
              <a:t> et al., 2013; Kraut et al., 1998). </a:t>
            </a:r>
          </a:p>
          <a:p>
            <a:endParaRPr lang="en-US" dirty="0"/>
          </a:p>
          <a:p>
            <a:r>
              <a:rPr lang="en-US" dirty="0"/>
              <a:t>• For adolescents suffering from depression, 3 types of social media use ― “oversharing” (sharing updates at a high frequency or too much personal information), “stressed posting” (sharing negative updates with a social network), and encountering “triggering posts” ― can aggravate their depression symptoms (</a:t>
            </a:r>
            <a:r>
              <a:rPr lang="en-US" dirty="0" err="1"/>
              <a:t>Radovic</a:t>
            </a:r>
            <a:r>
              <a:rPr lang="en-US" dirty="0"/>
              <a:t> et al., 2017).</a:t>
            </a:r>
          </a:p>
          <a:p>
            <a:endParaRPr lang="en-US" dirty="0"/>
          </a:p>
          <a:p>
            <a:pPr rtl="0">
              <a:spcBef>
                <a:spcPts val="0"/>
              </a:spcBef>
              <a:spcAft>
                <a:spcPts val="0"/>
              </a:spcAft>
            </a:pPr>
            <a:r>
              <a:rPr lang="en-US" sz="1800" b="0" i="0" u="none" strike="noStrike" dirty="0">
                <a:solidFill>
                  <a:srgbClr val="000000"/>
                </a:solidFill>
                <a:effectLst/>
                <a:latin typeface="Calibri" panose="020F0502020204030204" pitchFamily="34" charset="0"/>
              </a:rPr>
              <a:t>For all the strengths and benefits that come from staying connected and opening our minds -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It is important to look at the whole picture.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Let’s address some of your concerns by looking at the other data out there and what it’s saying.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In one research study</a:t>
            </a:r>
            <a:endParaRPr lang="en-US" b="0" dirty="0">
              <a:effectLst/>
            </a:endParaRPr>
          </a:p>
          <a:p>
            <a:pPr rtl="0" fontAlgn="base">
              <a:spcBef>
                <a:spcPts val="0"/>
              </a:spcBef>
              <a:spcAft>
                <a:spcPts val="0"/>
              </a:spcAft>
              <a:buFont typeface="Arial" panose="020B0604020202020204" pitchFamily="34" charset="0"/>
              <a:buChar char="•"/>
            </a:pPr>
            <a:br>
              <a:rPr lang="en-US" b="0" dirty="0">
                <a:effectLst/>
              </a:rPr>
            </a:br>
            <a:r>
              <a:rPr lang="en-US" sz="1800" b="0" i="0" u="none" strike="noStrike" dirty="0">
                <a:solidFill>
                  <a:srgbClr val="000000"/>
                </a:solidFill>
                <a:effectLst/>
                <a:latin typeface="Calibri" panose="020F0502020204030204" pitchFamily="34" charset="0"/>
              </a:rPr>
              <a:t>45% of adolescents report using social media “almost constantly” while 44% report using it “several times a day”</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40% of adolescent  female and 20% of adolescent males report using social media for 3 hours or more a day  </a:t>
            </a:r>
            <a:r>
              <a:rPr lang="en-US" sz="1800" b="0" i="0" u="none" strike="noStrike" dirty="0">
                <a:solidFill>
                  <a:srgbClr val="FF0000"/>
                </a:solidFill>
                <a:effectLst/>
                <a:latin typeface="Calibri" panose="020F0502020204030204" pitchFamily="34" charset="0"/>
              </a:rPr>
              <a:t>&gt;&gt; females use more than males</a:t>
            </a:r>
            <a:endParaRPr lang="en-US" sz="18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 2018, 30% of students asked reported that social media had a mostly positive impact on their lives, while 25% reported it having a negative impact on their daily lives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Among US adults 19% believe social media is completely responsible for the increase in depression among teenagers. </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Among Gen Z (Born 2000 or later) and Millennials (born between 1982 and 1999) 82% believe social media is somewhat responsible for increase. </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Among Gen X  (born between 1965 and 1981) and baby boomers (1946-1964) tend to agree 87%-91% believe social media is responsible for increase. </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Women are more likely than men to say social media has negative impact on their mental health</a:t>
            </a:r>
            <a:endParaRPr lang="en-US" sz="1800" b="0" i="0" u="none" strike="noStrike" dirty="0">
              <a:solidFill>
                <a:srgbClr val="000000"/>
              </a:solidFill>
              <a:effectLst/>
              <a:latin typeface="Arial" panose="020B0604020202020204" pitchFamily="34" charset="0"/>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Anxiety and depression are on the rise among adolescents - but it is NOT to say that social media is the sole CAUSE but there are correlations between increased usage of social media and increased prevalence of anxiety and depressive symptoms</a:t>
            </a:r>
            <a:endParaRPr lang="en-US" b="0" dirty="0">
              <a:effectLst/>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MYTH BUSTED - video games = isolation but 85-95% of all gaming are now social (playing and talking about things simultaneously) getting their social and identity needs met </a:t>
            </a:r>
          </a:p>
          <a:p>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A5AF3280-1178-7147-B409-A8FDB4E89A65}" type="slidenum">
              <a:rPr lang="en-US" smtClean="0"/>
              <a:t>6</a:t>
            </a:fld>
            <a:endParaRPr lang="en-US"/>
          </a:p>
        </p:txBody>
      </p:sp>
    </p:spTree>
    <p:extLst>
      <p:ext uri="{BB962C8B-B14F-4D97-AF65-F5344CB8AC3E}">
        <p14:creationId xmlns:p14="http://schemas.microsoft.com/office/powerpoint/2010/main" val="2099220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Teenagers with mental health concerns showed a larger increase in posting/commenting and expressed more negative expressions during the pandemic, compared with their peers without mental health concerns (Zhang et al., 2021). . </a:t>
            </a:r>
          </a:p>
          <a:p>
            <a:endParaRPr lang="en-US" dirty="0"/>
          </a:p>
          <a:p>
            <a:r>
              <a:rPr lang="en-US" dirty="0"/>
              <a:t>• Harmful social media posts can be linked to feelings of envy, inadequacy, and less satisfaction with life. In addition, teenagers’ addictive use of social media can lead to ADHD symptoms, depression, anxiety, eating disorders, and sleep deprivation (Columbia University, 2021). </a:t>
            </a:r>
          </a:p>
          <a:p>
            <a:endParaRPr lang="en-US" dirty="0"/>
          </a:p>
          <a:p>
            <a:r>
              <a:rPr lang="en-US" dirty="0"/>
              <a:t>• Instagram, with its algorithmically-driven feeds of content tailored to each user’s engagement patterns, can draw vulnerable teens into a dangerous spiral of negative social comparison and hook them onto unrealistic ideals of appearance and body size and shape (Harvard University).</a:t>
            </a:r>
          </a:p>
          <a:p>
            <a:endParaRPr lang="en-US" dirty="0"/>
          </a:p>
          <a:p>
            <a:r>
              <a:rPr lang="en-US" dirty="0"/>
              <a:t>In the study “#Being Thirteen: Social Media and the Hidden World of Young Adolescents’ Peer Culture,” the participants who checked Facebook or other networking sites between 50 and 100 times a day were 37% more likely to feel distressed than those who checked just a few times a day. Those who checked more than 100 times a day were 47% more likely to feel distressed (Underwood and Faris, 2017).</a:t>
            </a:r>
          </a:p>
          <a:p>
            <a:endParaRPr lang="en-US" dirty="0"/>
          </a:p>
          <a:p>
            <a:r>
              <a:rPr lang="en-US" dirty="0"/>
              <a:t> • Among girls who spent 3 hours or more per day on social media, 29% engaged in self-harm; among girls who spent 5 hours or more on social media daily, 31% were depressed (McAllister et al., 2021).</a:t>
            </a:r>
          </a:p>
          <a:p>
            <a:endParaRPr lang="en-US" dirty="0"/>
          </a:p>
          <a:p>
            <a:r>
              <a:rPr lang="en-US" dirty="0"/>
              <a:t> • Social media use can lead to a decrease in social contacts and an increase in loneliness (</a:t>
            </a:r>
            <a:r>
              <a:rPr lang="en-US" dirty="0" err="1"/>
              <a:t>Apaolaza</a:t>
            </a:r>
            <a:r>
              <a:rPr lang="en-US" dirty="0"/>
              <a:t> et al., 2013; Kraut et al., 1998). </a:t>
            </a:r>
          </a:p>
          <a:p>
            <a:endParaRPr lang="en-US" dirty="0"/>
          </a:p>
          <a:p>
            <a:r>
              <a:rPr lang="en-US" dirty="0"/>
              <a:t>• For adolescents suffering from depression, 3 types of social media use ― “oversharing” (sharing updates at a high frequency or too much personal information), “stressed posting” (sharing negative updates with a social network), and encountering “triggering posts” ― can aggravate their depression symptoms (</a:t>
            </a:r>
            <a:r>
              <a:rPr lang="en-US" dirty="0" err="1"/>
              <a:t>Radovic</a:t>
            </a:r>
            <a:r>
              <a:rPr lang="en-US" dirty="0"/>
              <a:t> et al., 2017).</a:t>
            </a:r>
          </a:p>
          <a:p>
            <a:endParaRPr lang="en-US" dirty="0"/>
          </a:p>
          <a:p>
            <a:pPr rtl="0">
              <a:spcBef>
                <a:spcPts val="0"/>
              </a:spcBef>
              <a:spcAft>
                <a:spcPts val="0"/>
              </a:spcAft>
            </a:pPr>
            <a:r>
              <a:rPr lang="en-US" sz="1800" b="0" i="0" u="none" strike="noStrike" dirty="0">
                <a:solidFill>
                  <a:srgbClr val="000000"/>
                </a:solidFill>
                <a:effectLst/>
                <a:latin typeface="Calibri" panose="020F0502020204030204" pitchFamily="34" charset="0"/>
              </a:rPr>
              <a:t>For all the strengths and benefits that come from staying connected and opening our minds -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It is important to look at the whole picture. </a:t>
            </a: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Let’s address some of your concerns by looking at the other data out there and what it’s saying.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In one research study</a:t>
            </a:r>
            <a:endParaRPr lang="en-US" b="0" dirty="0">
              <a:effectLst/>
            </a:endParaRPr>
          </a:p>
          <a:p>
            <a:pPr rtl="0" fontAlgn="base">
              <a:spcBef>
                <a:spcPts val="0"/>
              </a:spcBef>
              <a:spcAft>
                <a:spcPts val="0"/>
              </a:spcAft>
              <a:buFont typeface="Arial" panose="020B0604020202020204" pitchFamily="34" charset="0"/>
              <a:buChar char="•"/>
            </a:pPr>
            <a:br>
              <a:rPr lang="en-US" b="0" dirty="0">
                <a:effectLst/>
              </a:rPr>
            </a:br>
            <a:r>
              <a:rPr lang="en-US" sz="1800" b="0" i="0" u="none" strike="noStrike" dirty="0">
                <a:solidFill>
                  <a:srgbClr val="000000"/>
                </a:solidFill>
                <a:effectLst/>
                <a:latin typeface="Calibri" panose="020F0502020204030204" pitchFamily="34" charset="0"/>
              </a:rPr>
              <a:t>45% of adolescents report using social media “almost constantly” while 44% report using it “several times a day”</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40% of adolescent  female and 20% of adolescent males report using social media for 3 hours or more a day  </a:t>
            </a:r>
            <a:r>
              <a:rPr lang="en-US" sz="1800" b="0" i="0" u="none" strike="noStrike" dirty="0">
                <a:solidFill>
                  <a:srgbClr val="FF0000"/>
                </a:solidFill>
                <a:effectLst/>
                <a:latin typeface="Calibri" panose="020F0502020204030204" pitchFamily="34" charset="0"/>
              </a:rPr>
              <a:t>&gt;&gt; females use more than males</a:t>
            </a:r>
            <a:endParaRPr lang="en-US" sz="18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 2018, 30% of students asked reported that social media had a mostly positive impact on their lives, while 25% reported it having a negative impact on their daily lives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Among US adults 19% believe social media is completely responsible for the increase in depression among teenagers. </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Among Gen Z (Born 2000 or later) and Millennials (born between 1982 and 1999) 82% believe social media is somewhat responsible for increase. </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Among Gen X  (born between 1965 and 1981) and baby boomers (1946-1964) tend to agree 87%-91% believe social media is responsible for increase. </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Women are more likely than men to say social media has negative impact on their mental health</a:t>
            </a:r>
            <a:endParaRPr lang="en-US" sz="1800" b="0" i="0" u="none" strike="noStrike" dirty="0">
              <a:solidFill>
                <a:srgbClr val="000000"/>
              </a:solidFill>
              <a:effectLst/>
              <a:latin typeface="Arial" panose="020B0604020202020204" pitchFamily="34" charset="0"/>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Anxiety and depression are on the rise among adolescents - but it is NOT to say that social media is the sole CAUSE but there are correlations between increased usage of social media and increased prevalence of anxiety and depressive symptoms</a:t>
            </a:r>
            <a:endParaRPr lang="en-US" b="0" dirty="0">
              <a:effectLst/>
            </a:endParaRPr>
          </a:p>
          <a:p>
            <a:pPr marL="4572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MYTH BUSTED - video games = isolation but 85-95% of all gaming are now social (playing and talking about things simultaneously) getting their social and identity needs met </a:t>
            </a:r>
          </a:p>
          <a:p>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A5AF3280-1178-7147-B409-A8FDB4E89A65}" type="slidenum">
              <a:rPr lang="en-US" smtClean="0"/>
              <a:t>7</a:t>
            </a:fld>
            <a:endParaRPr lang="en-US"/>
          </a:p>
        </p:txBody>
      </p:sp>
    </p:spTree>
    <p:extLst>
      <p:ext uri="{BB962C8B-B14F-4D97-AF65-F5344CB8AC3E}">
        <p14:creationId xmlns:p14="http://schemas.microsoft.com/office/powerpoint/2010/main" val="3508211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100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includes sending, posting, or sharing negative, harmful, false, or mean content about someone.</a:t>
            </a:r>
          </a:p>
          <a:p>
            <a:pPr rtl="0" fontAlgn="base">
              <a:spcBef>
                <a:spcPts val="0"/>
              </a:spcBef>
              <a:spcAft>
                <a:spcPts val="100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can include sharing personal or private information that causes embarrassment or humiliation. </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sometimes crosses the line into unlawful or criminal behavior.</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Bullying is behavior intended to harm or coerce another person and requires an imbalance of power and repetition</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Bullying includes physical, verbal, and social harm</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However, cyberbullying is unique in the sense that it is primarily verbal and social as it takes place in the digital world </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The digital world is so expansive and complex that harmful, false, and mean content can be communicated in many ways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For example, a negative comment, the amount of “likes” an interaction has, and even the usage of a certain emoji can enhance the negative feelings a target could feel after being cyberbullied</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Personal and private information is at risk of being of communicated through digital means and this can cause embarrassment and humiliation in an instant second</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And the content utilized in the digital world can be really difficult to keep under control because of the freedom we have in this world</a:t>
            </a:r>
          </a:p>
          <a:p>
            <a:pPr rtl="0" fontAlgn="base">
              <a:spcBef>
                <a:spcPts val="0"/>
              </a:spcBef>
              <a:spcAft>
                <a:spcPts val="0"/>
              </a:spcAft>
              <a:buFont typeface="Arial" panose="020B0604020202020204" pitchFamily="34" charset="0"/>
              <a:buChar char="•"/>
            </a:pPr>
            <a:r>
              <a:rPr lang="en-US" sz="1200" b="0" i="0" u="none" strike="noStrike" dirty="0">
                <a:solidFill>
                  <a:srgbClr val="FF0000"/>
                </a:solidFill>
                <a:effectLst/>
                <a:latin typeface="Arial" panose="020B0604020202020204" pitchFamily="34" charset="0"/>
              </a:rPr>
              <a:t>It is also important to point out how cyberbullying can become unlawful or criminal</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FF0000"/>
                </a:solidFill>
                <a:effectLst/>
                <a:latin typeface="Arial" panose="020B0604020202020204" pitchFamily="34" charset="0"/>
              </a:rPr>
              <a:t>An example would be sharing inappropriate images that goes against laws of consent and/or age permitted laws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Text messaging, instant message, and email each follow a similar chat structure of one-to-one or group discussion that have capabilities of sending videos, photos, documents and the sharing of content from other online platforms</a:t>
            </a: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For youth particularly, there are additional social media apps such as Tik Tok and </a:t>
            </a:r>
            <a:r>
              <a:rPr lang="en-US" sz="1200" b="0" i="0" u="none" strike="noStrike" dirty="0" err="1">
                <a:solidFill>
                  <a:srgbClr val="000000"/>
                </a:solidFill>
                <a:effectLst/>
                <a:latin typeface="Arial" panose="020B0604020202020204" pitchFamily="34" charset="0"/>
              </a:rPr>
              <a:t>Whatsapp</a:t>
            </a:r>
            <a:r>
              <a:rPr lang="en-US" sz="1200" b="0" i="0" u="none" strike="noStrike" dirty="0">
                <a:solidFill>
                  <a:srgbClr val="000000"/>
                </a:solidFill>
                <a:effectLst/>
                <a:latin typeface="Arial" panose="020B0604020202020204" pitchFamily="34" charset="0"/>
              </a:rPr>
              <a:t> that directly target them</a:t>
            </a: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It is important to note that platforms for social interaction are always being developed and used by youth which requires more investigation into what children are using and how they are using it</a:t>
            </a:r>
            <a:endParaRPr lang="en-US" sz="11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br>
              <a:rPr lang="en-US" sz="1400" b="0" i="0" u="none" strike="noStrike" dirty="0">
                <a:solidFill>
                  <a:srgbClr val="FF0000"/>
                </a:solidFill>
                <a:effectLst/>
                <a:latin typeface="Arial" panose="020B0604020202020204" pitchFamily="34" charset="0"/>
              </a:rPr>
            </a:br>
            <a:endParaRPr lang="en-US" sz="1400" b="0" i="0" u="none" strike="noStrike" dirty="0">
              <a:solidFill>
                <a:srgbClr val="FF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These are common risk factors for youth to experience cyberbullying</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If there are already patterns of bullying behaviors by someone in-person, they are more likely to engage in cyberbullying</a:t>
            </a:r>
            <a:endParaRPr lang="en-US" sz="14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This is the same for targets  - if they are are targets of in-person bullying they are more likely to become targets in the digital world as well</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If youth have access to digital platforms that aren’t secured or don’t have safety measures to protect them, they are at more risk of experiencing cyberbullying </a:t>
            </a:r>
            <a:endParaRPr lang="en-US" sz="14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If we remember from earlier how new platforms are always being created, we have to remember how they might not have any safety measures and that can be dangerous</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Also the amount of time youth spend using technology and the more interactions they have in the digital world, the more at risk they are of being cyberbullied…</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….Especially if there is a lack of supervision with their activity</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The number of people we can interact with online in seconds is tremendous and these people can be anyone from any walk of life.</a:t>
            </a:r>
            <a:endParaRPr lang="en-US" sz="1400" b="0" i="0" u="none" strike="noStrike" dirty="0">
              <a:solidFill>
                <a:srgbClr val="000000"/>
              </a:solidFill>
              <a:effectLst/>
              <a:latin typeface="Arial" panose="020B0604020202020204" pitchFamily="34" charset="0"/>
            </a:endParaRPr>
          </a:p>
          <a:p>
            <a:br>
              <a:rPr lang="en-US" b="0" dirty="0">
                <a:effectLst/>
              </a:rPr>
            </a:br>
            <a:br>
              <a:rPr lang="en-US" b="0" dirty="0">
                <a:effectLst/>
              </a:rPr>
            </a:br>
            <a:endParaRPr lang="en-US" dirty="0"/>
          </a:p>
        </p:txBody>
      </p:sp>
      <p:sp>
        <p:nvSpPr>
          <p:cNvPr id="4" name="Slide Number Placeholder 3"/>
          <p:cNvSpPr>
            <a:spLocks noGrp="1"/>
          </p:cNvSpPr>
          <p:nvPr>
            <p:ph type="sldNum" sz="quarter" idx="5"/>
          </p:nvPr>
        </p:nvSpPr>
        <p:spPr/>
        <p:txBody>
          <a:bodyPr/>
          <a:lstStyle/>
          <a:p>
            <a:fld id="{A5AF3280-1178-7147-B409-A8FDB4E89A65}" type="slidenum">
              <a:rPr lang="en-US" smtClean="0"/>
              <a:t>8</a:t>
            </a:fld>
            <a:endParaRPr lang="en-US"/>
          </a:p>
        </p:txBody>
      </p:sp>
    </p:spTree>
    <p:extLst>
      <p:ext uri="{BB962C8B-B14F-4D97-AF65-F5344CB8AC3E}">
        <p14:creationId xmlns:p14="http://schemas.microsoft.com/office/powerpoint/2010/main" val="3552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1000"/>
              </a:spcAft>
            </a:pPr>
            <a:r>
              <a:rPr lang="en-US" sz="1200" b="0" i="0" u="none" strike="noStrike" dirty="0">
                <a:solidFill>
                  <a:srgbClr val="000000"/>
                </a:solidFill>
                <a:effectLst/>
                <a:latin typeface="Calibri" panose="020F0502020204030204" pitchFamily="34" charset="0"/>
              </a:rPr>
              <a:t>It is often easier to be cruel using technology: </a:t>
            </a:r>
            <a:endParaRPr lang="en-US" b="0" dirty="0">
              <a:effectLst/>
            </a:endParaRPr>
          </a:p>
          <a:p>
            <a:pPr rtl="0" fontAlgn="base">
              <a:spcBef>
                <a:spcPts val="0"/>
              </a:spcBef>
              <a:spcAft>
                <a:spcPts val="100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Can be done from a physically distant location at any time of the day with unlimited online usage</a:t>
            </a:r>
          </a:p>
          <a:p>
            <a:pPr rtl="0" fontAlgn="base">
              <a:spcBef>
                <a:spcPts val="0"/>
              </a:spcBef>
              <a:spcAft>
                <a:spcPts val="100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Anonymous/fake information can be used to hide and protect the identity of them, providing “protection”</a:t>
            </a:r>
          </a:p>
          <a:p>
            <a:pPr rtl="0" fontAlgn="base">
              <a:spcBef>
                <a:spcPts val="0"/>
              </a:spcBef>
              <a:spcAft>
                <a:spcPts val="100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They don’t have to see the immediate response by the target </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It is easier to be cruel using technology for many reasons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There is physical distance between the one engaging in cyberbullying and the target</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Using technology can be at any time of the day with many having unlimited usage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Also those who engage cyberbullying can cloak their identity using anonymous or fake screen names and contact info, giving them a sense of protection even though their actions may be used against them one day</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Lastly, those who engage in cyberbullying don’t have to see the immediate response by the target and this can reduce the chance for them to feel any remorse and guilt for their behavior</a:t>
            </a:r>
          </a:p>
          <a:p>
            <a:br>
              <a:rPr lang="en-US" b="0" dirty="0">
                <a:effectLst/>
              </a:rPr>
            </a:br>
            <a:endParaRPr lang="en-US" dirty="0"/>
          </a:p>
        </p:txBody>
      </p:sp>
      <p:sp>
        <p:nvSpPr>
          <p:cNvPr id="4" name="Slide Number Placeholder 3"/>
          <p:cNvSpPr>
            <a:spLocks noGrp="1"/>
          </p:cNvSpPr>
          <p:nvPr>
            <p:ph type="sldNum" sz="quarter" idx="5"/>
          </p:nvPr>
        </p:nvSpPr>
        <p:spPr/>
        <p:txBody>
          <a:bodyPr/>
          <a:lstStyle/>
          <a:p>
            <a:fld id="{A5AF3280-1178-7147-B409-A8FDB4E89A65}" type="slidenum">
              <a:rPr lang="en-US" smtClean="0"/>
              <a:t>9</a:t>
            </a:fld>
            <a:endParaRPr lang="en-US"/>
          </a:p>
        </p:txBody>
      </p:sp>
    </p:spTree>
    <p:extLst>
      <p:ext uri="{BB962C8B-B14F-4D97-AF65-F5344CB8AC3E}">
        <p14:creationId xmlns:p14="http://schemas.microsoft.com/office/powerpoint/2010/main" val="382372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100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Hurtful actions can more easily go viral and isolate those being cyberbullied even further</a:t>
            </a:r>
          </a:p>
          <a:p>
            <a:pPr rtl="0" fontAlgn="base">
              <a:spcBef>
                <a:spcPts val="0"/>
              </a:spcBef>
              <a:spcAft>
                <a:spcPts val="100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Large number of people can find out about the incident in a short period of time and can participate in the victimization</a:t>
            </a:r>
          </a:p>
          <a:p>
            <a:pPr rtl="0">
              <a:spcBef>
                <a:spcPts val="0"/>
              </a:spcBef>
              <a:spcAft>
                <a:spcPts val="0"/>
              </a:spcAft>
            </a:pPr>
            <a:r>
              <a:rPr lang="en-US" sz="1200" b="0" i="0" u="none" strike="noStrike" dirty="0">
                <a:solidFill>
                  <a:srgbClr val="000000"/>
                </a:solidFill>
                <a:effectLst/>
                <a:latin typeface="Calibri" panose="020F0502020204030204" pitchFamily="34" charset="0"/>
              </a:rPr>
              <a:t>Some teens might not realize the serious harm they’re causing</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Arial" panose="020B0604020202020204" pitchFamily="34" charset="0"/>
              </a:rPr>
              <a:t>Cyberbullying can happen in addition to in-person bullying and in some cases, can actually cause more harm</a:t>
            </a:r>
            <a:endParaRPr lang="en-US" b="0"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Going viral and getting a significant number of interactions with a cyberbullying situation can further harm and isolate the targets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 large number of people from school, the neighborhood, the city, and even the entire world can participate in the victimization of targets or at least find out about the incident with the simple touch of buttons on their digital devices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The number of potential targets, those who engage in cyberbullying, and the witnesses and bystanders of cyberbullying has no limit! </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Another aspect of this is that the harm being done might not even be realized by people engaging in or involving themselves in the cyberbullying</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An example might be a child on FB, not thinking of the situation in its entirety, reacting with a “laughing” emoji face on an aggressive comment from a child cyberbullying another child - now that aggressive comment is being supported and the target may feel more isolated </a:t>
            </a:r>
          </a:p>
          <a:p>
            <a:pPr rtl="0">
              <a:spcBef>
                <a:spcPts val="0"/>
              </a:spcBef>
              <a:spcAft>
                <a:spcPts val="0"/>
              </a:spcAft>
            </a:pPr>
            <a:r>
              <a:rPr lang="en-US" sz="1200" b="0" i="0" u="none" strike="noStrike" dirty="0">
                <a:solidFill>
                  <a:srgbClr val="000000"/>
                </a:solidFill>
                <a:effectLst/>
                <a:latin typeface="Arial" panose="020B0604020202020204" pitchFamily="34" charset="0"/>
              </a:rPr>
              <a:t>Well, there are many detrimental outcomes that have been reported by youth:</a:t>
            </a:r>
            <a:endParaRPr lang="en-US" b="0"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First, many targets report feeling depressed, sad, angry, and frustrated.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From our research, there was one teenager who said: “It makes me hurt both physically and mentally. It scares me and takes away all my confidence. It makes me feel sick and worthless.”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Those who are targets of cyberbullying also reveal that they are often afraid or embarrassed to go to school.</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So now, the climate and culture of the school includes the digital climate and culture of the school and its students</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In addition, research has revealed a link between cyberbullying and low self-esteem, family problems, academic difficulties, school violence, and various delinquent behaviors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One important piece to note is that targets may not know who is targeting them, or why, and this can increase all of the feelings we have said here</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Finally, cyberbullied youth also report having suicidal thoughts, and there have been a number of examples in the United States and abroad where youth who were targeted ended up taking their own lives.</a:t>
            </a:r>
          </a:p>
          <a:p>
            <a:pPr rtl="0" fontAlgn="base">
              <a:spcBef>
                <a:spcPts val="0"/>
              </a:spcBef>
              <a:spcAft>
                <a:spcPts val="0"/>
              </a:spcAft>
              <a:buFont typeface="Arial" panose="020B0604020202020204" pitchFamily="34" charset="0"/>
              <a:buChar char="•"/>
            </a:pPr>
            <a:br>
              <a:rPr lang="en-US" sz="1400" b="0" i="0" u="none" strike="noStrike" dirty="0">
                <a:solidFill>
                  <a:srgbClr val="000000"/>
                </a:solidFill>
                <a:effectLst/>
                <a:latin typeface="Arial" panose="020B0604020202020204" pitchFamily="34" charset="0"/>
              </a:rPr>
            </a:br>
            <a:endParaRPr lang="en-US" sz="1400" b="0" i="0" u="none" strike="noStrike" dirty="0">
              <a:solidFill>
                <a:srgbClr val="000000"/>
              </a:solidFill>
              <a:effectLst/>
              <a:latin typeface="Arial" panose="020B0604020202020204" pitchFamily="34" charset="0"/>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A5AF3280-1178-7147-B409-A8FDB4E89A65}" type="slidenum">
              <a:rPr lang="en-US" smtClean="0"/>
              <a:t>10</a:t>
            </a:fld>
            <a:endParaRPr lang="en-US"/>
          </a:p>
        </p:txBody>
      </p:sp>
    </p:spTree>
    <p:extLst>
      <p:ext uri="{BB962C8B-B14F-4D97-AF65-F5344CB8AC3E}">
        <p14:creationId xmlns:p14="http://schemas.microsoft.com/office/powerpoint/2010/main" val="230609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to get involved on the online platforms your child is active on. Don't be afraid to explore different platforms and become familiar with them yourself. By being familiar with the platforms yourself, you can better understand warning signs and how to help your child.</a:t>
            </a:r>
          </a:p>
          <a:p>
            <a:endParaRPr lang="en-US" dirty="0"/>
          </a:p>
          <a:p>
            <a:r>
              <a:rPr lang="en-US" dirty="0"/>
              <a:t>Be curious when your child is online. Ask them questions like what game they are playing and who they are playing with. Asking questions will help you to understand what types of platforms your child uses and how they use them. Knowing the types of platforms your child is on can allow you to be more proactive.</a:t>
            </a:r>
          </a:p>
          <a:p>
            <a:endParaRPr lang="en-US" dirty="0"/>
          </a:p>
          <a:p>
            <a:endParaRPr lang="en-US" dirty="0"/>
          </a:p>
          <a:p>
            <a:r>
              <a:rPr lang="en-US" dirty="0"/>
              <a:t>Respect your child's privacy, but let them know that their safety is your #1 concern. Follow your child's lead and allow them to open up without being pushy. Reassure them know that you are on their side and support them. By building this trust, your child will be more likely to come to you for help.</a:t>
            </a:r>
          </a:p>
          <a:p>
            <a:endParaRPr lang="en-US" dirty="0"/>
          </a:p>
          <a:p>
            <a:endParaRPr lang="en-US" dirty="0"/>
          </a:p>
          <a:p>
            <a:pPr rtl="0">
              <a:spcBef>
                <a:spcPts val="0"/>
              </a:spcBef>
              <a:spcAft>
                <a:spcPts val="0"/>
              </a:spcAft>
            </a:pPr>
            <a:r>
              <a:rPr lang="en-US" sz="1200" b="0" i="0" u="none" strike="noStrike" dirty="0">
                <a:solidFill>
                  <a:srgbClr val="000000"/>
                </a:solidFill>
                <a:effectLst/>
                <a:latin typeface="Arial" panose="020B0604020202020204" pitchFamily="34" charset="0"/>
              </a:rPr>
              <a:t>For families and caregivers, you should</a:t>
            </a:r>
            <a:endParaRPr lang="en-US" b="0"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Know what technology your children have access to </a:t>
            </a:r>
            <a:endParaRPr lang="en-US" sz="14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Nowadays between the increased use of technology in our children’s life, in both their personal life, and school responsibilities, it's important to understand the features of the device and what are the limits of its capability- ex. Is there internet connection, do they only have access to school programs, are there access limits and/or time limits you're able to set up in the “settings” sections of the device. </a:t>
            </a:r>
            <a:endParaRPr lang="en-US" sz="14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5AF3280-1178-7147-B409-A8FDB4E89A65}" type="slidenum">
              <a:rPr lang="en-US" smtClean="0"/>
              <a:t>11</a:t>
            </a:fld>
            <a:endParaRPr lang="en-US"/>
          </a:p>
        </p:txBody>
      </p:sp>
    </p:spTree>
    <p:extLst>
      <p:ext uri="{BB962C8B-B14F-4D97-AF65-F5344CB8AC3E}">
        <p14:creationId xmlns:p14="http://schemas.microsoft.com/office/powerpoint/2010/main" val="15556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Establish reasonable limits and rules:</a:t>
            </a:r>
            <a:endParaRPr lang="en-US" sz="14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Set time limits </a:t>
            </a:r>
            <a:endParaRPr lang="en-US" sz="14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Use the features on digital devices and online platforms to limit what they have access to online and some features help you maintain awareness of what they are doing</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Establish open communication between you and your children. Mood changes can be associated with being a victim of cyberbullying such trouble sleeping and increased irritability, and open communication will help you identify if cyberbullying is happening.</a:t>
            </a:r>
            <a:endParaRPr lang="en-US" sz="1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And lastly, take interest in the internet and social media yourself! Do some reading up on what apps your kids mention. Become familiar with all the features of the technology to better understand how to manage it. Being familiar with the technology your children have access to will help you better understand how it works and how to help prevent cyberbullying. </a:t>
            </a:r>
            <a:endParaRPr lang="en-US" sz="1400" b="0" i="0" u="none" strike="noStrike" dirty="0">
              <a:solidFill>
                <a:srgbClr val="000000"/>
              </a:solidFill>
              <a:effectLst/>
              <a:latin typeface="Arial" panose="020B0604020202020204" pitchFamily="34" charset="0"/>
            </a:endParaRPr>
          </a:p>
          <a:p>
            <a:br>
              <a:rPr lang="en-US" b="0" dirty="0">
                <a:effectLst/>
              </a:rPr>
            </a:br>
            <a:endParaRPr lang="en-US" dirty="0"/>
          </a:p>
          <a:p>
            <a:pPr rtl="0">
              <a:spcBef>
                <a:spcPts val="0"/>
              </a:spcBef>
              <a:spcAft>
                <a:spcPts val="0"/>
              </a:spcAft>
            </a:pPr>
            <a:r>
              <a:rPr lang="en-US" sz="1800" b="0" i="0" u="none" strike="noStrike" dirty="0">
                <a:solidFill>
                  <a:srgbClr val="000000"/>
                </a:solidFill>
                <a:effectLst/>
                <a:latin typeface="Calibri" panose="020F0502020204030204" pitchFamily="34" charset="0"/>
              </a:rPr>
              <a:t>Have many of you have ever tried to take away your child's cell phone/tablet or gaming device as a punishment? (pause)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Some of you might be shuttering while remembering how quickly things escalated after that –  We know that taking the device away is the initial instinct when a situation occurs, but if the child is using the device for a coping mechanism, outlet, or to assist with their workload, this could be more problematic.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This is why talking </a:t>
            </a:r>
            <a:r>
              <a:rPr lang="en-US" sz="1800" b="0" i="0" u="none" strike="noStrike" dirty="0" err="1">
                <a:solidFill>
                  <a:srgbClr val="000000"/>
                </a:solidFill>
                <a:effectLst/>
                <a:latin typeface="Calibri" panose="020F0502020204030204" pitchFamily="34" charset="0"/>
              </a:rPr>
              <a:t>openingly</a:t>
            </a:r>
            <a:r>
              <a:rPr lang="en-US" sz="1800" b="0" i="0" u="none" strike="noStrike" dirty="0">
                <a:solidFill>
                  <a:srgbClr val="000000"/>
                </a:solidFill>
                <a:effectLst/>
                <a:latin typeface="Calibri" panose="020F0502020204030204" pitchFamily="34" charset="0"/>
              </a:rPr>
              <a:t> about the expectations, limitations and consequences of ahead of time can be helpful to navigate the waters should an issue arise. </a:t>
            </a:r>
            <a:endParaRPr lang="en-US" b="0" dirty="0">
              <a:effectLst/>
            </a:endParaRPr>
          </a:p>
          <a:p>
            <a:pPr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Let’s spend a few moments unpacking some tips on HOW to start that conversation together - </a:t>
            </a:r>
            <a:endParaRPr lang="en-US" b="0" dirty="0">
              <a:effectLst/>
            </a:endParaRPr>
          </a:p>
          <a:p>
            <a:pPr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DO </a:t>
            </a:r>
            <a:r>
              <a:rPr lang="en-US" sz="1800" b="0" i="0" u="none" strike="noStrike" dirty="0">
                <a:solidFill>
                  <a:srgbClr val="000000"/>
                </a:solidFill>
                <a:effectLst/>
                <a:latin typeface="Calibri" panose="020F0502020204030204" pitchFamily="34" charset="0"/>
              </a:rPr>
              <a:t>find a good time to talk, one that works for both the caregiver and child and a neutral space to chat. This could look like waiting for people to have a chance to wind down after a long day, and not during a chaotic time like the early morning rush or right when people get home and are in transition mode. Just like adults, student may need space and time to decompress after a long day of trying to sit still and pay attention. Having these conversations during times where both people are prepared to listen and learn can lead to greater success. </a:t>
            </a:r>
            <a:endParaRPr lang="en-US" b="0" dirty="0">
              <a:effectLst/>
            </a:endParaRPr>
          </a:p>
          <a:p>
            <a:pPr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Don’t </a:t>
            </a:r>
            <a:r>
              <a:rPr lang="en-US" sz="1800" b="0" i="0" u="none" strike="noStrike" dirty="0">
                <a:solidFill>
                  <a:srgbClr val="000000"/>
                </a:solidFill>
                <a:effectLst/>
                <a:latin typeface="Calibri" panose="020F0502020204030204" pitchFamily="34" charset="0"/>
              </a:rPr>
              <a:t>assume they already know the risks. Just because they are using these apps and devices daily, does not mean that they are fully understanding the risks and long term consequences of how they are being used. Unlike adults who have had experience and opportunities to learn over time, kids are being thrown into technology rather quickly and there isn’t always time to process or walk through things together before your child starts engaging.. We want to avoid shaming them about what they don’t know and take the time to </a:t>
            </a:r>
            <a:endParaRPr lang="en-US" b="0" dirty="0">
              <a:effectLst/>
            </a:endParaRPr>
          </a:p>
          <a:p>
            <a:pPr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Listen non-judgmentally</a:t>
            </a:r>
            <a:r>
              <a:rPr lang="en-US" sz="1800" b="0" i="0" u="none" strike="noStrike" dirty="0">
                <a:solidFill>
                  <a:srgbClr val="000000"/>
                </a:solidFill>
                <a:effectLst/>
                <a:latin typeface="Calibri" panose="020F0502020204030204" pitchFamily="34" charset="0"/>
              </a:rPr>
              <a:t> to their concerns, or when they share more about the types of things they are doing online, for example - if they share with you that they are using chat rooms or posting things on social media that might be concerning - the initial reaction might be to get scared and upset , or maybe we get angry at them - and yell. These things will most likely lead to other person shutting down, and the space feeling no longer safe for open sharing.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We can avoid that by being </a:t>
            </a:r>
            <a:r>
              <a:rPr lang="en-US" sz="1800" b="1" i="0" u="none" strike="noStrike" dirty="0">
                <a:solidFill>
                  <a:srgbClr val="000000"/>
                </a:solidFill>
                <a:effectLst/>
                <a:latin typeface="Calibri" panose="020F0502020204030204" pitchFamily="34" charset="0"/>
              </a:rPr>
              <a:t>supportive and patient</a:t>
            </a:r>
            <a:r>
              <a:rPr lang="en-US" sz="1800" b="0" i="0" u="none" strike="noStrike" dirty="0">
                <a:solidFill>
                  <a:srgbClr val="000000"/>
                </a:solidFill>
                <a:effectLst/>
                <a:latin typeface="Calibri" panose="020F0502020204030204" pitchFamily="34" charset="0"/>
              </a:rPr>
              <a:t> while you work through things together. If the child knows that they are going to be met with support and understanding, they may be more inclined to initiate the conversation or reach out for help during times of need.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Saying things like “</a:t>
            </a:r>
            <a:r>
              <a:rPr lang="en-US" sz="1800" b="0" i="1" u="none" strike="noStrike" dirty="0">
                <a:solidFill>
                  <a:srgbClr val="000000"/>
                </a:solidFill>
                <a:effectLst/>
                <a:latin typeface="Calibri" panose="020F0502020204030204" pitchFamily="34" charset="0"/>
              </a:rPr>
              <a:t>We can learn about this together</a:t>
            </a:r>
            <a:r>
              <a:rPr lang="en-US" sz="1800" b="0" i="0" u="none" strike="noStrike" dirty="0">
                <a:solidFill>
                  <a:srgbClr val="000000"/>
                </a:solidFill>
                <a:effectLst/>
                <a:latin typeface="Calibri" panose="020F0502020204030204" pitchFamily="34" charset="0"/>
              </a:rPr>
              <a:t>” or “</a:t>
            </a:r>
            <a:r>
              <a:rPr lang="en-US" sz="1800" b="0" i="1" u="none" strike="noStrike" dirty="0">
                <a:solidFill>
                  <a:srgbClr val="000000"/>
                </a:solidFill>
                <a:effectLst/>
                <a:latin typeface="Calibri" panose="020F0502020204030204" pitchFamily="34" charset="0"/>
              </a:rPr>
              <a:t>I am here to help you figure this out</a:t>
            </a:r>
            <a:r>
              <a:rPr lang="en-US" sz="1800" b="0" i="0" u="none" strike="noStrike" dirty="0">
                <a:solidFill>
                  <a:srgbClr val="000000"/>
                </a:solidFill>
                <a:effectLst/>
                <a:latin typeface="Calibri" panose="020F0502020204030204" pitchFamily="34" charset="0"/>
              </a:rPr>
              <a:t>” can be helpful.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It is important to </a:t>
            </a:r>
            <a:r>
              <a:rPr lang="en-US" sz="1800" b="1" i="0" u="none" strike="noStrike" dirty="0">
                <a:solidFill>
                  <a:srgbClr val="000000"/>
                </a:solidFill>
                <a:effectLst/>
                <a:latin typeface="Calibri" panose="020F0502020204030204" pitchFamily="34" charset="0"/>
              </a:rPr>
              <a:t>talk to your child about the future</a:t>
            </a:r>
            <a:r>
              <a:rPr lang="en-US" sz="1800" b="0" i="0" u="none" strike="noStrike" dirty="0">
                <a:solidFill>
                  <a:srgbClr val="000000"/>
                </a:solidFill>
                <a:effectLst/>
                <a:latin typeface="Calibri" panose="020F0502020204030204" pitchFamily="34" charset="0"/>
              </a:rPr>
              <a:t>, and the impact using the internet unsafely could have on their long-term wellbeing and happiness. It can be easy to fall into impulse and post the first thoughts or reactions that come to mind . Our comfort levels are higher when sharing and doing things from behind a screen but that doesn’t mean that we are not linked to the information we share-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Using statements like “</a:t>
            </a:r>
            <a:r>
              <a:rPr lang="en-US" sz="1800" b="0" i="1" u="none" strike="noStrike" dirty="0">
                <a:solidFill>
                  <a:srgbClr val="000000"/>
                </a:solidFill>
                <a:effectLst/>
                <a:latin typeface="Calibri" panose="020F0502020204030204" pitchFamily="34" charset="0"/>
              </a:rPr>
              <a:t>Did you know that it is possible for school administrators, college staff or potential employers access information and photos once they are online?” </a:t>
            </a:r>
            <a:r>
              <a:rPr lang="en-US" sz="1800" b="0" i="0" u="none" strike="noStrike" dirty="0">
                <a:solidFill>
                  <a:srgbClr val="000000"/>
                </a:solidFill>
                <a:effectLst/>
                <a:latin typeface="Calibri" panose="020F0502020204030204" pitchFamily="34" charset="0"/>
              </a:rPr>
              <a:t>might encourage them to brainstorm possible consequences before posting or sharing things. For example, the draw for some people with Snapchat is that the pictures “GO AWAY” after opening them, but there are still ways to screenshot and save images to a camera roll for later use. This goes for anything that is posted , if you post and then delete the image or comment might be gone, but it will be unclear how to find out who saw it, saved it or took a photo of it before hand so its easier to take the extra moment before posting and briefly think about the long term before we make an action.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We want to motivate our kids to make healthy choices for </a:t>
            </a:r>
            <a:r>
              <a:rPr lang="en-US" sz="1800" b="1" i="0" u="none" strike="noStrike" dirty="0">
                <a:solidFill>
                  <a:srgbClr val="000000"/>
                </a:solidFill>
                <a:effectLst/>
                <a:latin typeface="Calibri" panose="020F0502020204030204" pitchFamily="34" charset="0"/>
              </a:rPr>
              <a:t>themselves</a:t>
            </a:r>
            <a:r>
              <a:rPr lang="en-US" sz="1800" b="0" i="0" u="none" strike="noStrike" dirty="0">
                <a:solidFill>
                  <a:srgbClr val="000000"/>
                </a:solidFill>
                <a:effectLst/>
                <a:latin typeface="Calibri" panose="020F0502020204030204" pitchFamily="34" charset="0"/>
              </a:rPr>
              <a:t>, not just for the approval or acceptance of others - so talking to them about their unique personal goals, aspirations, concerns, fears, thoughts, and dreams can go a really long way. Asking them what they get out of an app, or how that app has been helping them might help caregivers get a better understanding of the positives attached to it - or gives room to talk about the concerns if a child shares its actually causing them sadness or stress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Talking about social media won’t be one time thing, so </a:t>
            </a:r>
            <a:r>
              <a:rPr lang="en-US" sz="1800" b="1" i="0" u="none" strike="noStrike" dirty="0">
                <a:solidFill>
                  <a:srgbClr val="000000"/>
                </a:solidFill>
                <a:effectLst/>
                <a:latin typeface="Calibri" panose="020F0502020204030204" pitchFamily="34" charset="0"/>
              </a:rPr>
              <a:t>keeping the door open </a:t>
            </a:r>
            <a:r>
              <a:rPr lang="en-US" sz="1800" b="0" i="0" u="none" strike="noStrike" dirty="0">
                <a:solidFill>
                  <a:srgbClr val="000000"/>
                </a:solidFill>
                <a:effectLst/>
                <a:latin typeface="Calibri" panose="020F0502020204030204" pitchFamily="34" charset="0"/>
              </a:rPr>
              <a:t>is important. Building trust and allowing children to feel comfortable to share will hopefully minimize any potential harm or misuse. </a:t>
            </a:r>
            <a:endParaRPr lang="en-US" b="0" dirty="0">
              <a:effectLst/>
            </a:endParaRPr>
          </a:p>
          <a:p>
            <a:pPr rtl="0" fontAlgn="base">
              <a:spcBef>
                <a:spcPts val="1000"/>
              </a:spcBef>
              <a:spcAft>
                <a:spcPts val="1000"/>
              </a:spcAft>
              <a:buFont typeface="Arial" panose="020B0604020202020204" pitchFamily="34" charset="0"/>
              <a:buChar char="•"/>
            </a:pPr>
            <a:br>
              <a:rPr lang="en-US" b="0" dirty="0">
                <a:effectLst/>
              </a:rPr>
            </a:br>
            <a:r>
              <a:rPr lang="en-US" sz="1800" b="0" i="0" u="none" strike="noStrike" dirty="0">
                <a:solidFill>
                  <a:srgbClr val="000000"/>
                </a:solidFill>
                <a:effectLst/>
                <a:latin typeface="Calibri" panose="020F0502020204030204" pitchFamily="34" charset="0"/>
              </a:rPr>
              <a:t>Create opportunities to learn together </a:t>
            </a:r>
          </a:p>
          <a:p>
            <a:pPr rtl="0" fontAlgn="base">
              <a:spcBef>
                <a:spcPts val="1000"/>
              </a:spcBef>
              <a:spcAft>
                <a:spcPts val="10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Connect with other parents</a:t>
            </a:r>
          </a:p>
          <a:p>
            <a:pPr rtl="0" fontAlgn="base">
              <a:spcBef>
                <a:spcPts val="1000"/>
              </a:spcBef>
              <a:spcAft>
                <a:spcPts val="10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Learn about the biological impacts</a:t>
            </a:r>
          </a:p>
          <a:p>
            <a:pPr rtl="0" fontAlgn="base">
              <a:spcBef>
                <a:spcPts val="1000"/>
              </a:spcBef>
              <a:spcAft>
                <a:spcPts val="10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Talk to your provider for serious concerns</a:t>
            </a:r>
          </a:p>
          <a:p>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5AF3280-1178-7147-B409-A8FDB4E89A65}" type="slidenum">
              <a:rPr lang="en-US" smtClean="0"/>
              <a:t>12</a:t>
            </a:fld>
            <a:endParaRPr lang="en-US"/>
          </a:p>
        </p:txBody>
      </p:sp>
    </p:spTree>
    <p:extLst>
      <p:ext uri="{BB962C8B-B14F-4D97-AF65-F5344CB8AC3E}">
        <p14:creationId xmlns:p14="http://schemas.microsoft.com/office/powerpoint/2010/main" val="349873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4810-C96F-4FBE-A2D7-051C0D291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A2AABE-65E8-4275-97C9-9FBD1AD9B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54DA13-44F1-48B8-B22B-36529FF38700}"/>
              </a:ext>
            </a:extLst>
          </p:cNvPr>
          <p:cNvSpPr>
            <a:spLocks noGrp="1"/>
          </p:cNvSpPr>
          <p:nvPr>
            <p:ph type="dt" sz="half" idx="10"/>
          </p:nvPr>
        </p:nvSpPr>
        <p:spPr/>
        <p:txBody>
          <a:bodyPr/>
          <a:lstStyle/>
          <a:p>
            <a:fld id="{755A8F97-5DCB-44C8-AE16-F72B6178D87A}" type="datetimeFigureOut">
              <a:rPr lang="en-US" smtClean="0"/>
              <a:t>11/2/23</a:t>
            </a:fld>
            <a:endParaRPr lang="en-US"/>
          </a:p>
        </p:txBody>
      </p:sp>
      <p:sp>
        <p:nvSpPr>
          <p:cNvPr id="5" name="Footer Placeholder 4">
            <a:extLst>
              <a:ext uri="{FF2B5EF4-FFF2-40B4-BE49-F238E27FC236}">
                <a16:creationId xmlns:a16="http://schemas.microsoft.com/office/drawing/2014/main" id="{6DE6CF86-5228-4F1F-B86A-BDB0907CA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F0D11-8CE7-4B6C-8738-9E9BABF551B3}"/>
              </a:ext>
            </a:extLst>
          </p:cNvPr>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292687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FE3E-3112-46D7-B4B6-92906AAF37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9B7F49-3AE0-4748-BB71-517E911A6A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B3152-F495-4233-8341-5AB01B4ADEC8}"/>
              </a:ext>
            </a:extLst>
          </p:cNvPr>
          <p:cNvSpPr>
            <a:spLocks noGrp="1"/>
          </p:cNvSpPr>
          <p:nvPr>
            <p:ph type="dt" sz="half" idx="10"/>
          </p:nvPr>
        </p:nvSpPr>
        <p:spPr/>
        <p:txBody>
          <a:bodyPr/>
          <a:lstStyle/>
          <a:p>
            <a:fld id="{755A8F97-5DCB-44C8-AE16-F72B6178D87A}" type="datetimeFigureOut">
              <a:rPr lang="en-US" smtClean="0"/>
              <a:t>11/2/23</a:t>
            </a:fld>
            <a:endParaRPr lang="en-US"/>
          </a:p>
        </p:txBody>
      </p:sp>
      <p:sp>
        <p:nvSpPr>
          <p:cNvPr id="5" name="Footer Placeholder 4">
            <a:extLst>
              <a:ext uri="{FF2B5EF4-FFF2-40B4-BE49-F238E27FC236}">
                <a16:creationId xmlns:a16="http://schemas.microsoft.com/office/drawing/2014/main" id="{DEA4A778-2AD7-4547-82C3-0A0C3188B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00507-4B1F-43AD-9501-0A06432A0636}"/>
              </a:ext>
            </a:extLst>
          </p:cNvPr>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425425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F4AD6E-A25C-42D4-B47C-2D85EF0443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B103AF-E7A8-41EB-AF83-2CC999995D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9DFC5-758D-4FCB-9940-C7A394F3B2A4}"/>
              </a:ext>
            </a:extLst>
          </p:cNvPr>
          <p:cNvSpPr>
            <a:spLocks noGrp="1"/>
          </p:cNvSpPr>
          <p:nvPr>
            <p:ph type="dt" sz="half" idx="10"/>
          </p:nvPr>
        </p:nvSpPr>
        <p:spPr/>
        <p:txBody>
          <a:bodyPr/>
          <a:lstStyle/>
          <a:p>
            <a:fld id="{755A8F97-5DCB-44C8-AE16-F72B6178D87A}" type="datetimeFigureOut">
              <a:rPr lang="en-US" smtClean="0"/>
              <a:t>11/2/23</a:t>
            </a:fld>
            <a:endParaRPr lang="en-US"/>
          </a:p>
        </p:txBody>
      </p:sp>
      <p:sp>
        <p:nvSpPr>
          <p:cNvPr id="5" name="Footer Placeholder 4">
            <a:extLst>
              <a:ext uri="{FF2B5EF4-FFF2-40B4-BE49-F238E27FC236}">
                <a16:creationId xmlns:a16="http://schemas.microsoft.com/office/drawing/2014/main" id="{73AAAD42-F9CD-4C89-B749-ED321EA55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74E00-BF2C-488B-BD84-4602C52DC058}"/>
              </a:ext>
            </a:extLst>
          </p:cNvPr>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30086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A368-B7AA-406B-B1DC-5DAF1A3674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F9BE0A-BEB9-404C-A094-E8130DA75C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5676B-D64B-46A6-8267-A5DD3CFF951B}"/>
              </a:ext>
            </a:extLst>
          </p:cNvPr>
          <p:cNvSpPr>
            <a:spLocks noGrp="1"/>
          </p:cNvSpPr>
          <p:nvPr>
            <p:ph type="dt" sz="half" idx="10"/>
          </p:nvPr>
        </p:nvSpPr>
        <p:spPr/>
        <p:txBody>
          <a:bodyPr/>
          <a:lstStyle/>
          <a:p>
            <a:fld id="{755A8F97-5DCB-44C8-AE16-F72B6178D87A}" type="datetimeFigureOut">
              <a:rPr lang="en-US" smtClean="0"/>
              <a:t>11/2/23</a:t>
            </a:fld>
            <a:endParaRPr lang="en-US"/>
          </a:p>
        </p:txBody>
      </p:sp>
      <p:sp>
        <p:nvSpPr>
          <p:cNvPr id="5" name="Footer Placeholder 4">
            <a:extLst>
              <a:ext uri="{FF2B5EF4-FFF2-40B4-BE49-F238E27FC236}">
                <a16:creationId xmlns:a16="http://schemas.microsoft.com/office/drawing/2014/main" id="{324F6766-75BB-4EDD-80DA-A41D3A353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3928D-F901-4108-91BD-DCD4525213C9}"/>
              </a:ext>
            </a:extLst>
          </p:cNvPr>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132228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7942-E963-4033-A481-B2FDA51E07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C78455-3517-4E27-A2D8-45067CC0C2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81F54C-4738-4BBE-BBB6-522B2E4D106B}"/>
              </a:ext>
            </a:extLst>
          </p:cNvPr>
          <p:cNvSpPr>
            <a:spLocks noGrp="1"/>
          </p:cNvSpPr>
          <p:nvPr>
            <p:ph type="dt" sz="half" idx="10"/>
          </p:nvPr>
        </p:nvSpPr>
        <p:spPr/>
        <p:txBody>
          <a:bodyPr/>
          <a:lstStyle/>
          <a:p>
            <a:fld id="{755A8F97-5DCB-44C8-AE16-F72B6178D87A}" type="datetimeFigureOut">
              <a:rPr lang="en-US" smtClean="0"/>
              <a:t>11/2/23</a:t>
            </a:fld>
            <a:endParaRPr lang="en-US"/>
          </a:p>
        </p:txBody>
      </p:sp>
      <p:sp>
        <p:nvSpPr>
          <p:cNvPr id="5" name="Footer Placeholder 4">
            <a:extLst>
              <a:ext uri="{FF2B5EF4-FFF2-40B4-BE49-F238E27FC236}">
                <a16:creationId xmlns:a16="http://schemas.microsoft.com/office/drawing/2014/main" id="{DE0583EF-7429-4A72-AA81-8DB3D2054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D6428-FB48-42CD-8B77-422539241E1F}"/>
              </a:ext>
            </a:extLst>
          </p:cNvPr>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106955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57DF-0059-41FD-A73E-678E70F68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72B25-7A37-485A-AFE8-6659E7D998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C80320-F781-4439-9BC7-AFAD44823C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77C822-9482-46EA-B880-E4F2BF3544CC}"/>
              </a:ext>
            </a:extLst>
          </p:cNvPr>
          <p:cNvSpPr>
            <a:spLocks noGrp="1"/>
          </p:cNvSpPr>
          <p:nvPr>
            <p:ph type="dt" sz="half" idx="10"/>
          </p:nvPr>
        </p:nvSpPr>
        <p:spPr/>
        <p:txBody>
          <a:bodyPr/>
          <a:lstStyle/>
          <a:p>
            <a:fld id="{755A8F97-5DCB-44C8-AE16-F72B6178D87A}" type="datetimeFigureOut">
              <a:rPr lang="en-US" smtClean="0"/>
              <a:t>11/2/23</a:t>
            </a:fld>
            <a:endParaRPr lang="en-US"/>
          </a:p>
        </p:txBody>
      </p:sp>
      <p:sp>
        <p:nvSpPr>
          <p:cNvPr id="6" name="Footer Placeholder 5">
            <a:extLst>
              <a:ext uri="{FF2B5EF4-FFF2-40B4-BE49-F238E27FC236}">
                <a16:creationId xmlns:a16="http://schemas.microsoft.com/office/drawing/2014/main" id="{1E348B61-32CE-4837-8C3B-3BC31B180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CF243-54F0-4454-87F4-D3F272F9C75C}"/>
              </a:ext>
            </a:extLst>
          </p:cNvPr>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58979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C1D6-0D8C-432F-9849-4E434E3F42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A7FC82-9EB5-4F20-9A6A-D6CBEB76F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66FAF0-292C-4DE8-8C7A-7769D54D80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B42004-C980-4592-B47B-57C9F9651F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021DA-D202-486A-8665-47E803A356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FBA6DF-B4A5-4780-8AC8-9BACC3A99346}"/>
              </a:ext>
            </a:extLst>
          </p:cNvPr>
          <p:cNvSpPr>
            <a:spLocks noGrp="1"/>
          </p:cNvSpPr>
          <p:nvPr>
            <p:ph type="dt" sz="half" idx="10"/>
          </p:nvPr>
        </p:nvSpPr>
        <p:spPr/>
        <p:txBody>
          <a:bodyPr/>
          <a:lstStyle/>
          <a:p>
            <a:fld id="{755A8F97-5DCB-44C8-AE16-F72B6178D87A}" type="datetimeFigureOut">
              <a:rPr lang="en-US" smtClean="0"/>
              <a:t>11/2/23</a:t>
            </a:fld>
            <a:endParaRPr lang="en-US"/>
          </a:p>
        </p:txBody>
      </p:sp>
      <p:sp>
        <p:nvSpPr>
          <p:cNvPr id="8" name="Footer Placeholder 7">
            <a:extLst>
              <a:ext uri="{FF2B5EF4-FFF2-40B4-BE49-F238E27FC236}">
                <a16:creationId xmlns:a16="http://schemas.microsoft.com/office/drawing/2014/main" id="{E20736B6-36E0-464F-9B35-76C0BBD26F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BEC890-2851-4795-8F38-5A3626DBADEE}"/>
              </a:ext>
            </a:extLst>
          </p:cNvPr>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46763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6854-6327-4D72-9DCB-82D06CA8F7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203710-C727-472A-B156-D50F5FF054C2}"/>
              </a:ext>
            </a:extLst>
          </p:cNvPr>
          <p:cNvSpPr>
            <a:spLocks noGrp="1"/>
          </p:cNvSpPr>
          <p:nvPr>
            <p:ph type="dt" sz="half" idx="10"/>
          </p:nvPr>
        </p:nvSpPr>
        <p:spPr/>
        <p:txBody>
          <a:bodyPr/>
          <a:lstStyle/>
          <a:p>
            <a:fld id="{755A8F97-5DCB-44C8-AE16-F72B6178D87A}" type="datetimeFigureOut">
              <a:rPr lang="en-US" smtClean="0"/>
              <a:t>11/2/23</a:t>
            </a:fld>
            <a:endParaRPr lang="en-US"/>
          </a:p>
        </p:txBody>
      </p:sp>
      <p:sp>
        <p:nvSpPr>
          <p:cNvPr id="4" name="Footer Placeholder 3">
            <a:extLst>
              <a:ext uri="{FF2B5EF4-FFF2-40B4-BE49-F238E27FC236}">
                <a16:creationId xmlns:a16="http://schemas.microsoft.com/office/drawing/2014/main" id="{99DD01FA-94BA-46F9-9429-CA7E6987E2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639D61-8E8E-4361-923C-7523F15C7B3B}"/>
              </a:ext>
            </a:extLst>
          </p:cNvPr>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84860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F72F8F-865D-4D27-967F-9234665E7CF4}"/>
              </a:ext>
            </a:extLst>
          </p:cNvPr>
          <p:cNvSpPr>
            <a:spLocks noGrp="1"/>
          </p:cNvSpPr>
          <p:nvPr>
            <p:ph type="dt" sz="half" idx="10"/>
          </p:nvPr>
        </p:nvSpPr>
        <p:spPr/>
        <p:txBody>
          <a:bodyPr/>
          <a:lstStyle/>
          <a:p>
            <a:fld id="{755A8F97-5DCB-44C8-AE16-F72B6178D87A}" type="datetimeFigureOut">
              <a:rPr lang="en-US" smtClean="0"/>
              <a:t>11/2/23</a:t>
            </a:fld>
            <a:endParaRPr lang="en-US"/>
          </a:p>
        </p:txBody>
      </p:sp>
      <p:sp>
        <p:nvSpPr>
          <p:cNvPr id="3" name="Footer Placeholder 2">
            <a:extLst>
              <a:ext uri="{FF2B5EF4-FFF2-40B4-BE49-F238E27FC236}">
                <a16:creationId xmlns:a16="http://schemas.microsoft.com/office/drawing/2014/main" id="{F2F45C1B-C95E-49AF-BD0D-8C68CBF0D7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FE57A4-6F58-411D-AB2E-FEFBF25B77CA}"/>
              </a:ext>
            </a:extLst>
          </p:cNvPr>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1178192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5E8B-92BB-4ECC-81BF-0F471EA1B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A5806B-E7B3-4CDE-8E72-2A888EECD2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6CC94D-D405-4B32-940B-B7259FBB9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C80FFE-45F0-43FE-942A-10F9F304456F}"/>
              </a:ext>
            </a:extLst>
          </p:cNvPr>
          <p:cNvSpPr>
            <a:spLocks noGrp="1"/>
          </p:cNvSpPr>
          <p:nvPr>
            <p:ph type="dt" sz="half" idx="10"/>
          </p:nvPr>
        </p:nvSpPr>
        <p:spPr/>
        <p:txBody>
          <a:bodyPr/>
          <a:lstStyle/>
          <a:p>
            <a:fld id="{755A8F97-5DCB-44C8-AE16-F72B6178D87A}" type="datetimeFigureOut">
              <a:rPr lang="en-US" smtClean="0"/>
              <a:t>11/2/23</a:t>
            </a:fld>
            <a:endParaRPr lang="en-US"/>
          </a:p>
        </p:txBody>
      </p:sp>
      <p:sp>
        <p:nvSpPr>
          <p:cNvPr id="6" name="Footer Placeholder 5">
            <a:extLst>
              <a:ext uri="{FF2B5EF4-FFF2-40B4-BE49-F238E27FC236}">
                <a16:creationId xmlns:a16="http://schemas.microsoft.com/office/drawing/2014/main" id="{708EFF20-8CA9-4BEC-BE2C-ABE42C2A16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6737B-CDCD-4C1D-A683-628CCD6B457D}"/>
              </a:ext>
            </a:extLst>
          </p:cNvPr>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402016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AF9FB-85E9-49ED-9EC2-41C322A7C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EA31B9-B44E-4362-AC26-D7F9FB3009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CC0B68-4A43-4328-BA6A-6FE2CFF6D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93C634-7A37-4E07-BC13-CC765AD2DD30}"/>
              </a:ext>
            </a:extLst>
          </p:cNvPr>
          <p:cNvSpPr>
            <a:spLocks noGrp="1"/>
          </p:cNvSpPr>
          <p:nvPr>
            <p:ph type="dt" sz="half" idx="10"/>
          </p:nvPr>
        </p:nvSpPr>
        <p:spPr/>
        <p:txBody>
          <a:bodyPr/>
          <a:lstStyle/>
          <a:p>
            <a:fld id="{755A8F97-5DCB-44C8-AE16-F72B6178D87A}" type="datetimeFigureOut">
              <a:rPr lang="en-US" smtClean="0"/>
              <a:t>11/2/23</a:t>
            </a:fld>
            <a:endParaRPr lang="en-US"/>
          </a:p>
        </p:txBody>
      </p:sp>
      <p:sp>
        <p:nvSpPr>
          <p:cNvPr id="6" name="Footer Placeholder 5">
            <a:extLst>
              <a:ext uri="{FF2B5EF4-FFF2-40B4-BE49-F238E27FC236}">
                <a16:creationId xmlns:a16="http://schemas.microsoft.com/office/drawing/2014/main" id="{A1E18020-8829-4853-888A-6F3C2A4F7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B3B793-8F10-47EB-AAC6-7019998A13DD}"/>
              </a:ext>
            </a:extLst>
          </p:cNvPr>
          <p:cNvSpPr>
            <a:spLocks noGrp="1"/>
          </p:cNvSpPr>
          <p:nvPr>
            <p:ph type="sldNum" sz="quarter" idx="12"/>
          </p:nvPr>
        </p:nvSpPr>
        <p:spPr/>
        <p:txBody>
          <a:bodyPr/>
          <a:lstStyle/>
          <a:p>
            <a:fld id="{2660907B-9F2B-46F0-8E4C-188981BAD80E}" type="slidenum">
              <a:rPr lang="en-US" smtClean="0"/>
              <a:t>‹#›</a:t>
            </a:fld>
            <a:endParaRPr lang="en-US"/>
          </a:p>
        </p:txBody>
      </p:sp>
    </p:spTree>
    <p:extLst>
      <p:ext uri="{BB962C8B-B14F-4D97-AF65-F5344CB8AC3E}">
        <p14:creationId xmlns:p14="http://schemas.microsoft.com/office/powerpoint/2010/main" val="58334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9867D-4904-4925-992A-A9E0A97DFA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634015-5662-4A79-8F52-ABAED498A9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F4F29-8A62-4AE3-8D6F-78F527E17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A8F97-5DCB-44C8-AE16-F72B6178D87A}" type="datetimeFigureOut">
              <a:rPr lang="en-US" smtClean="0"/>
              <a:t>11/2/23</a:t>
            </a:fld>
            <a:endParaRPr lang="en-US"/>
          </a:p>
        </p:txBody>
      </p:sp>
      <p:sp>
        <p:nvSpPr>
          <p:cNvPr id="5" name="Footer Placeholder 4">
            <a:extLst>
              <a:ext uri="{FF2B5EF4-FFF2-40B4-BE49-F238E27FC236}">
                <a16:creationId xmlns:a16="http://schemas.microsoft.com/office/drawing/2014/main" id="{321E888A-C718-4920-9A1B-2A02388AD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A99BFF-D8A7-4C1C-9519-0B268A8334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0907B-9F2B-46F0-8E4C-188981BAD80E}" type="slidenum">
              <a:rPr lang="en-US" smtClean="0"/>
              <a:t>‹#›</a:t>
            </a:fld>
            <a:endParaRPr lang="en-US"/>
          </a:p>
        </p:txBody>
      </p:sp>
    </p:spTree>
    <p:extLst>
      <p:ext uri="{BB962C8B-B14F-4D97-AF65-F5344CB8AC3E}">
        <p14:creationId xmlns:p14="http://schemas.microsoft.com/office/powerpoint/2010/main" val="2323461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ia.acs.org.au/article/2018/learn-code--stop-cyberbullying.html" TargetMode="Externa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internetmatters.org/hub/news-blogs/new-research-reveals-parent-and-teen-divide-over-impact-of-tech-on-loneliness/"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verywellfamily.com/talking-to-your-parents-about-therapy-5112574" TargetMode="Externa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mailto:geneseevalleyrd@nyspta.org" TargetMode="External"/><Relationship Id="rId4" Type="http://schemas.openxmlformats.org/officeDocument/2006/relationships/hyperlink" Target="mailto:resolutions@nyspta.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rawpixel.com/search/internet"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youthvoices.live/category/technology-computer-science/social-media/"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hyperlink" Target="https://pixabay.com/de/photos/facebook-social-media-kommunikation-2815970/" TargetMode="External"/><Relationship Id="rId13" Type="http://schemas.openxmlformats.org/officeDocument/2006/relationships/hyperlink" Target="https://pngimg.com/download/62658" TargetMode="External"/><Relationship Id="rId18" Type="http://schemas.openxmlformats.org/officeDocument/2006/relationships/hyperlink" Target="https://logos-world.net/vimeo-logo/" TargetMode="External"/><Relationship Id="rId3" Type="http://schemas.openxmlformats.org/officeDocument/2006/relationships/image" Target="../media/image5.png"/><Relationship Id="rId21" Type="http://schemas.openxmlformats.org/officeDocument/2006/relationships/image" Target="../media/image15.png"/><Relationship Id="rId7" Type="http://schemas.openxmlformats.org/officeDocument/2006/relationships/image" Target="../media/image7.jpg"/><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image" Target="../media/image2.png"/><Relationship Id="rId16" Type="http://schemas.openxmlformats.org/officeDocument/2006/relationships/hyperlink" Target="https://logosmarcas.net/reddit-logo/" TargetMode="External"/><Relationship Id="rId20" Type="http://schemas.openxmlformats.org/officeDocument/2006/relationships/hyperlink" Target="https://www.pinterest.dk/pin/793337290594260546/" TargetMode="External"/><Relationship Id="rId1" Type="http://schemas.openxmlformats.org/officeDocument/2006/relationships/slideLayout" Target="../slideLayouts/slideLayout2.xml"/><Relationship Id="rId6" Type="http://schemas.openxmlformats.org/officeDocument/2006/relationships/hyperlink" Target="https://en.wikifur.com/wiki/Tik_Tok" TargetMode="External"/><Relationship Id="rId11" Type="http://schemas.openxmlformats.org/officeDocument/2006/relationships/hyperlink" Target="https://en.logodownload.org/instagram-logo/" TargetMode="External"/><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image" Target="../media/image9.png"/><Relationship Id="rId19" Type="http://schemas.openxmlformats.org/officeDocument/2006/relationships/image" Target="../media/image14.png"/><Relationship Id="rId4" Type="http://schemas.openxmlformats.org/officeDocument/2006/relationships/hyperlink" Target="https://www.freepngimg.com/png/94314-icons-discord-smiley-computer-smile-android" TargetMode="External"/><Relationship Id="rId9" Type="http://schemas.openxmlformats.org/officeDocument/2006/relationships/image" Target="../media/image8.png"/><Relationship Id="rId14" Type="http://schemas.openxmlformats.org/officeDocument/2006/relationships/image" Target="../media/image11.png"/><Relationship Id="rId22" Type="http://schemas.openxmlformats.org/officeDocument/2006/relationships/hyperlink" Target="https://pngimg.com/download/2034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blog.securly.com/2018/10/04/the-10-types-of-cyberbullying/"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986">
              <a:srgbClr val="C2D1EB"/>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BE1D69-574D-4396-9F11-59D416A73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CAF0FA-58A4-4BF5-9777-E88992262D55}"/>
              </a:ext>
            </a:extLst>
          </p:cNvPr>
          <p:cNvSpPr>
            <a:spLocks noGrp="1"/>
          </p:cNvSpPr>
          <p:nvPr>
            <p:ph type="ctrTitle"/>
          </p:nvPr>
        </p:nvSpPr>
        <p:spPr>
          <a:xfrm>
            <a:off x="1524000" y="2001837"/>
            <a:ext cx="9144000" cy="1508125"/>
          </a:xfrm>
        </p:spPr>
        <p:txBody>
          <a:bodyPr>
            <a:normAutofit fontScale="90000"/>
          </a:bodyPr>
          <a:lstStyle/>
          <a:p>
            <a:r>
              <a:rPr lang="en-US" dirty="0"/>
              <a:t>The Impact of Social Media on Youth Mental Health</a:t>
            </a:r>
          </a:p>
        </p:txBody>
      </p:sp>
      <p:sp>
        <p:nvSpPr>
          <p:cNvPr id="3" name="Subtitle 2">
            <a:extLst>
              <a:ext uri="{FF2B5EF4-FFF2-40B4-BE49-F238E27FC236}">
                <a16:creationId xmlns:a16="http://schemas.microsoft.com/office/drawing/2014/main" id="{48BFF711-977F-46B2-894A-BE0B304522C1}"/>
              </a:ext>
            </a:extLst>
          </p:cNvPr>
          <p:cNvSpPr>
            <a:spLocks noGrp="1"/>
          </p:cNvSpPr>
          <p:nvPr>
            <p:ph type="subTitle" idx="1"/>
          </p:nvPr>
        </p:nvSpPr>
        <p:spPr/>
        <p:txBody>
          <a:bodyPr/>
          <a:lstStyle/>
          <a:p>
            <a:r>
              <a:rPr lang="en-US" dirty="0"/>
              <a:t>Susan Fisher, </a:t>
            </a:r>
            <a:r>
              <a:rPr lang="en-US" i="1" dirty="0"/>
              <a:t>Resolutions Coordinator</a:t>
            </a:r>
            <a:endParaRPr lang="en-US" dirty="0"/>
          </a:p>
          <a:p>
            <a:r>
              <a:rPr lang="en-US" dirty="0" err="1"/>
              <a:t>Tharaha</a:t>
            </a:r>
            <a:r>
              <a:rPr lang="en-US" dirty="0"/>
              <a:t> </a:t>
            </a:r>
            <a:r>
              <a:rPr lang="en-US" dirty="0" err="1"/>
              <a:t>Thavakumar-Slavin</a:t>
            </a:r>
            <a:r>
              <a:rPr lang="en-US" dirty="0"/>
              <a:t>, </a:t>
            </a:r>
            <a:r>
              <a:rPr lang="en-US" i="1" dirty="0"/>
              <a:t>Genesee Valley Region Director</a:t>
            </a:r>
            <a:endParaRPr lang="en-US" dirty="0"/>
          </a:p>
        </p:txBody>
      </p:sp>
    </p:spTree>
    <p:extLst>
      <p:ext uri="{BB962C8B-B14F-4D97-AF65-F5344CB8AC3E}">
        <p14:creationId xmlns:p14="http://schemas.microsoft.com/office/powerpoint/2010/main" val="351806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a16="http://schemas.microsoft.com/office/drawing/2014/main" id="{97AB3958-C3D7-4714-A5F8-DF365589FFFF}"/>
              </a:ext>
            </a:extLst>
          </p:cNvPr>
          <p:cNvSpPr>
            <a:spLocks noGrp="1"/>
          </p:cNvSpPr>
          <p:nvPr>
            <p:ph type="title"/>
          </p:nvPr>
        </p:nvSpPr>
        <p:spPr/>
        <p:txBody>
          <a:bodyPr/>
          <a:lstStyle/>
          <a:p>
            <a:r>
              <a:rPr lang="en-US" dirty="0"/>
              <a:t>Impacts of Cyberbullying</a:t>
            </a:r>
          </a:p>
        </p:txBody>
      </p:sp>
      <p:pic>
        <p:nvPicPr>
          <p:cNvPr id="6" name="Content Placeholder 5" descr="A child with her arms over her face&#10;&#10;Description automatically generated">
            <a:extLst>
              <a:ext uri="{FF2B5EF4-FFF2-40B4-BE49-F238E27FC236}">
                <a16:creationId xmlns:a16="http://schemas.microsoft.com/office/drawing/2014/main" id="{CC1FAC8D-91EB-9C0C-CA5B-5D117367FD2C}"/>
              </a:ext>
            </a:extLst>
          </p:cNvPr>
          <p:cNvPicPr>
            <a:picLocks noGrp="1" noChangeAspect="1"/>
          </p:cNvPicPr>
          <p:nvPr>
            <p:ph sz="half"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8200" y="2285667"/>
            <a:ext cx="5181600" cy="2912638"/>
          </a:xfrm>
        </p:spPr>
      </p:pic>
      <p:sp>
        <p:nvSpPr>
          <p:cNvPr id="4" name="Content Placeholder 3">
            <a:extLst>
              <a:ext uri="{FF2B5EF4-FFF2-40B4-BE49-F238E27FC236}">
                <a16:creationId xmlns:a16="http://schemas.microsoft.com/office/drawing/2014/main" id="{5BFA4779-36CA-7B07-8507-7FA01C100199}"/>
              </a:ext>
            </a:extLst>
          </p:cNvPr>
          <p:cNvSpPr>
            <a:spLocks noGrp="1"/>
          </p:cNvSpPr>
          <p:nvPr>
            <p:ph sz="half" idx="2"/>
          </p:nvPr>
        </p:nvSpPr>
        <p:spPr/>
        <p:txBody>
          <a:bodyPr>
            <a:normAutofit/>
          </a:bodyPr>
          <a:lstStyle/>
          <a:p>
            <a:pPr rtl="0" fontAlgn="base">
              <a:spcBef>
                <a:spcPts val="0"/>
              </a:spcBef>
              <a:spcAft>
                <a:spcPts val="10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Feeling depressed, sad, angry, and frustrated</a:t>
            </a:r>
          </a:p>
          <a:p>
            <a:pPr rtl="0" fontAlgn="base">
              <a:spcBef>
                <a:spcPts val="0"/>
              </a:spcBef>
              <a:spcAft>
                <a:spcPts val="10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They are afraid or embarrassed to go to school</a:t>
            </a:r>
          </a:p>
          <a:p>
            <a:pPr rtl="0" fontAlgn="base">
              <a:spcBef>
                <a:spcPts val="0"/>
              </a:spcBef>
              <a:spcAft>
                <a:spcPts val="10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Low self-esteem, family problems, academic difficulties, school violence, and various delinquent behaviors</a:t>
            </a:r>
          </a:p>
          <a:p>
            <a:pPr rtl="0" fontAlgn="base">
              <a:spcBef>
                <a:spcPts val="0"/>
              </a:spcBef>
              <a:spcAft>
                <a:spcPts val="10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May not know who is targeting them, or why</a:t>
            </a:r>
          </a:p>
          <a:p>
            <a:pPr rtl="0" fontAlgn="base">
              <a:spcBef>
                <a:spcPts val="0"/>
              </a:spcBef>
              <a:spcAft>
                <a:spcPts val="10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Having suicidal thoughts and in some cases, completing suicide</a:t>
            </a:r>
          </a:p>
        </p:txBody>
      </p:sp>
    </p:spTree>
    <p:extLst>
      <p:ext uri="{BB962C8B-B14F-4D97-AF65-F5344CB8AC3E}">
        <p14:creationId xmlns:p14="http://schemas.microsoft.com/office/powerpoint/2010/main" val="82718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a16="http://schemas.microsoft.com/office/drawing/2014/main" id="{97AB3958-C3D7-4714-A5F8-DF365589FFFF}"/>
              </a:ext>
            </a:extLst>
          </p:cNvPr>
          <p:cNvSpPr>
            <a:spLocks noGrp="1"/>
          </p:cNvSpPr>
          <p:nvPr>
            <p:ph type="title"/>
          </p:nvPr>
        </p:nvSpPr>
        <p:spPr/>
        <p:txBody>
          <a:bodyPr/>
          <a:lstStyle/>
          <a:p>
            <a:r>
              <a:rPr lang="en-US" dirty="0"/>
              <a:t>What can parents and families do? </a:t>
            </a:r>
          </a:p>
        </p:txBody>
      </p:sp>
      <p:sp>
        <p:nvSpPr>
          <p:cNvPr id="3" name="Content Placeholder 2">
            <a:extLst>
              <a:ext uri="{FF2B5EF4-FFF2-40B4-BE49-F238E27FC236}">
                <a16:creationId xmlns:a16="http://schemas.microsoft.com/office/drawing/2014/main" id="{A86D82FD-5D6E-87F0-BEC5-DD1EB491D9C6}"/>
              </a:ext>
            </a:extLst>
          </p:cNvPr>
          <p:cNvSpPr>
            <a:spLocks noGrp="1"/>
          </p:cNvSpPr>
          <p:nvPr>
            <p:ph sz="half" idx="1"/>
          </p:nvPr>
        </p:nvSpPr>
        <p:spPr/>
        <p:txBody>
          <a:bodyPr>
            <a:normAutofit lnSpcReduction="10000"/>
          </a:bodyPr>
          <a:lstStyle/>
          <a:p>
            <a:r>
              <a:rPr lang="en-US" dirty="0"/>
              <a:t>Help develop social and emotional skills such as time management and self-discipline</a:t>
            </a:r>
          </a:p>
          <a:p>
            <a:r>
              <a:rPr lang="en-US" dirty="0"/>
              <a:t>Familiarize yourself with online platforms</a:t>
            </a:r>
          </a:p>
          <a:p>
            <a:r>
              <a:rPr lang="en-US" dirty="0"/>
              <a:t>Approach your child with curiosity</a:t>
            </a:r>
          </a:p>
          <a:p>
            <a:r>
              <a:rPr lang="en-US" dirty="0"/>
              <a:t>Be there for your child</a:t>
            </a:r>
          </a:p>
          <a:p>
            <a:r>
              <a:rPr lang="en-US" dirty="0"/>
              <a:t>Pay attention to changes in behavior</a:t>
            </a:r>
          </a:p>
          <a:p>
            <a:pPr marL="0" indent="0">
              <a:buNone/>
            </a:pPr>
            <a:endParaRPr lang="en-US" dirty="0"/>
          </a:p>
          <a:p>
            <a:endParaRPr lang="en-US" dirty="0"/>
          </a:p>
        </p:txBody>
      </p:sp>
      <p:pic>
        <p:nvPicPr>
          <p:cNvPr id="6" name="Content Placeholder 5" descr="A couple of women sitting on a couch looking at a phone&#10;&#10;Description automatically generated">
            <a:extLst>
              <a:ext uri="{FF2B5EF4-FFF2-40B4-BE49-F238E27FC236}">
                <a16:creationId xmlns:a16="http://schemas.microsoft.com/office/drawing/2014/main" id="{CAD307ED-C1A9-5C87-282E-FD10076D5E7A}"/>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17357" y="2398553"/>
            <a:ext cx="6138619" cy="3207188"/>
          </a:xfrm>
        </p:spPr>
      </p:pic>
    </p:spTree>
    <p:extLst>
      <p:ext uri="{BB962C8B-B14F-4D97-AF65-F5344CB8AC3E}">
        <p14:creationId xmlns:p14="http://schemas.microsoft.com/office/powerpoint/2010/main" val="1753955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a16="http://schemas.microsoft.com/office/drawing/2014/main" id="{97AB3958-C3D7-4714-A5F8-DF365589FFFF}"/>
              </a:ext>
            </a:extLst>
          </p:cNvPr>
          <p:cNvSpPr>
            <a:spLocks noGrp="1"/>
          </p:cNvSpPr>
          <p:nvPr>
            <p:ph type="title"/>
          </p:nvPr>
        </p:nvSpPr>
        <p:spPr/>
        <p:txBody>
          <a:bodyPr/>
          <a:lstStyle/>
          <a:p>
            <a:r>
              <a:rPr lang="en-US" dirty="0"/>
              <a:t>Start the conversation</a:t>
            </a:r>
          </a:p>
        </p:txBody>
      </p:sp>
      <p:sp>
        <p:nvSpPr>
          <p:cNvPr id="3" name="Content Placeholder 2">
            <a:extLst>
              <a:ext uri="{FF2B5EF4-FFF2-40B4-BE49-F238E27FC236}">
                <a16:creationId xmlns:a16="http://schemas.microsoft.com/office/drawing/2014/main" id="{A86D82FD-5D6E-87F0-BEC5-DD1EB491D9C6}"/>
              </a:ext>
            </a:extLst>
          </p:cNvPr>
          <p:cNvSpPr>
            <a:spLocks noGrp="1"/>
          </p:cNvSpPr>
          <p:nvPr>
            <p:ph sz="half" idx="1"/>
          </p:nvPr>
        </p:nvSpPr>
        <p:spPr/>
        <p:txBody>
          <a:bodyPr/>
          <a:lstStyle/>
          <a:p>
            <a:r>
              <a:rPr lang="en-US" dirty="0"/>
              <a:t>Establish reasonable limits and boundaries</a:t>
            </a:r>
          </a:p>
          <a:p>
            <a:r>
              <a:rPr lang="en-US" dirty="0"/>
              <a:t>Pick the right time</a:t>
            </a:r>
          </a:p>
          <a:p>
            <a:r>
              <a:rPr lang="en-US" dirty="0"/>
              <a:t>Don’t make assumptions</a:t>
            </a:r>
          </a:p>
          <a:p>
            <a:r>
              <a:rPr lang="en-US" dirty="0"/>
              <a:t>Listen non-</a:t>
            </a:r>
            <a:r>
              <a:rPr lang="en-US" dirty="0" err="1"/>
              <a:t>judgementally</a:t>
            </a:r>
            <a:endParaRPr lang="en-US" dirty="0"/>
          </a:p>
          <a:p>
            <a:r>
              <a:rPr lang="en-US" dirty="0"/>
              <a:t>Be supportive</a:t>
            </a:r>
          </a:p>
          <a:p>
            <a:r>
              <a:rPr lang="en-US" dirty="0"/>
              <a:t>Talk about the future</a:t>
            </a:r>
          </a:p>
          <a:p>
            <a:r>
              <a:rPr lang="en-US" dirty="0"/>
              <a:t>Keep the door open </a:t>
            </a:r>
          </a:p>
        </p:txBody>
      </p:sp>
      <p:pic>
        <p:nvPicPr>
          <p:cNvPr id="6" name="Content Placeholder 5" descr="A group of people sitting on a couch&#10;&#10;Description automatically generated">
            <a:extLst>
              <a:ext uri="{FF2B5EF4-FFF2-40B4-BE49-F238E27FC236}">
                <a16:creationId xmlns:a16="http://schemas.microsoft.com/office/drawing/2014/main" id="{F2C006C7-2C76-20AA-513E-A8F89E99DF09}"/>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98362" y="2315036"/>
            <a:ext cx="5555438" cy="3703625"/>
          </a:xfrm>
        </p:spPr>
      </p:pic>
    </p:spTree>
    <p:extLst>
      <p:ext uri="{BB962C8B-B14F-4D97-AF65-F5344CB8AC3E}">
        <p14:creationId xmlns:p14="http://schemas.microsoft.com/office/powerpoint/2010/main" val="192929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a16="http://schemas.microsoft.com/office/drawing/2014/main" id="{97AB3958-C3D7-4714-A5F8-DF365589FFFF}"/>
              </a:ext>
            </a:extLst>
          </p:cNvPr>
          <p:cNvSpPr>
            <a:spLocks noGrp="1"/>
          </p:cNvSpPr>
          <p:nvPr>
            <p:ph type="title"/>
          </p:nvPr>
        </p:nvSpPr>
        <p:spPr/>
        <p:txBody>
          <a:bodyPr/>
          <a:lstStyle/>
          <a:p>
            <a:r>
              <a:rPr lang="en-US" dirty="0"/>
              <a:t>Next steps</a:t>
            </a:r>
          </a:p>
        </p:txBody>
      </p:sp>
      <p:sp>
        <p:nvSpPr>
          <p:cNvPr id="7" name="Content Placeholder 6">
            <a:extLst>
              <a:ext uri="{FF2B5EF4-FFF2-40B4-BE49-F238E27FC236}">
                <a16:creationId xmlns:a16="http://schemas.microsoft.com/office/drawing/2014/main" id="{1553A7FE-3B6E-12F0-D542-5D8E299CD00B}"/>
              </a:ext>
            </a:extLst>
          </p:cNvPr>
          <p:cNvSpPr>
            <a:spLocks noGrp="1"/>
          </p:cNvSpPr>
          <p:nvPr>
            <p:ph sz="half" idx="1"/>
          </p:nvPr>
        </p:nvSpPr>
        <p:spPr/>
        <p:txBody>
          <a:bodyPr>
            <a:normAutofit/>
          </a:bodyPr>
          <a:lstStyle/>
          <a:p>
            <a:pPr rtl="0" fontAlgn="base">
              <a:spcBef>
                <a:spcPts val="1000"/>
              </a:spcBef>
              <a:spcAft>
                <a:spcPts val="1000"/>
              </a:spcAft>
              <a:buFont typeface="Arial" panose="020B0604020202020204" pitchFamily="34" charset="0"/>
              <a:buChar char="•"/>
            </a:pPr>
            <a:r>
              <a:rPr lang="en-US" sz="4400" b="0" i="0" u="none" strike="noStrike" dirty="0">
                <a:solidFill>
                  <a:srgbClr val="000000"/>
                </a:solidFill>
                <a:effectLst/>
                <a:latin typeface="Calibri" panose="020F0502020204030204" pitchFamily="34" charset="0"/>
              </a:rPr>
              <a:t>Create opportunities to learn together </a:t>
            </a:r>
          </a:p>
          <a:p>
            <a:pPr rtl="0" fontAlgn="base">
              <a:spcBef>
                <a:spcPts val="1000"/>
              </a:spcBef>
              <a:spcAft>
                <a:spcPts val="1000"/>
              </a:spcAft>
              <a:buFont typeface="Arial" panose="020B0604020202020204" pitchFamily="34" charset="0"/>
              <a:buChar char="•"/>
            </a:pPr>
            <a:r>
              <a:rPr lang="en-US" sz="4400" b="0" i="0" u="none" strike="noStrike" dirty="0">
                <a:solidFill>
                  <a:srgbClr val="000000"/>
                </a:solidFill>
                <a:effectLst/>
                <a:latin typeface="Calibri" panose="020F0502020204030204" pitchFamily="34" charset="0"/>
              </a:rPr>
              <a:t>Connect with other parents</a:t>
            </a:r>
          </a:p>
          <a:p>
            <a:pPr rtl="0" fontAlgn="base">
              <a:spcBef>
                <a:spcPts val="1000"/>
              </a:spcBef>
              <a:spcAft>
                <a:spcPts val="1000"/>
              </a:spcAft>
              <a:buFont typeface="Arial" panose="020B0604020202020204" pitchFamily="34" charset="0"/>
              <a:buChar char="•"/>
            </a:pPr>
            <a:r>
              <a:rPr lang="en-US" sz="4400" b="0" i="0" u="none" strike="noStrike" dirty="0">
                <a:solidFill>
                  <a:srgbClr val="000000"/>
                </a:solidFill>
                <a:effectLst/>
                <a:latin typeface="Calibri" panose="020F0502020204030204" pitchFamily="34" charset="0"/>
              </a:rPr>
              <a:t>Learn about impacts</a:t>
            </a:r>
          </a:p>
        </p:txBody>
      </p:sp>
      <p:pic>
        <p:nvPicPr>
          <p:cNvPr id="5122" name="Picture 2">
            <a:extLst>
              <a:ext uri="{FF2B5EF4-FFF2-40B4-BE49-F238E27FC236}">
                <a16:creationId xmlns:a16="http://schemas.microsoft.com/office/drawing/2014/main" id="{48E4C197-2184-D5D5-AF0E-3FFE996862E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335973" y="2177717"/>
            <a:ext cx="5181600" cy="345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26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5" name="Title 4">
            <a:extLst>
              <a:ext uri="{FF2B5EF4-FFF2-40B4-BE49-F238E27FC236}">
                <a16:creationId xmlns:a16="http://schemas.microsoft.com/office/drawing/2014/main" id="{163D717C-19D5-5BDC-EB68-2438D0F2DD7E}"/>
              </a:ext>
            </a:extLst>
          </p:cNvPr>
          <p:cNvSpPr>
            <a:spLocks noGrp="1"/>
          </p:cNvSpPr>
          <p:nvPr>
            <p:ph type="ctrTitle"/>
          </p:nvPr>
        </p:nvSpPr>
        <p:spPr/>
        <p:txBody>
          <a:bodyPr/>
          <a:lstStyle/>
          <a:p>
            <a:r>
              <a:rPr lang="en-US" dirty="0"/>
              <a:t>Thank you!</a:t>
            </a:r>
          </a:p>
        </p:txBody>
      </p:sp>
      <p:sp>
        <p:nvSpPr>
          <p:cNvPr id="6" name="Subtitle 5">
            <a:extLst>
              <a:ext uri="{FF2B5EF4-FFF2-40B4-BE49-F238E27FC236}">
                <a16:creationId xmlns:a16="http://schemas.microsoft.com/office/drawing/2014/main" id="{72073F79-2750-49D7-DB46-307756BAA392}"/>
              </a:ext>
            </a:extLst>
          </p:cNvPr>
          <p:cNvSpPr>
            <a:spLocks noGrp="1"/>
          </p:cNvSpPr>
          <p:nvPr>
            <p:ph type="subTitle" idx="1"/>
          </p:nvPr>
        </p:nvSpPr>
        <p:spPr>
          <a:xfrm>
            <a:off x="1524000" y="3929584"/>
            <a:ext cx="9144000" cy="1655762"/>
          </a:xfrm>
        </p:spPr>
        <p:txBody>
          <a:bodyPr/>
          <a:lstStyle/>
          <a:p>
            <a:r>
              <a:rPr lang="en-US" dirty="0"/>
              <a:t>Susan Fisher; </a:t>
            </a:r>
            <a:r>
              <a:rPr lang="en-US" dirty="0">
                <a:hlinkClick r:id="rId4"/>
              </a:rPr>
              <a:t>resolutions@nyspta.org</a:t>
            </a:r>
            <a:endParaRPr lang="en-US" dirty="0"/>
          </a:p>
          <a:p>
            <a:r>
              <a:rPr lang="en-US" dirty="0" err="1"/>
              <a:t>Tharaha</a:t>
            </a:r>
            <a:r>
              <a:rPr lang="en-US" dirty="0"/>
              <a:t> </a:t>
            </a:r>
            <a:r>
              <a:rPr lang="en-US" dirty="0" err="1"/>
              <a:t>Thavakum-Slavin</a:t>
            </a:r>
            <a:r>
              <a:rPr lang="en-US" dirty="0"/>
              <a:t>; </a:t>
            </a:r>
            <a:r>
              <a:rPr lang="en-US" b="0" i="0" u="none" strike="noStrike" dirty="0">
                <a:solidFill>
                  <a:srgbClr val="222222"/>
                </a:solidFill>
                <a:effectLst/>
                <a:latin typeface="Google Sans"/>
                <a:hlinkClick r:id="rId5"/>
              </a:rPr>
              <a:t>geneseevalleyrd@nyspta.org</a:t>
            </a:r>
            <a:endParaRPr lang="en-US" b="0" i="0" u="none" strike="noStrike" dirty="0">
              <a:solidFill>
                <a:srgbClr val="222222"/>
              </a:solidFill>
              <a:effectLst/>
              <a:latin typeface="Google Sans"/>
            </a:endParaRPr>
          </a:p>
          <a:p>
            <a:endParaRPr lang="en-US" dirty="0"/>
          </a:p>
        </p:txBody>
      </p:sp>
    </p:spTree>
    <p:extLst>
      <p:ext uri="{BB962C8B-B14F-4D97-AF65-F5344CB8AC3E}">
        <p14:creationId xmlns:p14="http://schemas.microsoft.com/office/powerpoint/2010/main" val="277864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69FB3-1AA4-4654-A65A-ACE38A1591BC}"/>
              </a:ext>
            </a:extLst>
          </p:cNvPr>
          <p:cNvPicPr>
            <a:picLocks noChangeAspect="1"/>
          </p:cNvPicPr>
          <p:nvPr/>
        </p:nvPicPr>
        <p:blipFill>
          <a:blip r:embed="rId2"/>
          <a:stretch>
            <a:fillRect/>
          </a:stretch>
        </p:blipFill>
        <p:spPr>
          <a:xfrm>
            <a:off x="0" y="0"/>
            <a:ext cx="12192000" cy="6865211"/>
          </a:xfrm>
          <a:prstGeom prst="rect">
            <a:avLst/>
          </a:prstGeom>
        </p:spPr>
      </p:pic>
      <p:sp>
        <p:nvSpPr>
          <p:cNvPr id="2" name="Title 1">
            <a:extLst>
              <a:ext uri="{FF2B5EF4-FFF2-40B4-BE49-F238E27FC236}">
                <a16:creationId xmlns:a16="http://schemas.microsoft.com/office/drawing/2014/main" id="{97AB3958-C3D7-4714-A5F8-DF365589FFFF}"/>
              </a:ext>
            </a:extLst>
          </p:cNvPr>
          <p:cNvSpPr>
            <a:spLocks noGrp="1"/>
          </p:cNvSpPr>
          <p:nvPr>
            <p:ph type="title"/>
          </p:nvPr>
        </p:nvSpPr>
        <p:spPr>
          <a:xfrm>
            <a:off x="838200" y="866692"/>
            <a:ext cx="10515600" cy="823996"/>
          </a:xfrm>
        </p:spPr>
        <p:txBody>
          <a:bodyPr/>
          <a:lstStyle/>
          <a:p>
            <a:r>
              <a:rPr lang="en-US" dirty="0"/>
              <a:t>Learning Objectives	</a:t>
            </a:r>
          </a:p>
        </p:txBody>
      </p:sp>
      <p:sp>
        <p:nvSpPr>
          <p:cNvPr id="15" name="Content Placeholder 14">
            <a:extLst>
              <a:ext uri="{FF2B5EF4-FFF2-40B4-BE49-F238E27FC236}">
                <a16:creationId xmlns:a16="http://schemas.microsoft.com/office/drawing/2014/main" id="{8F6D2252-E79C-4816-8CB9-D17363098CFE}"/>
              </a:ext>
            </a:extLst>
          </p:cNvPr>
          <p:cNvSpPr>
            <a:spLocks noGrp="1"/>
          </p:cNvSpPr>
          <p:nvPr>
            <p:ph idx="1"/>
          </p:nvPr>
        </p:nvSpPr>
        <p:spPr/>
        <p:txBody>
          <a:bodyPr/>
          <a:lstStyle/>
          <a:p>
            <a:r>
              <a:rPr lang="en-US" dirty="0"/>
              <a:t>Understand role of social media in our lives</a:t>
            </a:r>
          </a:p>
          <a:p>
            <a:r>
              <a:rPr lang="en-US" dirty="0"/>
              <a:t>Understand and recognize cyberbullying</a:t>
            </a:r>
          </a:p>
          <a:p>
            <a:r>
              <a:rPr lang="en-US" dirty="0"/>
              <a:t>Discuss how to talk to kids about Social Media</a:t>
            </a:r>
          </a:p>
          <a:p>
            <a:r>
              <a:rPr lang="en-US" dirty="0"/>
              <a:t>Discuss experiences of youth and parents with technology use</a:t>
            </a:r>
          </a:p>
          <a:p>
            <a:r>
              <a:rPr lang="en-US" dirty="0"/>
              <a:t>Share ideas for how to be safe and create healthy boundaries</a:t>
            </a:r>
          </a:p>
          <a:p>
            <a:pPr marL="0" indent="0">
              <a:buNone/>
            </a:pPr>
            <a:endParaRPr lang="en-US" dirty="0"/>
          </a:p>
        </p:txBody>
      </p:sp>
    </p:spTree>
    <p:extLst>
      <p:ext uri="{BB962C8B-B14F-4D97-AF65-F5344CB8AC3E}">
        <p14:creationId xmlns:p14="http://schemas.microsoft.com/office/powerpoint/2010/main" val="54377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69FB3-1AA4-4654-A65A-ACE38A1591BC}"/>
              </a:ext>
            </a:extLst>
          </p:cNvPr>
          <p:cNvPicPr>
            <a:picLocks noChangeAspect="1"/>
          </p:cNvPicPr>
          <p:nvPr/>
        </p:nvPicPr>
        <p:blipFill>
          <a:blip r:embed="rId3"/>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7AB3958-C3D7-4714-A5F8-DF365589FFFF}"/>
              </a:ext>
            </a:extLst>
          </p:cNvPr>
          <p:cNvSpPr>
            <a:spLocks noGrp="1"/>
          </p:cNvSpPr>
          <p:nvPr>
            <p:ph type="title"/>
          </p:nvPr>
        </p:nvSpPr>
        <p:spPr>
          <a:xfrm>
            <a:off x="838200" y="304800"/>
            <a:ext cx="9707880" cy="1385888"/>
          </a:xfrm>
        </p:spPr>
        <p:txBody>
          <a:bodyPr/>
          <a:lstStyle/>
          <a:p>
            <a:r>
              <a:rPr lang="en-US"/>
              <a:t>Why is talking about social media important? </a:t>
            </a:r>
            <a:endParaRPr lang="en-US" dirty="0"/>
          </a:p>
        </p:txBody>
      </p:sp>
      <p:pic>
        <p:nvPicPr>
          <p:cNvPr id="19" name="Content Placeholder 18" descr="A group of young women sitting on the ground looking at their phones&#10;&#10;Description automatically generated">
            <a:extLst>
              <a:ext uri="{FF2B5EF4-FFF2-40B4-BE49-F238E27FC236}">
                <a16:creationId xmlns:a16="http://schemas.microsoft.com/office/drawing/2014/main" id="{BBE0B68F-DACC-8EFA-280D-E900352447B9}"/>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77098" y="1690688"/>
            <a:ext cx="7091108" cy="4485126"/>
          </a:xfrm>
        </p:spPr>
      </p:pic>
    </p:spTree>
    <p:extLst>
      <p:ext uri="{BB962C8B-B14F-4D97-AF65-F5344CB8AC3E}">
        <p14:creationId xmlns:p14="http://schemas.microsoft.com/office/powerpoint/2010/main" val="360486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a16="http://schemas.microsoft.com/office/drawing/2014/main" id="{97AB3958-C3D7-4714-A5F8-DF365589FFFF}"/>
              </a:ext>
            </a:extLst>
          </p:cNvPr>
          <p:cNvSpPr>
            <a:spLocks noGrp="1"/>
          </p:cNvSpPr>
          <p:nvPr>
            <p:ph type="title"/>
          </p:nvPr>
        </p:nvSpPr>
        <p:spPr>
          <a:xfrm>
            <a:off x="838200" y="866692"/>
            <a:ext cx="10515600" cy="823996"/>
          </a:xfrm>
        </p:spPr>
        <p:txBody>
          <a:bodyPr>
            <a:normAutofit fontScale="90000"/>
          </a:bodyPr>
          <a:lstStyle/>
          <a:p>
            <a:r>
              <a:rPr lang="en-US" dirty="0"/>
              <a:t>Does Social Media have a positive or negative impact on youth? </a:t>
            </a:r>
          </a:p>
        </p:txBody>
      </p:sp>
      <p:pic>
        <p:nvPicPr>
          <p:cNvPr id="4" name="Content Placeholder 3" descr="A person looking at her phone&#10;&#10;Description automatically generated">
            <a:extLst>
              <a:ext uri="{FF2B5EF4-FFF2-40B4-BE49-F238E27FC236}">
                <a16:creationId xmlns:a16="http://schemas.microsoft.com/office/drawing/2014/main" id="{D1668DD3-F000-E476-01EC-EF0728FA8C16}"/>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66486" y="1995091"/>
            <a:ext cx="8195597" cy="4105458"/>
          </a:xfrm>
        </p:spPr>
      </p:pic>
      <p:sp>
        <p:nvSpPr>
          <p:cNvPr id="5" name="TextBox 4">
            <a:extLst>
              <a:ext uri="{FF2B5EF4-FFF2-40B4-BE49-F238E27FC236}">
                <a16:creationId xmlns:a16="http://schemas.microsoft.com/office/drawing/2014/main" id="{EAC7CAE0-ED08-2BA7-3CF6-D906BBC0C58F}"/>
              </a:ext>
            </a:extLst>
          </p:cNvPr>
          <p:cNvSpPr txBox="1"/>
          <p:nvPr/>
        </p:nvSpPr>
        <p:spPr>
          <a:xfrm>
            <a:off x="2698750" y="5703094"/>
            <a:ext cx="6794500" cy="230832"/>
          </a:xfrm>
          <a:prstGeom prst="rect">
            <a:avLst/>
          </a:prstGeom>
          <a:noFill/>
        </p:spPr>
        <p:txBody>
          <a:bodyPr wrap="square" rtlCol="0">
            <a:spAutoFit/>
          </a:bodyPr>
          <a:lstStyle/>
          <a:p>
            <a:r>
              <a:rPr lang="en-US" sz="900">
                <a:hlinkClick r:id="rId5" tooltip="https://www.youthvoices.live/category/technology-computer-science/social-media/"/>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318509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69FB3-1AA4-4654-A65A-ACE38A1591BC}"/>
              </a:ext>
            </a:extLst>
          </p:cNvPr>
          <p:cNvPicPr>
            <a:picLocks noChangeAspect="1"/>
          </p:cNvPicPr>
          <p:nvPr/>
        </p:nvPicPr>
        <p:blipFill>
          <a:blip r:embed="rId2"/>
          <a:stretch>
            <a:fillRect/>
          </a:stretch>
        </p:blipFill>
        <p:spPr>
          <a:xfrm>
            <a:off x="0" y="0"/>
            <a:ext cx="12192000" cy="6865211"/>
          </a:xfrm>
          <a:prstGeom prst="rect">
            <a:avLst/>
          </a:prstGeom>
        </p:spPr>
      </p:pic>
      <p:sp>
        <p:nvSpPr>
          <p:cNvPr id="2" name="Title 1">
            <a:extLst>
              <a:ext uri="{FF2B5EF4-FFF2-40B4-BE49-F238E27FC236}">
                <a16:creationId xmlns:a16="http://schemas.microsoft.com/office/drawing/2014/main" id="{97AB3958-C3D7-4714-A5F8-DF365589FFFF}"/>
              </a:ext>
            </a:extLst>
          </p:cNvPr>
          <p:cNvSpPr>
            <a:spLocks noGrp="1"/>
          </p:cNvSpPr>
          <p:nvPr>
            <p:ph type="title"/>
          </p:nvPr>
        </p:nvSpPr>
        <p:spPr>
          <a:xfrm>
            <a:off x="838200" y="866692"/>
            <a:ext cx="10515600" cy="823996"/>
          </a:xfrm>
        </p:spPr>
        <p:txBody>
          <a:bodyPr/>
          <a:lstStyle/>
          <a:p>
            <a:r>
              <a:rPr lang="en-US" dirty="0"/>
              <a:t>Can you identify these? </a:t>
            </a:r>
          </a:p>
        </p:txBody>
      </p:sp>
      <p:pic>
        <p:nvPicPr>
          <p:cNvPr id="4" name="Content Placeholder 3" descr="A blue circle with a white logo&#10;&#10;Description automatically generated">
            <a:extLst>
              <a:ext uri="{FF2B5EF4-FFF2-40B4-BE49-F238E27FC236}">
                <a16:creationId xmlns:a16="http://schemas.microsoft.com/office/drawing/2014/main" id="{BAD89B7C-179B-BE09-1D1B-DBDF4E88E959}"/>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1690688"/>
            <a:ext cx="1468484" cy="1468484"/>
          </a:xfrm>
        </p:spPr>
      </p:pic>
      <p:pic>
        <p:nvPicPr>
          <p:cNvPr id="7" name="Picture 6" descr="A white and blue logo&#10;&#10;Description automatically generated">
            <a:extLst>
              <a:ext uri="{FF2B5EF4-FFF2-40B4-BE49-F238E27FC236}">
                <a16:creationId xmlns:a16="http://schemas.microsoft.com/office/drawing/2014/main" id="{F93F5B35-5FF3-E8CB-0ABA-55EF8393FCC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324105" y="3107910"/>
            <a:ext cx="1367554" cy="1367554"/>
          </a:xfrm>
          <a:prstGeom prst="rect">
            <a:avLst/>
          </a:prstGeom>
        </p:spPr>
      </p:pic>
      <p:pic>
        <p:nvPicPr>
          <p:cNvPr id="10" name="Picture 9" descr="A blue square with a white letter f&#10;&#10;Description automatically generated">
            <a:extLst>
              <a:ext uri="{FF2B5EF4-FFF2-40B4-BE49-F238E27FC236}">
                <a16:creationId xmlns:a16="http://schemas.microsoft.com/office/drawing/2014/main" id="{A8E2B9D1-D106-E429-B61D-4F14450D3F7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882621" y="1716147"/>
            <a:ext cx="1726442" cy="1726442"/>
          </a:xfrm>
          <a:prstGeom prst="rect">
            <a:avLst/>
          </a:prstGeom>
        </p:spPr>
      </p:pic>
      <p:pic>
        <p:nvPicPr>
          <p:cNvPr id="14" name="Picture 13" descr="A black letter x&#10;&#10;Description automatically generated">
            <a:extLst>
              <a:ext uri="{FF2B5EF4-FFF2-40B4-BE49-F238E27FC236}">
                <a16:creationId xmlns:a16="http://schemas.microsoft.com/office/drawing/2014/main" id="{E6495A0B-F302-9E4B-AD3B-E2C560E86C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8371" y="3021616"/>
            <a:ext cx="1751476" cy="1575938"/>
          </a:xfrm>
          <a:prstGeom prst="rect">
            <a:avLst/>
          </a:prstGeom>
        </p:spPr>
      </p:pic>
      <p:pic>
        <p:nvPicPr>
          <p:cNvPr id="18" name="Picture 17" descr="A logo of a camera&#10;&#10;Description automatically generated">
            <a:extLst>
              <a:ext uri="{FF2B5EF4-FFF2-40B4-BE49-F238E27FC236}">
                <a16:creationId xmlns:a16="http://schemas.microsoft.com/office/drawing/2014/main" id="{620C7E18-AE2F-FE33-6610-92C4E166B8B5}"/>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802041" y="3243564"/>
            <a:ext cx="1231900" cy="1231900"/>
          </a:xfrm>
          <a:prstGeom prst="rect">
            <a:avLst/>
          </a:prstGeom>
        </p:spPr>
      </p:pic>
      <p:pic>
        <p:nvPicPr>
          <p:cNvPr id="20" name="Picture 19" descr="A yellow and black logo&#10;&#10;Description automatically generated">
            <a:extLst>
              <a:ext uri="{FF2B5EF4-FFF2-40B4-BE49-F238E27FC236}">
                <a16:creationId xmlns:a16="http://schemas.microsoft.com/office/drawing/2014/main" id="{AA6C07F6-114A-F82C-4E78-CEAA86419B39}"/>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644244" y="4715702"/>
            <a:ext cx="1398896" cy="1398896"/>
          </a:xfrm>
          <a:prstGeom prst="rect">
            <a:avLst/>
          </a:prstGeom>
        </p:spPr>
      </p:pic>
      <p:pic>
        <p:nvPicPr>
          <p:cNvPr id="23" name="Picture 22" descr="A logo of a company&#10;&#10;Description automatically generated">
            <a:extLst>
              <a:ext uri="{FF2B5EF4-FFF2-40B4-BE49-F238E27FC236}">
                <a16:creationId xmlns:a16="http://schemas.microsoft.com/office/drawing/2014/main" id="{815583F9-DD1C-D3B6-CBF1-028535027BE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38877" y="4686490"/>
            <a:ext cx="1575937" cy="1371859"/>
          </a:xfrm>
          <a:prstGeom prst="rect">
            <a:avLst/>
          </a:prstGeom>
        </p:spPr>
      </p:pic>
      <p:pic>
        <p:nvPicPr>
          <p:cNvPr id="25" name="Picture 24" descr="A white face on a red circle&#10;&#10;Description automatically generated">
            <a:extLst>
              <a:ext uri="{FF2B5EF4-FFF2-40B4-BE49-F238E27FC236}">
                <a16:creationId xmlns:a16="http://schemas.microsoft.com/office/drawing/2014/main" id="{0FACF2A7-B832-4EF2-0FDE-414B60143A08}"/>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6485323" y="4619888"/>
            <a:ext cx="2827598" cy="1590524"/>
          </a:xfrm>
          <a:prstGeom prst="rect">
            <a:avLst/>
          </a:prstGeom>
        </p:spPr>
      </p:pic>
      <p:pic>
        <p:nvPicPr>
          <p:cNvPr id="27" name="Picture 26" descr="A blue circle with a white v logo&#10;&#10;Description automatically generated">
            <a:extLst>
              <a:ext uri="{FF2B5EF4-FFF2-40B4-BE49-F238E27FC236}">
                <a16:creationId xmlns:a16="http://schemas.microsoft.com/office/drawing/2014/main" id="{E9A8AB36-9439-DAE0-3CB8-B3F6FD48884C}"/>
              </a:ext>
            </a:extLst>
          </p:cNvPr>
          <p:cNvPicPr>
            <a:picLocks noChangeAspect="1"/>
          </p:cNvPicPr>
          <p:nvPr/>
        </p:nvPicPr>
        <p:blipFill>
          <a:blip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9611619" y="4658983"/>
            <a:ext cx="2449353" cy="1377761"/>
          </a:xfrm>
          <a:prstGeom prst="rect">
            <a:avLst/>
          </a:prstGeom>
        </p:spPr>
      </p:pic>
      <p:pic>
        <p:nvPicPr>
          <p:cNvPr id="29" name="Picture 28" descr="A red play button with a white arrow&#10;&#10;Description automatically generated">
            <a:extLst>
              <a:ext uri="{FF2B5EF4-FFF2-40B4-BE49-F238E27FC236}">
                <a16:creationId xmlns:a16="http://schemas.microsoft.com/office/drawing/2014/main" id="{EB62AD58-C4CD-1B4F-69DC-B1D066D54385}"/>
              </a:ext>
            </a:extLst>
          </p:cNvPr>
          <p:cNvPicPr>
            <a:picLocks noChangeAspect="1"/>
          </p:cNvPicPr>
          <p:nvPr/>
        </p:nvPicPr>
        <p:blipFill>
          <a:blip r:embed="rId19">
            <a:extLst>
              <a:ext uri="{28A0092B-C50C-407E-A947-70E740481C1C}">
                <a14:useLocalDpi xmlns:a14="http://schemas.microsoft.com/office/drawing/2010/main" val="0"/>
              </a:ext>
              <a:ext uri="{837473B0-CC2E-450A-ABE3-18F120FF3D39}">
                <a1611:picAttrSrcUrl xmlns:a1611="http://schemas.microsoft.com/office/drawing/2016/11/main" r:id="rId20"/>
              </a:ext>
            </a:extLst>
          </a:blip>
          <a:stretch>
            <a:fillRect/>
          </a:stretch>
        </p:blipFill>
        <p:spPr>
          <a:xfrm>
            <a:off x="9980175" y="1620342"/>
            <a:ext cx="1590524" cy="1590524"/>
          </a:xfrm>
          <a:prstGeom prst="rect">
            <a:avLst/>
          </a:prstGeom>
        </p:spPr>
      </p:pic>
      <p:pic>
        <p:nvPicPr>
          <p:cNvPr id="31" name="Picture 30" descr="A green square with a white phone in a circle&#10;&#10;Description automatically generated">
            <a:extLst>
              <a:ext uri="{FF2B5EF4-FFF2-40B4-BE49-F238E27FC236}">
                <a16:creationId xmlns:a16="http://schemas.microsoft.com/office/drawing/2014/main" id="{49F914DC-3BA0-F730-B226-50A8CF36EEDF}"/>
              </a:ext>
            </a:extLst>
          </p:cNvPr>
          <p:cNvPicPr>
            <a:picLocks noChangeAspect="1"/>
          </p:cNvPicPr>
          <p:nvPr/>
        </p:nvPicPr>
        <p:blipFill>
          <a:blip r:embed="rId21">
            <a:extLst>
              <a:ext uri="{28A0092B-C50C-407E-A947-70E740481C1C}">
                <a14:useLocalDpi xmlns:a14="http://schemas.microsoft.com/office/drawing/2010/main" val="0"/>
              </a:ext>
              <a:ext uri="{837473B0-CC2E-450A-ABE3-18F120FF3D39}">
                <a1611:picAttrSrcUrl xmlns:a1611="http://schemas.microsoft.com/office/drawing/2016/11/main" r:id="rId22"/>
              </a:ext>
            </a:extLst>
          </a:blip>
          <a:stretch>
            <a:fillRect/>
          </a:stretch>
        </p:blipFill>
        <p:spPr>
          <a:xfrm>
            <a:off x="7200382" y="1713022"/>
            <a:ext cx="1983736" cy="1408452"/>
          </a:xfrm>
          <a:prstGeom prst="rect">
            <a:avLst/>
          </a:prstGeom>
        </p:spPr>
      </p:pic>
    </p:spTree>
    <p:extLst>
      <p:ext uri="{BB962C8B-B14F-4D97-AF65-F5344CB8AC3E}">
        <p14:creationId xmlns:p14="http://schemas.microsoft.com/office/powerpoint/2010/main" val="123936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a16="http://schemas.microsoft.com/office/drawing/2014/main" id="{97AB3958-C3D7-4714-A5F8-DF365589FFFF}"/>
              </a:ext>
            </a:extLst>
          </p:cNvPr>
          <p:cNvSpPr>
            <a:spLocks noGrp="1"/>
          </p:cNvSpPr>
          <p:nvPr>
            <p:ph type="title"/>
          </p:nvPr>
        </p:nvSpPr>
        <p:spPr/>
        <p:txBody>
          <a:bodyPr/>
          <a:lstStyle/>
          <a:p>
            <a:r>
              <a:rPr lang="en-US" dirty="0"/>
              <a:t>What does the research say? </a:t>
            </a:r>
          </a:p>
        </p:txBody>
      </p:sp>
      <p:pic>
        <p:nvPicPr>
          <p:cNvPr id="1026" name="Picture 2">
            <a:extLst>
              <a:ext uri="{FF2B5EF4-FFF2-40B4-BE49-F238E27FC236}">
                <a16:creationId xmlns:a16="http://schemas.microsoft.com/office/drawing/2014/main" id="{759E529C-CBDF-8879-3919-EA241A80D6E8}"/>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834487" y="1361602"/>
            <a:ext cx="3174242" cy="50216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46EF7CB-99FC-62DB-3474-056AED11EB7B}"/>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096000" y="1361601"/>
            <a:ext cx="4261513" cy="503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58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5" name="Title 4">
            <a:extLst>
              <a:ext uri="{FF2B5EF4-FFF2-40B4-BE49-F238E27FC236}">
                <a16:creationId xmlns:a16="http://schemas.microsoft.com/office/drawing/2014/main" id="{5CAA3A8F-706C-D2C9-B5EF-B126F780EBA0}"/>
              </a:ext>
            </a:extLst>
          </p:cNvPr>
          <p:cNvSpPr>
            <a:spLocks noGrp="1"/>
          </p:cNvSpPr>
          <p:nvPr>
            <p:ph type="title"/>
          </p:nvPr>
        </p:nvSpPr>
        <p:spPr/>
        <p:txBody>
          <a:bodyPr/>
          <a:lstStyle/>
          <a:p>
            <a:r>
              <a:rPr lang="en-US" dirty="0"/>
              <a:t>How Social Media can affect mental health</a:t>
            </a:r>
          </a:p>
        </p:txBody>
      </p:sp>
      <p:sp>
        <p:nvSpPr>
          <p:cNvPr id="6" name="Text Placeholder 5">
            <a:extLst>
              <a:ext uri="{FF2B5EF4-FFF2-40B4-BE49-F238E27FC236}">
                <a16:creationId xmlns:a16="http://schemas.microsoft.com/office/drawing/2014/main" id="{DB6E2194-6C8E-3836-2C8F-696D7ECBBDD1}"/>
              </a:ext>
            </a:extLst>
          </p:cNvPr>
          <p:cNvSpPr>
            <a:spLocks noGrp="1"/>
          </p:cNvSpPr>
          <p:nvPr>
            <p:ph type="body" idx="1"/>
          </p:nvPr>
        </p:nvSpPr>
        <p:spPr/>
        <p:txBody>
          <a:bodyPr/>
          <a:lstStyle/>
          <a:p>
            <a:r>
              <a:rPr lang="en-US" dirty="0"/>
              <a:t>The upsides:</a:t>
            </a:r>
          </a:p>
        </p:txBody>
      </p:sp>
      <p:sp>
        <p:nvSpPr>
          <p:cNvPr id="7" name="Content Placeholder 6">
            <a:extLst>
              <a:ext uri="{FF2B5EF4-FFF2-40B4-BE49-F238E27FC236}">
                <a16:creationId xmlns:a16="http://schemas.microsoft.com/office/drawing/2014/main" id="{301FE812-1236-38F2-5DB9-D9C4CAE1989C}"/>
              </a:ext>
            </a:extLst>
          </p:cNvPr>
          <p:cNvSpPr>
            <a:spLocks noGrp="1"/>
          </p:cNvSpPr>
          <p:nvPr>
            <p:ph sz="half" idx="2"/>
          </p:nvPr>
        </p:nvSpPr>
        <p:spPr/>
        <p:txBody>
          <a:bodyPr>
            <a:normAutofit lnSpcReduction="10000"/>
          </a:bodyPr>
          <a:lstStyle/>
          <a:p>
            <a:r>
              <a:rPr lang="en-US" dirty="0"/>
              <a:t>Connect with friends</a:t>
            </a:r>
          </a:p>
          <a:p>
            <a:r>
              <a:rPr lang="en-US" dirty="0"/>
              <a:t>Feel like you belong</a:t>
            </a:r>
          </a:p>
          <a:p>
            <a:r>
              <a:rPr lang="en-US" dirty="0"/>
              <a:t>Get support</a:t>
            </a:r>
          </a:p>
          <a:p>
            <a:r>
              <a:rPr lang="en-US" dirty="0"/>
              <a:t>Learn about what’s happening in the world</a:t>
            </a:r>
          </a:p>
          <a:p>
            <a:r>
              <a:rPr lang="en-US" dirty="0"/>
              <a:t>Have fun!</a:t>
            </a:r>
          </a:p>
        </p:txBody>
      </p:sp>
      <p:sp>
        <p:nvSpPr>
          <p:cNvPr id="8" name="Text Placeholder 7">
            <a:extLst>
              <a:ext uri="{FF2B5EF4-FFF2-40B4-BE49-F238E27FC236}">
                <a16:creationId xmlns:a16="http://schemas.microsoft.com/office/drawing/2014/main" id="{459C7CAE-A2BD-C332-E89F-E408FD0B751C}"/>
              </a:ext>
            </a:extLst>
          </p:cNvPr>
          <p:cNvSpPr>
            <a:spLocks noGrp="1"/>
          </p:cNvSpPr>
          <p:nvPr>
            <p:ph type="body" sz="quarter" idx="3"/>
          </p:nvPr>
        </p:nvSpPr>
        <p:spPr/>
        <p:txBody>
          <a:bodyPr/>
          <a:lstStyle/>
          <a:p>
            <a:r>
              <a:rPr lang="en-US" dirty="0"/>
              <a:t>The downsides: </a:t>
            </a:r>
          </a:p>
        </p:txBody>
      </p:sp>
      <p:sp>
        <p:nvSpPr>
          <p:cNvPr id="9" name="Content Placeholder 8">
            <a:extLst>
              <a:ext uri="{FF2B5EF4-FFF2-40B4-BE49-F238E27FC236}">
                <a16:creationId xmlns:a16="http://schemas.microsoft.com/office/drawing/2014/main" id="{0781A46E-B06F-625D-4BBF-3EB6DDFF5F20}"/>
              </a:ext>
            </a:extLst>
          </p:cNvPr>
          <p:cNvSpPr>
            <a:spLocks noGrp="1"/>
          </p:cNvSpPr>
          <p:nvPr>
            <p:ph sz="quarter" idx="4"/>
          </p:nvPr>
        </p:nvSpPr>
        <p:spPr/>
        <p:txBody>
          <a:bodyPr>
            <a:normAutofit lnSpcReduction="10000"/>
          </a:bodyPr>
          <a:lstStyle/>
          <a:p>
            <a:r>
              <a:rPr lang="en-US" dirty="0"/>
              <a:t>Can make you base your worth on how you compare to others</a:t>
            </a:r>
          </a:p>
          <a:p>
            <a:r>
              <a:rPr lang="en-US" dirty="0"/>
              <a:t>A need to show the best version of yourself</a:t>
            </a:r>
          </a:p>
          <a:p>
            <a:r>
              <a:rPr lang="en-US" dirty="0"/>
              <a:t>Feeling jealous or not good enough</a:t>
            </a:r>
          </a:p>
          <a:p>
            <a:r>
              <a:rPr lang="en-US" dirty="0"/>
              <a:t>Can lead to a higher chance of depression, anxiety</a:t>
            </a:r>
          </a:p>
          <a:p>
            <a:r>
              <a:rPr lang="en-US" dirty="0"/>
              <a:t>Impact sleep</a:t>
            </a:r>
          </a:p>
        </p:txBody>
      </p:sp>
    </p:spTree>
    <p:extLst>
      <p:ext uri="{BB962C8B-B14F-4D97-AF65-F5344CB8AC3E}">
        <p14:creationId xmlns:p14="http://schemas.microsoft.com/office/powerpoint/2010/main" val="42706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a16="http://schemas.microsoft.com/office/drawing/2014/main" id="{97AB3958-C3D7-4714-A5F8-DF365589FFFF}"/>
              </a:ext>
            </a:extLst>
          </p:cNvPr>
          <p:cNvSpPr>
            <a:spLocks noGrp="1"/>
          </p:cNvSpPr>
          <p:nvPr>
            <p:ph type="title"/>
          </p:nvPr>
        </p:nvSpPr>
        <p:spPr/>
        <p:txBody>
          <a:bodyPr/>
          <a:lstStyle/>
          <a:p>
            <a:r>
              <a:rPr lang="en-US" dirty="0"/>
              <a:t>Cyberbullying</a:t>
            </a:r>
          </a:p>
        </p:txBody>
      </p:sp>
      <p:sp>
        <p:nvSpPr>
          <p:cNvPr id="3" name="Content Placeholder 2">
            <a:extLst>
              <a:ext uri="{FF2B5EF4-FFF2-40B4-BE49-F238E27FC236}">
                <a16:creationId xmlns:a16="http://schemas.microsoft.com/office/drawing/2014/main" id="{72F29293-A914-1B46-C78B-982A9860C53B}"/>
              </a:ext>
            </a:extLst>
          </p:cNvPr>
          <p:cNvSpPr>
            <a:spLocks noGrp="1"/>
          </p:cNvSpPr>
          <p:nvPr>
            <p:ph sz="half" idx="1"/>
          </p:nvPr>
        </p:nvSpPr>
        <p:spPr/>
        <p:txBody>
          <a:bodyPr>
            <a:normAutofit/>
          </a:bodyPr>
          <a:lstStyle/>
          <a:p>
            <a:r>
              <a:rPr lang="en-US" b="0" i="0" u="none" strike="noStrike" dirty="0">
                <a:solidFill>
                  <a:srgbClr val="000000"/>
                </a:solidFill>
                <a:effectLst/>
                <a:latin typeface="Calibri" panose="020F0502020204030204" pitchFamily="34" charset="0"/>
              </a:rPr>
              <a:t>behaviors that intend to harm or coerce, that take place over digital devices like cell phones, computers, and tablets.</a:t>
            </a:r>
          </a:p>
          <a:p>
            <a:pPr rtl="0" fontAlgn="base">
              <a:spcBef>
                <a:spcPts val="0"/>
              </a:spcBef>
              <a:spcAft>
                <a:spcPts val="1000"/>
              </a:spcAft>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rtl="0" fontAlgn="base">
              <a:spcBef>
                <a:spcPts val="0"/>
              </a:spcBef>
              <a:spcAft>
                <a:spcPts val="1000"/>
              </a:spcAft>
              <a:buFont typeface="Arial" panose="020B0604020202020204" pitchFamily="34" charset="0"/>
              <a:buChar char="•"/>
            </a:pPr>
            <a:r>
              <a:rPr lang="en-US" dirty="0">
                <a:solidFill>
                  <a:srgbClr val="000000"/>
                </a:solidFill>
                <a:latin typeface="Calibri" panose="020F0502020204030204" pitchFamily="34" charset="0"/>
              </a:rPr>
              <a:t>Behaviors and Impact</a:t>
            </a:r>
          </a:p>
          <a:p>
            <a:pPr lvl="1" fontAlgn="base">
              <a:spcBef>
                <a:spcPts val="0"/>
              </a:spcBef>
              <a:spcAft>
                <a:spcPts val="1000"/>
              </a:spcAft>
            </a:pPr>
            <a:r>
              <a:rPr lang="en-US" sz="2000" b="0" i="0" u="none" strike="noStrike" dirty="0">
                <a:solidFill>
                  <a:srgbClr val="000000"/>
                </a:solidFill>
                <a:effectLst/>
                <a:latin typeface="Calibri" panose="020F0502020204030204" pitchFamily="34" charset="0"/>
              </a:rPr>
              <a:t>Engage with bullying behaviors in-person</a:t>
            </a:r>
          </a:p>
          <a:p>
            <a:pPr lvl="1" fontAlgn="base">
              <a:spcBef>
                <a:spcPts val="0"/>
              </a:spcBef>
              <a:spcAft>
                <a:spcPts val="1000"/>
              </a:spcAft>
            </a:pPr>
            <a:r>
              <a:rPr lang="en-US" sz="2000" b="0" i="0" u="none" strike="noStrike" dirty="0">
                <a:solidFill>
                  <a:srgbClr val="000000"/>
                </a:solidFill>
                <a:effectLst/>
                <a:latin typeface="Calibri" panose="020F0502020204030204" pitchFamily="34" charset="0"/>
              </a:rPr>
              <a:t>Accessibility </a:t>
            </a:r>
          </a:p>
          <a:p>
            <a:pPr lvl="1" fontAlgn="base">
              <a:spcBef>
                <a:spcPts val="0"/>
              </a:spcBef>
              <a:spcAft>
                <a:spcPts val="1000"/>
              </a:spcAft>
            </a:pPr>
            <a:r>
              <a:rPr lang="en-US" sz="2000" b="0" i="0" u="none" strike="noStrike" dirty="0">
                <a:solidFill>
                  <a:srgbClr val="000000"/>
                </a:solidFill>
                <a:effectLst/>
                <a:latin typeface="Calibri" panose="020F0502020204030204" pitchFamily="34" charset="0"/>
              </a:rPr>
              <a:t>Time</a:t>
            </a:r>
          </a:p>
          <a:p>
            <a:pPr lvl="1" fontAlgn="base">
              <a:spcBef>
                <a:spcPts val="0"/>
              </a:spcBef>
              <a:spcAft>
                <a:spcPts val="1000"/>
              </a:spcAft>
            </a:pPr>
            <a:r>
              <a:rPr lang="en-US" sz="2000" b="0" i="0" u="none" strike="noStrike" dirty="0">
                <a:solidFill>
                  <a:srgbClr val="000000"/>
                </a:solidFill>
                <a:effectLst/>
                <a:latin typeface="Calibri" panose="020F0502020204030204" pitchFamily="34" charset="0"/>
              </a:rPr>
              <a:t>Supervision</a:t>
            </a:r>
          </a:p>
        </p:txBody>
      </p:sp>
      <p:pic>
        <p:nvPicPr>
          <p:cNvPr id="3074" name="Picture 2">
            <a:extLst>
              <a:ext uri="{FF2B5EF4-FFF2-40B4-BE49-F238E27FC236}">
                <a16:creationId xmlns:a16="http://schemas.microsoft.com/office/drawing/2014/main" id="{9D1ED27A-4B60-DBC4-9C01-2A2DBA2A769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96000" y="1825625"/>
            <a:ext cx="5676794" cy="378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88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F69FB3-1AA4-4654-A65A-ACE38A1591BC}"/>
              </a:ext>
            </a:extLst>
          </p:cNvPr>
          <p:cNvPicPr>
            <a:picLocks noChangeAspect="1"/>
          </p:cNvPicPr>
          <p:nvPr/>
        </p:nvPicPr>
        <p:blipFill>
          <a:blip r:embed="rId3"/>
          <a:stretch>
            <a:fillRect/>
          </a:stretch>
        </p:blipFill>
        <p:spPr>
          <a:xfrm>
            <a:off x="0" y="0"/>
            <a:ext cx="12192000" cy="6865211"/>
          </a:xfrm>
          <a:prstGeom prst="rect">
            <a:avLst/>
          </a:prstGeom>
        </p:spPr>
      </p:pic>
      <p:sp>
        <p:nvSpPr>
          <p:cNvPr id="2" name="Title 1">
            <a:extLst>
              <a:ext uri="{FF2B5EF4-FFF2-40B4-BE49-F238E27FC236}">
                <a16:creationId xmlns:a16="http://schemas.microsoft.com/office/drawing/2014/main" id="{97AB3958-C3D7-4714-A5F8-DF365589FFFF}"/>
              </a:ext>
            </a:extLst>
          </p:cNvPr>
          <p:cNvSpPr>
            <a:spLocks noGrp="1"/>
          </p:cNvSpPr>
          <p:nvPr>
            <p:ph type="title"/>
          </p:nvPr>
        </p:nvSpPr>
        <p:spPr/>
        <p:txBody>
          <a:bodyPr/>
          <a:lstStyle/>
          <a:p>
            <a:r>
              <a:rPr lang="en-US" dirty="0"/>
              <a:t>What makes cyberbullying different from bullying? </a:t>
            </a:r>
          </a:p>
        </p:txBody>
      </p:sp>
      <p:sp>
        <p:nvSpPr>
          <p:cNvPr id="3" name="Content Placeholder 2">
            <a:extLst>
              <a:ext uri="{FF2B5EF4-FFF2-40B4-BE49-F238E27FC236}">
                <a16:creationId xmlns:a16="http://schemas.microsoft.com/office/drawing/2014/main" id="{A86D82FD-5D6E-87F0-BEC5-DD1EB491D9C6}"/>
              </a:ext>
            </a:extLst>
          </p:cNvPr>
          <p:cNvSpPr>
            <a:spLocks noGrp="1"/>
          </p:cNvSpPr>
          <p:nvPr>
            <p:ph sz="half" idx="1"/>
          </p:nvPr>
        </p:nvSpPr>
        <p:spPr>
          <a:xfrm>
            <a:off x="838200" y="1825625"/>
            <a:ext cx="4624314" cy="4351338"/>
          </a:xfrm>
        </p:spPr>
        <p:txBody>
          <a:bodyPr>
            <a:normAutofit/>
          </a:bodyPr>
          <a:lstStyle/>
          <a:p>
            <a:pPr marL="0" indent="0">
              <a:buNone/>
            </a:pPr>
            <a:r>
              <a:rPr lang="en-US" sz="3600" dirty="0">
                <a:latin typeface="+mj-lt"/>
              </a:rPr>
              <a:t>Both have similar patterns in behavior, but cyberbullying is: </a:t>
            </a:r>
          </a:p>
          <a:p>
            <a:r>
              <a:rPr lang="en-US" sz="4000" dirty="0">
                <a:latin typeface="+mj-lt"/>
              </a:rPr>
              <a:t>Persistent</a:t>
            </a:r>
          </a:p>
          <a:p>
            <a:r>
              <a:rPr lang="en-US" sz="4000" dirty="0">
                <a:latin typeface="+mj-lt"/>
              </a:rPr>
              <a:t>Permanent</a:t>
            </a:r>
          </a:p>
          <a:p>
            <a:r>
              <a:rPr lang="en-US" sz="4000" dirty="0">
                <a:latin typeface="+mj-lt"/>
              </a:rPr>
              <a:t>Hard to notice</a:t>
            </a:r>
          </a:p>
          <a:p>
            <a:pPr marL="0" indent="0">
              <a:buNone/>
            </a:pPr>
            <a:endParaRPr lang="en-US" sz="4000" dirty="0">
              <a:latin typeface="+mj-lt"/>
            </a:endParaRPr>
          </a:p>
        </p:txBody>
      </p:sp>
      <p:pic>
        <p:nvPicPr>
          <p:cNvPr id="6" name="Content Placeholder 5" descr="A child looking at her phone&#10;&#10;Description automatically generated">
            <a:extLst>
              <a:ext uri="{FF2B5EF4-FFF2-40B4-BE49-F238E27FC236}">
                <a16:creationId xmlns:a16="http://schemas.microsoft.com/office/drawing/2014/main" id="{4168C5CB-EE4E-8A96-5E57-7BD2659E44AA}"/>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62514" y="2242213"/>
            <a:ext cx="6184859" cy="3236743"/>
          </a:xfrm>
        </p:spPr>
      </p:pic>
    </p:spTree>
    <p:extLst>
      <p:ext uri="{BB962C8B-B14F-4D97-AF65-F5344CB8AC3E}">
        <p14:creationId xmlns:p14="http://schemas.microsoft.com/office/powerpoint/2010/main" val="2641919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87</TotalTime>
  <Words>4450</Words>
  <Application>Microsoft Macintosh PowerPoint</Application>
  <PresentationFormat>Widescreen</PresentationFormat>
  <Paragraphs>238</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Google Sans</vt:lpstr>
      <vt:lpstr>Office Theme</vt:lpstr>
      <vt:lpstr>The Impact of Social Media on Youth Mental Health</vt:lpstr>
      <vt:lpstr>Learning Objectives </vt:lpstr>
      <vt:lpstr>Why is talking about social media important? </vt:lpstr>
      <vt:lpstr>Does Social Media have a positive or negative impact on youth? </vt:lpstr>
      <vt:lpstr>Can you identify these? </vt:lpstr>
      <vt:lpstr>What does the research say? </vt:lpstr>
      <vt:lpstr>How Social Media can affect mental health</vt:lpstr>
      <vt:lpstr>Cyberbullying</vt:lpstr>
      <vt:lpstr>What makes cyberbullying different from bullying? </vt:lpstr>
      <vt:lpstr>Impacts of Cyberbullying</vt:lpstr>
      <vt:lpstr>What can parents and families do? </vt:lpstr>
      <vt:lpstr>Start the conversation</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 Marketing</dc:creator>
  <cp:lastModifiedBy>Susan Fisher</cp:lastModifiedBy>
  <cp:revision>4</cp:revision>
  <dcterms:created xsi:type="dcterms:W3CDTF">2021-09-27T19:05:10Z</dcterms:created>
  <dcterms:modified xsi:type="dcterms:W3CDTF">2023-11-02T18:01:57Z</dcterms:modified>
</cp:coreProperties>
</file>