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Corbel" panose="020B0503020204020204" pitchFamily="34" charset="0"/>
      <p:regular r:id="rId23"/>
      <p:bold r:id="rId24"/>
      <p:italic r:id="rId25"/>
      <p:boldItalic r:id="rId26"/>
    </p:embeddedFont>
    <p:embeddedFont>
      <p:font typeface="Open Sans" panose="020B0604020202020204" charset="0"/>
      <p:regular r:id="rId27"/>
      <p:bold r:id="rId28"/>
      <p:italic r:id="rId29"/>
      <p:boldItalic r:id="rId30"/>
    </p:embeddedFont>
    <p:embeddedFont>
      <p:font typeface="Roboto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9615cf69b0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4D3E2F"/>
                </a:solidFill>
              </a:rPr>
              <a:t>There are so many things we can do to advocate for the environment at home , in our schools through PTA and in our communities.</a:t>
            </a:r>
            <a:endParaRPr sz="1100">
              <a:solidFill>
                <a:srgbClr val="4D3E2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4D3E2F"/>
                </a:solidFill>
              </a:rPr>
              <a:t>At home we can start by reducing our waste- cutting back on our water consumption, the amount of plastics we use daily- buy used before purchasing new- eating plant based diet</a:t>
            </a:r>
            <a:r>
              <a:rPr lang="en-US" sz="1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start composting</a:t>
            </a:r>
            <a:endParaRPr sz="1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4D3E2F"/>
                </a:solidFill>
              </a:rPr>
              <a:t>In schools, start a planting/gardening club/ make sure your school is recycling plastic/paper, ink cartridges, etc. does your school have filtered drinking water , do they limit the mercury used products , get involved with the district on decision making committees - ensure they have environmental considerations in mind when decisions are made on infrastructure projects and on transportation issues.</a:t>
            </a:r>
            <a:endParaRPr sz="1100">
              <a:solidFill>
                <a:srgbClr val="4D3E2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4D3E2F"/>
                </a:solidFill>
              </a:rPr>
              <a:t>PTA can start a letter writing campaign regarding clean drinking water. sending letters to the EPA and the NYS Department of Environmental Conservation-</a:t>
            </a:r>
            <a:r>
              <a:rPr lang="en-US" sz="1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Clean Water Environmental Advocates NY, Clean and Healthy</a:t>
            </a:r>
            <a:endParaRPr sz="1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rgbClr val="4D3E2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29615cf69b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9615cf69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29615cf69b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Air Quality Index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 the past few months with all of the talk and issues with the wild fires in Canada effecting the air here in the states- you all may have heard about the AQI ( Air Quality Index)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 what is it and what does it mean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Think of the air quality index as a scale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29615cf69b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9615cf69b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29615cf69b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Air Quality Index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 the past few months with all of the talk and issues with the wild fires in Canada effecting the air here in the states- you all may have heard about the AQI ( Air Quality Index)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 what is it and what does it mean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Think of the air quality index as a scale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29615cf69b0_0_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9615cf69b0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29615cf69b0_0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Air Quality Index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 the past few months with all of the talk and issues with the wild fires in Canada effecting the air here in the states- you all may have heard about the AQI ( Air Quality Index)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 what is it and what does it mean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Think of the air quality index as a scale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29615cf69b0_0_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9615cf69b0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g29615cf69b0_0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Air Quality Index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 the past few months with all of the talk and issues with the wild fires in Canada effecting the air here in the states- you all may have heard about the AQI ( Air Quality Index)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 what is it and what does it mean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Think of the air quality index as a scale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29615cf69b0_0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4D3E2F"/>
                </a:solidFill>
              </a:rPr>
              <a:t>There are so many things we can do to advocate for the environment at home , in our schools through PTA and in our communities.</a:t>
            </a:r>
            <a:endParaRPr sz="1100">
              <a:solidFill>
                <a:srgbClr val="4D3E2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4D3E2F"/>
                </a:solidFill>
              </a:rPr>
              <a:t>At home we can start by reducing our waste- cutting back on our water consumption, the amount of plastics we use daily- buy used before purchasing new- eating plant based diet</a:t>
            </a:r>
            <a:r>
              <a:rPr lang="en-US" sz="1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start composting</a:t>
            </a:r>
            <a:endParaRPr sz="1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4D3E2F"/>
                </a:solidFill>
              </a:rPr>
              <a:t>In schools, start a planting/gardening club/ make sure your school is recycling plastic/paper, ink cartridges, etc. does your school have filtered drinking water , do they limit the mercury used products , get involved with the district on decision making committees - ensure they have environmental considerations in mind when decisions are made on infrastructure projects and on transportation issues.</a:t>
            </a:r>
            <a:endParaRPr sz="1100">
              <a:solidFill>
                <a:srgbClr val="4D3E2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4D3E2F"/>
                </a:solidFill>
              </a:rPr>
              <a:t>PTA can start a letter writing campaign regarding clean drinking water. sending letters to the EPA and the NYS Department of Environmental Conservation-</a:t>
            </a:r>
            <a:r>
              <a:rPr lang="en-US" sz="1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Clean Water Environmental Advocates NY, Clean and Healthy</a:t>
            </a:r>
            <a:endParaRPr sz="1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rgbClr val="4D3E2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>
              <a:solidFill>
                <a:srgbClr val="343C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PFAS chemicals are man made( invented in the 30’s)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There are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don’t degrade(breakdown or deteriorate) easily; (atoms are very strong)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they stick around in the body and the environment for a long time,(</a:t>
            </a:r>
            <a:r>
              <a:rPr lang="en-US" b="0" i="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One common characteristic of concern of PFAS is that many break down very slowly and can build up in people, animals, and the environment over time.)</a:t>
            </a:r>
            <a:endParaRPr b="0" i="0">
              <a:solidFill>
                <a:srgbClr val="343C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 and they are very stable in water.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They were made to repel oil, water and grease, making them useful for many consumer products. Companies use these chemicals in many common items, like paper food packaging, stain-proof rugs, waterproof clothing, some types of dental floss and nonstick cookware. firefighting foam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PFOA and PFOS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No longer produced(since 2000’s) in the US but still manufactured and used in products in other countries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U.S. manufacturers have replaced PFOA and PFOS with other members of the PFAS family. The effects of these next-generation PFAS chemicals well understood nor their effects.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-leach into surface and ground water from places like landfills, factories and military bases.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98% of Americans have PFOA/PFOS/PFC’s in their blood</a:t>
            </a:r>
            <a:endParaRPr b="0" i="0">
              <a:solidFill>
                <a:srgbClr val="343C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43C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Image source: https://news.sundanceusa.com/news/what-you-need-to-know-about-pfas-in-packaging</a:t>
            </a:r>
            <a:endParaRPr>
              <a:solidFill>
                <a:srgbClr val="343C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0f17d6a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290f17d6a3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>
              <a:solidFill>
                <a:srgbClr val="343C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PFAS chemicals are man made( invented in the 30’s)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There are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don’t degrade(breakdown or deteriorate) easily; (atoms are very strong)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they stick around in the body and the environment for a long time,(</a:t>
            </a:r>
            <a:r>
              <a:rPr lang="en-US" b="0" i="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One common characteristic of concern of PFAS is that many break down very slowly and can build up in people, animals, and the environment over time.)</a:t>
            </a:r>
            <a:endParaRPr b="0" i="0">
              <a:solidFill>
                <a:srgbClr val="343C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 and they are very stable in water.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They were made to repel oil, water and grease, making them useful for many consumer products. Companies use these chemicals in many common items, like paper food packaging, stain-proof rugs, waterproof clothing, some types of dental floss and nonstick cookware. firefighting foam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PFOA and PFOS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No longer produced(since 2000’s) in the US but still manufactured and used in products in other countries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U.S. manufacturers have replaced PFOA and PFOS with other members of the PFAS family. The effects of these next-generation PFAS chemicals well understood nor their effects.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-leach into surface and ground water from places like landfills, factories and military bases.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43C40"/>
                </a:solidFill>
                <a:latin typeface="Arial"/>
                <a:ea typeface="Arial"/>
                <a:cs typeface="Arial"/>
                <a:sym typeface="Arial"/>
              </a:rPr>
              <a:t>98% of Americans have PFOA/PFOS/PFC’s in their blood</a:t>
            </a:r>
            <a:endParaRPr/>
          </a:p>
        </p:txBody>
      </p:sp>
      <p:sp>
        <p:nvSpPr>
          <p:cNvPr id="136" name="Google Shape;136;g290f17d6a3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90f17d6a36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290f17d6a3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Air Quality Index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 the past few months with all of the talk and issues with the wild fires in Canada effecting the air here in the states- you all may have heard about the AQI ( Air Quality Index)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 what is it and what does it mean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Think of the air quality index as a scale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rgbClr val="687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orbel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1" name="Google Shape;21;p2" descr="Puffy white clouds in deep blue sky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 descr="Closeup of plant shoo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 descr="Wav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 rot="5400000">
            <a:off x="3785660" y="-809632"/>
            <a:ext cx="4620682" cy="93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 rot="5400000">
            <a:off x="6760369" y="2155032"/>
            <a:ext cx="59864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 rot="5400000">
            <a:off x="1712119" y="-683419"/>
            <a:ext cx="5986463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1409700" y="1556281"/>
            <a:ext cx="4610099" cy="4620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2"/>
          </p:nvPr>
        </p:nvSpPr>
        <p:spPr>
          <a:xfrm>
            <a:off x="6172200" y="1556281"/>
            <a:ext cx="4609775" cy="4620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rgbClr val="687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1" name="Google Shape;41;p5" descr="Closeup of green pla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 descr="Wav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1409699" y="2434147"/>
            <a:ext cx="4608576" cy="381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3"/>
          </p:nvPr>
        </p:nvSpPr>
        <p:spPr>
          <a:xfrm>
            <a:off x="6172200" y="1554480"/>
            <a:ext cx="46101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4"/>
          </p:nvPr>
        </p:nvSpPr>
        <p:spPr>
          <a:xfrm>
            <a:off x="6172200" y="2434147"/>
            <a:ext cx="4610100" cy="381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3200"/>
              <a:buFont typeface="Corbe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1409699" y="915923"/>
            <a:ext cx="5216979" cy="506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6682434" y="3502152"/>
            <a:ext cx="4155622" cy="2479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3200"/>
              <a:buFont typeface="Corbe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 descr="An empty placeholder to add an image. Click on the placeholder and select the image that you wish to add"/>
          <p:cNvSpPr>
            <a:spLocks noGrp="1"/>
          </p:cNvSpPr>
          <p:nvPr>
            <p:ph type="pic" idx="2"/>
          </p:nvPr>
        </p:nvSpPr>
        <p:spPr>
          <a:xfrm>
            <a:off x="0" y="915923"/>
            <a:ext cx="6626677" cy="5065776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6682435" y="3502152"/>
            <a:ext cx="4155622" cy="2479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rgbClr val="F4FFCB"/>
              </a:gs>
              <a:gs pos="100000">
                <a:srgbClr val="F4FFCB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rgbClr val="E8FF87"/>
              </a:gs>
              <a:gs pos="100000">
                <a:srgbClr val="E8FF87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687F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3400"/>
              <a:buFont typeface="Corbel"/>
              <a:buNone/>
              <a:defRPr sz="3400" b="0" i="0" u="none" strike="noStrike" cap="none">
                <a:solidFill>
                  <a:srgbClr val="687F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rnow.gov/aqi/aqi-basic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ta.org/home/advocacy/ptas-positions/Individual-PTA-Resolutions/Resolution-on-Indoor-Air-Quality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pta.org/home/advocacy/ptas-positions/Individual-Position-Statements/Position-Statement-Environmental-Health-Remediation-Sustainability-and-Climate-Change" TargetMode="External"/><Relationship Id="rId5" Type="http://schemas.openxmlformats.org/officeDocument/2006/relationships/hyperlink" Target="https://www.pta.org/home/advocacy/ptas-positions/Individual-Position-Statements/position-statement-clean-water" TargetMode="External"/><Relationship Id="rId4" Type="http://schemas.openxmlformats.org/officeDocument/2006/relationships/hyperlink" Target="https://www.pta.org/home/advocacy/ptas-positions/Individual-PTA-Resolutions/resolution-on-lead-poisoning-preventio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spta.or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airnow.gov/aqi/" TargetMode="External"/><Relationship Id="rId5" Type="http://schemas.openxmlformats.org/officeDocument/2006/relationships/hyperlink" Target="https://www.epa.gov/" TargetMode="External"/><Relationship Id="rId4" Type="http://schemas.openxmlformats.org/officeDocument/2006/relationships/hyperlink" Target="https://www.pta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ctrTitle"/>
          </p:nvPr>
        </p:nvSpPr>
        <p:spPr>
          <a:xfrm>
            <a:off x="1833056" y="741680"/>
            <a:ext cx="5167183" cy="3202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orbel"/>
              <a:buNone/>
            </a:pPr>
            <a:r>
              <a:rPr lang="en-US" sz="5400"/>
              <a:t>Lights! </a:t>
            </a:r>
            <a:br>
              <a:rPr lang="en-US" sz="5400"/>
            </a:br>
            <a:r>
              <a:rPr lang="en-US" sz="5400"/>
              <a:t>Camera!</a:t>
            </a:r>
            <a:br>
              <a:rPr lang="en-US" sz="5400"/>
            </a:br>
            <a:r>
              <a:rPr lang="en-US" sz="5400"/>
              <a:t>Environmental</a:t>
            </a:r>
            <a:br>
              <a:rPr lang="en-US" sz="5400"/>
            </a:br>
            <a:r>
              <a:rPr lang="en-US" sz="5400"/>
              <a:t> Action!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"/>
          </p:nvPr>
        </p:nvSpPr>
        <p:spPr>
          <a:xfrm>
            <a:off x="1629857" y="4622800"/>
            <a:ext cx="4846320" cy="1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None/>
            </a:pPr>
            <a:r>
              <a:rPr lang="en-US" sz="1800" b="0" i="0" u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Presented by:</a:t>
            </a:r>
            <a:endParaRPr sz="1800" b="0" i="0" u="none" strike="noStrik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None/>
            </a:pPr>
            <a:r>
              <a:rPr lang="en-US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Amy Hysick, Wellness Coordinator</a:t>
            </a:r>
            <a:endParaRPr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None/>
            </a:pPr>
            <a:r>
              <a:rPr lang="en-US" sz="1800" b="0" i="0" u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Patricia Genco, Health Specialist</a:t>
            </a:r>
            <a:endParaRPr b="0">
              <a:solidFill>
                <a:srgbClr val="F2F2F2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None/>
            </a:pPr>
            <a:r>
              <a:rPr lang="en-US" sz="1800" b="0" i="0" u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Maria Sanders, Environmental Specialist</a:t>
            </a:r>
            <a:endParaRPr b="0">
              <a:solidFill>
                <a:srgbClr val="F2F2F2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None/>
            </a:pPr>
            <a:endParaRPr b="0">
              <a:solidFill>
                <a:srgbClr val="F2F2F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/>
          </a:p>
        </p:txBody>
      </p:sp>
      <p:pic>
        <p:nvPicPr>
          <p:cNvPr id="94" name="Google Shape;9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0145" y="170649"/>
            <a:ext cx="636032" cy="73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04624" y="0"/>
            <a:ext cx="1841152" cy="1841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84" name="Google Shape;184;p22" descr="AQI logo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402" y="344667"/>
            <a:ext cx="26670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2" descr="A screenshot of a comput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6938" t="31617" r="8311" b="5809"/>
          <a:stretch/>
        </p:blipFill>
        <p:spPr>
          <a:xfrm>
            <a:off x="845820" y="2240279"/>
            <a:ext cx="10332720" cy="404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67677" y="97485"/>
            <a:ext cx="975445" cy="1176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216450" y="138051"/>
            <a:ext cx="93720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3400"/>
              <a:buFont typeface="Corbel"/>
              <a:buNone/>
            </a:pPr>
            <a:r>
              <a:rPr lang="en-US"/>
              <a:t>Microplastics</a:t>
            </a:r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93" name="Google Shape;193;p23"/>
          <p:cNvSpPr txBox="1">
            <a:spLocks noGrp="1"/>
          </p:cNvSpPr>
          <p:nvPr>
            <p:ph type="body" idx="1"/>
          </p:nvPr>
        </p:nvSpPr>
        <p:spPr>
          <a:xfrm>
            <a:off x="410400" y="963100"/>
            <a:ext cx="10522500" cy="52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/>
              <a:t>Plastic fragments less than 5 mm in diameter</a:t>
            </a:r>
            <a:endParaRPr sz="2600" b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b="0"/>
              <a:t>come from breakdown of plastics in the environment</a:t>
            </a:r>
            <a:endParaRPr sz="2600" b="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b="0"/>
              <a:t>microbeads in cleansers </a:t>
            </a:r>
            <a:endParaRPr sz="2600" b="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b="0"/>
              <a:t>fleece fabrics in the laundry</a:t>
            </a:r>
            <a:endParaRPr sz="2600" b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/>
              <a:t>They make their way into the marine ecosystem and animals mistake them for food. They can cause digestive and immune issues.</a:t>
            </a:r>
            <a:endParaRPr sz="2600" b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/>
              <a:t>Over 90% of commercial water bottles have microplastic </a:t>
            </a:r>
            <a:br>
              <a:rPr lang="en-US" sz="2600" b="0"/>
            </a:br>
            <a:r>
              <a:rPr lang="en-US" sz="2600" b="0"/>
              <a:t>particles (averages ranging from 325-10,000 pieces per liter!!!!) </a:t>
            </a:r>
            <a:br>
              <a:rPr lang="en-US" sz="2600" b="0"/>
            </a:br>
            <a:r>
              <a:rPr lang="en-US" sz="2600" b="0"/>
              <a:t>but an average of only 5.5 pieces in tap water…</a:t>
            </a:r>
            <a:endParaRPr sz="2600" b="0"/>
          </a:p>
        </p:txBody>
      </p:sp>
      <p:pic>
        <p:nvPicPr>
          <p:cNvPr id="194" name="Google Shape;194;p23"/>
          <p:cNvPicPr preferRelativeResize="0"/>
          <p:nvPr/>
        </p:nvPicPr>
        <p:blipFill rotWithShape="1">
          <a:blip r:embed="rId3">
            <a:alphaModFix/>
          </a:blip>
          <a:srcRect l="83749" r="1167" b="73185"/>
          <a:stretch/>
        </p:blipFill>
        <p:spPr>
          <a:xfrm>
            <a:off x="10781975" y="138049"/>
            <a:ext cx="1409698" cy="121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 rotWithShape="1">
          <a:blip r:embed="rId4">
            <a:alphaModFix/>
          </a:blip>
          <a:srcRect l="39606" t="52114" r="36213" b="17955"/>
          <a:stretch/>
        </p:blipFill>
        <p:spPr>
          <a:xfrm>
            <a:off x="6967975" y="722025"/>
            <a:ext cx="1099476" cy="76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51772" y="4607524"/>
            <a:ext cx="3040225" cy="202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3"/>
          <p:cNvPicPr preferRelativeResize="0"/>
          <p:nvPr/>
        </p:nvPicPr>
        <p:blipFill rotWithShape="1">
          <a:blip r:embed="rId6">
            <a:alphaModFix/>
          </a:blip>
          <a:srcRect l="10929" t="27486" b="11392"/>
          <a:stretch/>
        </p:blipFill>
        <p:spPr>
          <a:xfrm>
            <a:off x="8548450" y="1664975"/>
            <a:ext cx="2849500" cy="130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13902" y="0"/>
            <a:ext cx="976498" cy="117767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4"/>
          <p:cNvSpPr txBox="1"/>
          <p:nvPr/>
        </p:nvSpPr>
        <p:spPr>
          <a:xfrm>
            <a:off x="627000" y="193588"/>
            <a:ext cx="5469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687F00"/>
                </a:solidFill>
                <a:latin typeface="Corbel"/>
                <a:ea typeface="Corbel"/>
                <a:cs typeface="Corbel"/>
                <a:sym typeface="Corbel"/>
              </a:rPr>
              <a:t>How can we Advocate</a:t>
            </a:r>
            <a:endParaRPr/>
          </a:p>
        </p:txBody>
      </p:sp>
      <p:sp>
        <p:nvSpPr>
          <p:cNvPr id="204" name="Google Shape;204;p24"/>
          <p:cNvSpPr txBox="1"/>
          <p:nvPr/>
        </p:nvSpPr>
        <p:spPr>
          <a:xfrm>
            <a:off x="-2094061" y="5307242"/>
            <a:ext cx="1290300" cy="12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24"/>
          <p:cNvSpPr txBox="1"/>
          <p:nvPr/>
        </p:nvSpPr>
        <p:spPr>
          <a:xfrm>
            <a:off x="-2630002" y="4610550"/>
            <a:ext cx="1431300" cy="12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Who</a:t>
            </a:r>
            <a:endParaRPr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can </a:t>
            </a:r>
            <a:endParaRPr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Help</a:t>
            </a:r>
            <a:endParaRPr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" name="Google Shape;206;p24"/>
          <p:cNvSpPr txBox="1"/>
          <p:nvPr/>
        </p:nvSpPr>
        <p:spPr>
          <a:xfrm>
            <a:off x="573175" y="1126150"/>
            <a:ext cx="5320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7" name="Google Shape;207;p24"/>
          <p:cNvSpPr txBox="1"/>
          <p:nvPr/>
        </p:nvSpPr>
        <p:spPr>
          <a:xfrm>
            <a:off x="437800" y="951700"/>
            <a:ext cx="11652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2500">
                <a:solidFill>
                  <a:srgbClr val="4D3E2F"/>
                </a:solidFill>
              </a:rPr>
              <a:t></a:t>
            </a:r>
            <a:r>
              <a:rPr lang="en-US" sz="2500">
                <a:solidFill>
                  <a:srgbClr val="4D3E2F"/>
                </a:solidFill>
                <a:latin typeface="Corbel"/>
                <a:ea typeface="Corbel"/>
                <a:cs typeface="Corbel"/>
                <a:sym typeface="Corbel"/>
              </a:rPr>
              <a:t>Home </a:t>
            </a:r>
            <a:r>
              <a:rPr lang="en-US" sz="2500">
                <a:solidFill>
                  <a:srgbClr val="4D3E2F"/>
                </a:solidFill>
              </a:rPr>
              <a:t></a:t>
            </a:r>
            <a:r>
              <a:rPr lang="en-US" sz="2500">
                <a:solidFill>
                  <a:srgbClr val="4D3E2F"/>
                </a:solidFill>
                <a:latin typeface="Corbel"/>
                <a:ea typeface="Corbel"/>
                <a:cs typeface="Corbel"/>
                <a:sym typeface="Corbel"/>
              </a:rPr>
              <a:t>School </a:t>
            </a:r>
            <a:r>
              <a:rPr lang="en-US" sz="2500">
                <a:solidFill>
                  <a:srgbClr val="4D3E2F"/>
                </a:solidFill>
              </a:rPr>
              <a:t></a:t>
            </a:r>
            <a:r>
              <a:rPr lang="en-US" sz="2500">
                <a:solidFill>
                  <a:srgbClr val="4D3E2F"/>
                </a:solidFill>
                <a:latin typeface="Corbel"/>
                <a:ea typeface="Corbel"/>
                <a:cs typeface="Corbel"/>
                <a:sym typeface="Corbel"/>
              </a:rPr>
              <a:t>PTA</a:t>
            </a:r>
            <a:r>
              <a:rPr lang="en-US" sz="2500">
                <a:solidFill>
                  <a:srgbClr val="4D3E2F"/>
                </a:solidFill>
              </a:rPr>
              <a:t></a:t>
            </a:r>
            <a:r>
              <a:rPr lang="en-US" sz="2500">
                <a:solidFill>
                  <a:srgbClr val="4D3E2F"/>
                </a:solidFill>
                <a:latin typeface="Corbel"/>
                <a:ea typeface="Corbel"/>
                <a:cs typeface="Corbel"/>
                <a:sym typeface="Corbel"/>
              </a:rPr>
              <a:t>Community</a:t>
            </a:r>
            <a:endParaRPr sz="2500">
              <a:solidFill>
                <a:srgbClr val="4D3E2F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208" name="Google Shape;208;p24"/>
          <p:cNvGrpSpPr/>
          <p:nvPr/>
        </p:nvGrpSpPr>
        <p:grpSpPr>
          <a:xfrm>
            <a:off x="2979797" y="2237926"/>
            <a:ext cx="4364217" cy="3475780"/>
            <a:chOff x="2766772" y="2224176"/>
            <a:chExt cx="4364217" cy="3475780"/>
          </a:xfrm>
        </p:grpSpPr>
        <p:sp>
          <p:nvSpPr>
            <p:cNvPr id="209" name="Google Shape;209;p24"/>
            <p:cNvSpPr/>
            <p:nvPr/>
          </p:nvSpPr>
          <p:spPr>
            <a:xfrm>
              <a:off x="4166749" y="2224176"/>
              <a:ext cx="1344000" cy="1344000"/>
            </a:xfrm>
            <a:prstGeom prst="ellipse">
              <a:avLst/>
            </a:prstGeom>
            <a:solidFill>
              <a:srgbClr val="C9DAF8"/>
            </a:solidFill>
            <a:ln w="12700" cap="flat" cmpd="sng">
              <a:solidFill>
                <a:srgbClr val="7A99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F4FFCB"/>
                </a:highlight>
              </a:endParaRPr>
            </a:p>
          </p:txBody>
        </p:sp>
        <p:sp>
          <p:nvSpPr>
            <p:cNvPr id="210" name="Google Shape;210;p24"/>
            <p:cNvSpPr txBox="1"/>
            <p:nvPr/>
          </p:nvSpPr>
          <p:spPr>
            <a:xfrm>
              <a:off x="4252100" y="2434475"/>
              <a:ext cx="11733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455500"/>
                  </a:solidFill>
                  <a:latin typeface="Corbel"/>
                  <a:ea typeface="Corbel"/>
                  <a:cs typeface="Corbel"/>
                  <a:sym typeface="Corbel"/>
                </a:rPr>
                <a:t>Where </a:t>
              </a:r>
              <a:endParaRPr sz="1600" b="1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455500"/>
                  </a:solidFill>
                  <a:latin typeface="Corbel"/>
                  <a:ea typeface="Corbel"/>
                  <a:cs typeface="Corbel"/>
                  <a:sym typeface="Corbel"/>
                </a:rPr>
                <a:t>to </a:t>
              </a:r>
              <a:endParaRPr sz="1600" b="1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455500"/>
                  </a:solidFill>
                  <a:latin typeface="Corbel"/>
                  <a:ea typeface="Corbel"/>
                  <a:cs typeface="Corbel"/>
                  <a:sym typeface="Corbel"/>
                </a:rPr>
                <a:t>Star</a:t>
              </a:r>
              <a:r>
                <a:rPr lang="en-US" b="1">
                  <a:solidFill>
                    <a:srgbClr val="455500"/>
                  </a:solidFill>
                  <a:latin typeface="Corbel"/>
                  <a:ea typeface="Corbel"/>
                  <a:cs typeface="Corbel"/>
                  <a:sym typeface="Corbel"/>
                </a:rPr>
                <a:t>t</a:t>
              </a:r>
              <a:endParaRPr b="1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5786989" y="2934121"/>
              <a:ext cx="1344000" cy="1344000"/>
            </a:xfrm>
            <a:prstGeom prst="ellipse">
              <a:avLst/>
            </a:prstGeom>
            <a:solidFill>
              <a:srgbClr val="F4FFCB"/>
            </a:solidFill>
            <a:ln w="12700" cap="flat" cmpd="sng">
              <a:solidFill>
                <a:srgbClr val="7A99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 b="1">
                  <a:solidFill>
                    <a:srgbClr val="455500"/>
                  </a:solidFill>
                  <a:latin typeface="Corbel"/>
                  <a:ea typeface="Corbel"/>
                  <a:cs typeface="Corbel"/>
                  <a:sym typeface="Corbel"/>
                </a:rPr>
                <a:t>Identify </a:t>
              </a:r>
              <a:endParaRPr sz="1600" b="1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 b="1">
                  <a:solidFill>
                    <a:srgbClr val="455500"/>
                  </a:solidFill>
                  <a:latin typeface="Corbel"/>
                  <a:ea typeface="Corbel"/>
                  <a:cs typeface="Corbel"/>
                  <a:sym typeface="Corbel"/>
                </a:rPr>
                <a:t>the</a:t>
              </a:r>
              <a:endParaRPr sz="1600" b="1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 b="1">
                  <a:solidFill>
                    <a:srgbClr val="455500"/>
                  </a:solidFill>
                  <a:latin typeface="Corbel"/>
                  <a:ea typeface="Corbel"/>
                  <a:cs typeface="Corbel"/>
                  <a:sym typeface="Corbel"/>
                </a:rPr>
                <a:t> Issues</a:t>
              </a:r>
              <a:endParaRPr sz="1600" b="1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4913024" y="4355956"/>
              <a:ext cx="1344000" cy="1344000"/>
            </a:xfrm>
            <a:prstGeom prst="ellipse">
              <a:avLst/>
            </a:prstGeom>
            <a:solidFill>
              <a:srgbClr val="D9EAD3"/>
            </a:solidFill>
            <a:ln w="12700" cap="flat" cmpd="sng">
              <a:solidFill>
                <a:srgbClr val="7A99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>
                  <a:solidFill>
                    <a:schemeClr val="dk2"/>
                  </a:solidFill>
                  <a:latin typeface="Corbel"/>
                  <a:ea typeface="Corbel"/>
                  <a:cs typeface="Corbel"/>
                  <a:sym typeface="Corbel"/>
                </a:rPr>
                <a:t>Search </a:t>
              </a:r>
              <a:endParaRPr sz="16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>
                  <a:solidFill>
                    <a:schemeClr val="dk2"/>
                  </a:solidFill>
                  <a:latin typeface="Corbel"/>
                  <a:ea typeface="Corbel"/>
                  <a:cs typeface="Corbel"/>
                  <a:sym typeface="Corbel"/>
                </a:rPr>
                <a:t>for a </a:t>
              </a:r>
              <a:endParaRPr sz="16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>
                  <a:solidFill>
                    <a:schemeClr val="dk2"/>
                  </a:solidFill>
                  <a:latin typeface="Corbel"/>
                  <a:ea typeface="Corbel"/>
                  <a:cs typeface="Corbel"/>
                  <a:sym typeface="Corbel"/>
                </a:rPr>
                <a:t>Solution</a:t>
              </a:r>
              <a:endParaRPr sz="16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3366050" y="4355956"/>
              <a:ext cx="1344000" cy="1344000"/>
            </a:xfrm>
            <a:prstGeom prst="ellipse">
              <a:avLst/>
            </a:prstGeom>
            <a:solidFill>
              <a:srgbClr val="B6D7A8"/>
            </a:solidFill>
            <a:ln w="12700" cap="flat" cmpd="sng">
              <a:solidFill>
                <a:srgbClr val="7A99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>
                  <a:solidFill>
                    <a:srgbClr val="455500"/>
                  </a:solidFill>
                  <a:latin typeface="Corbel"/>
                  <a:ea typeface="Corbel"/>
                  <a:cs typeface="Corbel"/>
                  <a:sym typeface="Corbel"/>
                </a:rPr>
                <a:t>Who </a:t>
              </a:r>
              <a:endParaRPr sz="1600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>
                  <a:solidFill>
                    <a:srgbClr val="455500"/>
                  </a:solidFill>
                  <a:latin typeface="Corbel"/>
                  <a:ea typeface="Corbel"/>
                  <a:cs typeface="Corbel"/>
                  <a:sym typeface="Corbel"/>
                </a:rPr>
                <a:t>can</a:t>
              </a:r>
              <a:endParaRPr sz="1600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>
                  <a:solidFill>
                    <a:srgbClr val="455500"/>
                  </a:solidFill>
                  <a:latin typeface="Corbel"/>
                  <a:ea typeface="Corbel"/>
                  <a:cs typeface="Corbel"/>
                  <a:sym typeface="Corbel"/>
                </a:rPr>
                <a:t> Help</a:t>
              </a:r>
              <a:endParaRPr sz="1600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4" name="Google Shape;214;p24"/>
            <p:cNvSpPr/>
            <p:nvPr/>
          </p:nvSpPr>
          <p:spPr>
            <a:xfrm>
              <a:off x="2766772" y="2968034"/>
              <a:ext cx="1344000" cy="1344000"/>
            </a:xfrm>
            <a:prstGeom prst="ellipse">
              <a:avLst/>
            </a:prstGeom>
            <a:solidFill>
              <a:srgbClr val="93C47D"/>
            </a:solidFill>
            <a:ln w="12700" cap="flat" cmpd="sng">
              <a:solidFill>
                <a:srgbClr val="93C4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>
                  <a:solidFill>
                    <a:schemeClr val="dk2"/>
                  </a:solidFill>
                  <a:latin typeface="Corbel"/>
                  <a:ea typeface="Corbel"/>
                  <a:cs typeface="Corbel"/>
                  <a:sym typeface="Corbel"/>
                </a:rPr>
                <a:t>What </a:t>
              </a:r>
              <a:endParaRPr sz="16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>
                  <a:solidFill>
                    <a:schemeClr val="dk2"/>
                  </a:solidFill>
                  <a:latin typeface="Corbel"/>
                  <a:ea typeface="Corbel"/>
                  <a:cs typeface="Corbel"/>
                  <a:sym typeface="Corbel"/>
                </a:rPr>
                <a:t>Actions are </a:t>
              </a:r>
              <a:endParaRPr sz="16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>
                  <a:solidFill>
                    <a:schemeClr val="dk2"/>
                  </a:solidFill>
                  <a:latin typeface="Corbel"/>
                  <a:ea typeface="Corbel"/>
                  <a:cs typeface="Corbel"/>
                  <a:sym typeface="Corbel"/>
                </a:rPr>
                <a:t>Needed</a:t>
              </a:r>
              <a:endParaRPr sz="16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5" name="Google Shape;215;p24"/>
            <p:cNvSpPr txBox="1"/>
            <p:nvPr/>
          </p:nvSpPr>
          <p:spPr>
            <a:xfrm rot="-2306238" flipH="1">
              <a:off x="4025991" y="3121625"/>
              <a:ext cx="24129" cy="272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orbel"/>
                <a:buNone/>
              </a:pP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>
            <a:spLocks noGrp="1"/>
          </p:cNvSpPr>
          <p:nvPr>
            <p:ph type="title"/>
          </p:nvPr>
        </p:nvSpPr>
        <p:spPr>
          <a:xfrm>
            <a:off x="1410025" y="276082"/>
            <a:ext cx="93720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Corbel"/>
              <a:buNone/>
            </a:pPr>
            <a:r>
              <a:rPr lang="en-US"/>
              <a:t>Search for a Solution</a:t>
            </a:r>
            <a:endParaRPr/>
          </a:p>
        </p:txBody>
      </p:sp>
      <p:sp>
        <p:nvSpPr>
          <p:cNvPr id="222" name="Google Shape;222;p25"/>
          <p:cNvSpPr txBox="1">
            <a:spLocks noGrp="1"/>
          </p:cNvSpPr>
          <p:nvPr>
            <p:ph type="body" idx="1"/>
          </p:nvPr>
        </p:nvSpPr>
        <p:spPr>
          <a:xfrm>
            <a:off x="1409700" y="1556281"/>
            <a:ext cx="4610100" cy="4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7061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  <a:p>
            <a:pPr marL="210312" lvl="0" indent="-70611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  <a:p>
            <a:pPr marL="210312" lvl="0" indent="-70611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</p:txBody>
      </p:sp>
      <p:sp>
        <p:nvSpPr>
          <p:cNvPr id="223" name="Google Shape;223;p25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224" name="Google Shape;22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8477" y="173685"/>
            <a:ext cx="975445" cy="117663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5"/>
          <p:cNvSpPr txBox="1">
            <a:spLocks noGrp="1"/>
          </p:cNvSpPr>
          <p:nvPr>
            <p:ph type="body" idx="1"/>
          </p:nvPr>
        </p:nvSpPr>
        <p:spPr>
          <a:xfrm>
            <a:off x="1410025" y="893325"/>
            <a:ext cx="10172100" cy="52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At Home:</a:t>
            </a: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composting of food waste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600"/>
              <a:buChar char="•"/>
            </a:pPr>
            <a:r>
              <a:rPr lang="en-US" sz="2600">
                <a:solidFill>
                  <a:srgbClr val="0000FF"/>
                </a:solidFill>
              </a:rPr>
              <a:t>reduce the use of single-use plastics</a:t>
            </a:r>
            <a:endParaRPr sz="2600">
              <a:solidFill>
                <a:srgbClr val="0000FF"/>
              </a:solidFill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be mindful of the packaging of the products you use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600"/>
              <a:buChar char="•"/>
            </a:pPr>
            <a:r>
              <a:rPr lang="en-US" sz="2600">
                <a:solidFill>
                  <a:srgbClr val="0000FF"/>
                </a:solidFill>
              </a:rPr>
              <a:t>intentional choices of environmentally safe building/renovation materials for home improvement projects</a:t>
            </a:r>
            <a:endParaRPr sz="2600">
              <a:solidFill>
                <a:srgbClr val="0000FF"/>
              </a:solidFill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be mindful of water consumption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600"/>
              <a:buChar char="•"/>
            </a:pPr>
            <a:r>
              <a:rPr lang="en-US" sz="2600">
                <a:solidFill>
                  <a:srgbClr val="0000FF"/>
                </a:solidFill>
              </a:rPr>
              <a:t>think about a shift toward a plant-based diet</a:t>
            </a:r>
            <a:endParaRPr sz="2600">
              <a:solidFill>
                <a:srgbClr val="0000FF"/>
              </a:solidFill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calculate (and then reduce) your carbon footprint</a:t>
            </a:r>
            <a:endParaRPr sz="2600"/>
          </a:p>
        </p:txBody>
      </p:sp>
      <p:pic>
        <p:nvPicPr>
          <p:cNvPr id="226" name="Google Shape;226;p25"/>
          <p:cNvPicPr preferRelativeResize="0"/>
          <p:nvPr/>
        </p:nvPicPr>
        <p:blipFill rotWithShape="1">
          <a:blip r:embed="rId4">
            <a:alphaModFix/>
          </a:blip>
          <a:srcRect t="21732" b="14944"/>
          <a:stretch/>
        </p:blipFill>
        <p:spPr>
          <a:xfrm>
            <a:off x="973075" y="4652176"/>
            <a:ext cx="2190773" cy="1848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9075" y="4670338"/>
            <a:ext cx="2265200" cy="181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3849" y="4670337"/>
            <a:ext cx="2718925" cy="181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72850" y="4670351"/>
            <a:ext cx="2718925" cy="181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title"/>
          </p:nvPr>
        </p:nvSpPr>
        <p:spPr>
          <a:xfrm>
            <a:off x="1410025" y="276082"/>
            <a:ext cx="93720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Corbel"/>
              <a:buNone/>
            </a:pPr>
            <a:r>
              <a:rPr lang="en-US"/>
              <a:t>Search for a Solution</a:t>
            </a:r>
            <a:endParaRPr/>
          </a:p>
        </p:txBody>
      </p:sp>
      <p:sp>
        <p:nvSpPr>
          <p:cNvPr id="236" name="Google Shape;236;p26"/>
          <p:cNvSpPr txBox="1">
            <a:spLocks noGrp="1"/>
          </p:cNvSpPr>
          <p:nvPr>
            <p:ph type="body" idx="1"/>
          </p:nvPr>
        </p:nvSpPr>
        <p:spPr>
          <a:xfrm>
            <a:off x="1409700" y="1556281"/>
            <a:ext cx="4610100" cy="4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7061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  <a:p>
            <a:pPr marL="210312" lvl="0" indent="-70611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  <a:p>
            <a:pPr marL="210312" lvl="0" indent="-70611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</p:txBody>
      </p:sp>
      <p:sp>
        <p:nvSpPr>
          <p:cNvPr id="237" name="Google Shape;237;p26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238" name="Google Shape;2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8477" y="173685"/>
            <a:ext cx="975445" cy="117663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6"/>
          <p:cNvSpPr txBox="1">
            <a:spLocks noGrp="1"/>
          </p:cNvSpPr>
          <p:nvPr>
            <p:ph type="body" idx="1"/>
          </p:nvPr>
        </p:nvSpPr>
        <p:spPr>
          <a:xfrm>
            <a:off x="1410025" y="963100"/>
            <a:ext cx="10172100" cy="52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At School:</a:t>
            </a: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600"/>
              <a:buChar char="•"/>
            </a:pPr>
            <a:r>
              <a:rPr lang="en-US" sz="2600">
                <a:solidFill>
                  <a:srgbClr val="0000FF"/>
                </a:solidFill>
              </a:rPr>
              <a:t>have conversations with school leaders about reducing energy consumption</a:t>
            </a:r>
            <a:endParaRPr sz="2600">
              <a:solidFill>
                <a:srgbClr val="0000FF"/>
              </a:solidFill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make sure that there are no mercury-based products used in schools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600"/>
              <a:buChar char="•"/>
            </a:pPr>
            <a:r>
              <a:rPr lang="en-US" sz="2600">
                <a:solidFill>
                  <a:srgbClr val="0000FF"/>
                </a:solidFill>
              </a:rPr>
              <a:t>ensure that water testing (for lead and contaminants) is conducted frequently</a:t>
            </a:r>
            <a:endParaRPr sz="2600">
              <a:solidFill>
                <a:srgbClr val="0000FF"/>
              </a:solidFill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advocate for access to filtered water in schools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600"/>
              <a:buChar char="•"/>
            </a:pPr>
            <a:r>
              <a:rPr lang="en-US" sz="2600">
                <a:solidFill>
                  <a:srgbClr val="0000FF"/>
                </a:solidFill>
              </a:rPr>
              <a:t>ensure that plastic, paper, and ink cartridges are recycled in school buildings</a:t>
            </a:r>
            <a:endParaRPr sz="2600">
              <a:solidFill>
                <a:srgbClr val="0000FF"/>
              </a:solidFill>
            </a:endParaRPr>
          </a:p>
        </p:txBody>
      </p:sp>
      <p:pic>
        <p:nvPicPr>
          <p:cNvPr id="240" name="Google Shape;24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525" y="4720900"/>
            <a:ext cx="2642625" cy="177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6"/>
          <p:cNvPicPr preferRelativeResize="0"/>
          <p:nvPr/>
        </p:nvPicPr>
        <p:blipFill rotWithShape="1">
          <a:blip r:embed="rId5">
            <a:alphaModFix/>
          </a:blip>
          <a:srcRect l="24292" t="20941" r="19201" b="26454"/>
          <a:stretch/>
        </p:blipFill>
        <p:spPr>
          <a:xfrm>
            <a:off x="3574475" y="4720900"/>
            <a:ext cx="2878935" cy="177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6"/>
          <p:cNvPicPr preferRelativeResize="0"/>
          <p:nvPr/>
        </p:nvPicPr>
        <p:blipFill rotWithShape="1">
          <a:blip r:embed="rId6">
            <a:alphaModFix/>
          </a:blip>
          <a:srcRect l="16985" t="22691" r="15932" b="17735"/>
          <a:stretch/>
        </p:blipFill>
        <p:spPr>
          <a:xfrm>
            <a:off x="6586725" y="4720900"/>
            <a:ext cx="3011569" cy="177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6"/>
          <p:cNvPicPr preferRelativeResize="0"/>
          <p:nvPr/>
        </p:nvPicPr>
        <p:blipFill rotWithShape="1">
          <a:blip r:embed="rId7">
            <a:alphaModFix/>
          </a:blip>
          <a:srcRect l="45196" t="7417" b="4701"/>
          <a:stretch/>
        </p:blipFill>
        <p:spPr>
          <a:xfrm>
            <a:off x="9731633" y="4720900"/>
            <a:ext cx="1345516" cy="177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7"/>
          <p:cNvSpPr txBox="1">
            <a:spLocks noGrp="1"/>
          </p:cNvSpPr>
          <p:nvPr>
            <p:ph type="title"/>
          </p:nvPr>
        </p:nvSpPr>
        <p:spPr>
          <a:xfrm>
            <a:off x="1410025" y="276082"/>
            <a:ext cx="93720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Corbel"/>
              <a:buNone/>
            </a:pPr>
            <a:r>
              <a:rPr lang="en-US"/>
              <a:t>Search for a Solution</a:t>
            </a:r>
            <a:endParaRPr/>
          </a:p>
        </p:txBody>
      </p:sp>
      <p:sp>
        <p:nvSpPr>
          <p:cNvPr id="250" name="Google Shape;250;p27"/>
          <p:cNvSpPr txBox="1">
            <a:spLocks noGrp="1"/>
          </p:cNvSpPr>
          <p:nvPr>
            <p:ph type="body" idx="1"/>
          </p:nvPr>
        </p:nvSpPr>
        <p:spPr>
          <a:xfrm>
            <a:off x="1409700" y="1556281"/>
            <a:ext cx="4610100" cy="4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7061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  <a:p>
            <a:pPr marL="210312" lvl="0" indent="-70611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  <a:p>
            <a:pPr marL="210312" lvl="0" indent="-70611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</p:txBody>
      </p:sp>
      <p:sp>
        <p:nvSpPr>
          <p:cNvPr id="251" name="Google Shape;251;p27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252" name="Google Shape;25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8477" y="173685"/>
            <a:ext cx="975445" cy="117663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7"/>
          <p:cNvSpPr txBox="1">
            <a:spLocks noGrp="1"/>
          </p:cNvSpPr>
          <p:nvPr>
            <p:ph type="body" idx="1"/>
          </p:nvPr>
        </p:nvSpPr>
        <p:spPr>
          <a:xfrm>
            <a:off x="1410025" y="963100"/>
            <a:ext cx="10172100" cy="52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At PTA/Community:</a:t>
            </a:r>
            <a:endParaRPr sz="12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600"/>
              <a:buChar char="•"/>
            </a:pPr>
            <a:r>
              <a:rPr lang="en-US" sz="2600">
                <a:solidFill>
                  <a:srgbClr val="0000FF"/>
                </a:solidFill>
              </a:rPr>
              <a:t>bring up these issues at PTA meetings</a:t>
            </a:r>
            <a:endParaRPr sz="2600">
              <a:solidFill>
                <a:srgbClr val="0000FF"/>
              </a:solidFill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letter-writing campaigns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600"/>
              <a:buChar char="•"/>
            </a:pPr>
            <a:r>
              <a:rPr lang="en-US" sz="2600">
                <a:solidFill>
                  <a:srgbClr val="0000FF"/>
                </a:solidFill>
              </a:rPr>
              <a:t>phone call campaigns</a:t>
            </a:r>
            <a:endParaRPr sz="2600">
              <a:solidFill>
                <a:srgbClr val="0000FF"/>
              </a:solidFill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attend webinars about environmental issues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600"/>
              <a:buChar char="•"/>
            </a:pPr>
            <a:r>
              <a:rPr lang="en-US" sz="2600">
                <a:solidFill>
                  <a:srgbClr val="0000FF"/>
                </a:solidFill>
              </a:rPr>
              <a:t>contact local legislators</a:t>
            </a:r>
            <a:endParaRPr sz="26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</p:txBody>
      </p:sp>
      <p:pic>
        <p:nvPicPr>
          <p:cNvPr id="254" name="Google Shape;25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1097" y="2829653"/>
            <a:ext cx="3037050" cy="350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8"/>
          <p:cNvSpPr txBox="1">
            <a:spLocks noGrp="1"/>
          </p:cNvSpPr>
          <p:nvPr>
            <p:ph type="title"/>
          </p:nvPr>
        </p:nvSpPr>
        <p:spPr>
          <a:xfrm>
            <a:off x="1410025" y="276082"/>
            <a:ext cx="93720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Corbel"/>
              <a:buNone/>
            </a:pPr>
            <a:r>
              <a:rPr lang="en-US"/>
              <a:t>Search for a Solution</a:t>
            </a:r>
            <a:endParaRPr/>
          </a:p>
        </p:txBody>
      </p:sp>
      <p:sp>
        <p:nvSpPr>
          <p:cNvPr id="261" name="Google Shape;261;p28"/>
          <p:cNvSpPr txBox="1">
            <a:spLocks noGrp="1"/>
          </p:cNvSpPr>
          <p:nvPr>
            <p:ph type="body" idx="1"/>
          </p:nvPr>
        </p:nvSpPr>
        <p:spPr>
          <a:xfrm>
            <a:off x="1409700" y="1556281"/>
            <a:ext cx="4610100" cy="4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7061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  <a:p>
            <a:pPr marL="210312" lvl="0" indent="-70611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  <a:p>
            <a:pPr marL="210312" lvl="0" indent="-70611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</p:txBody>
      </p:sp>
      <p:sp>
        <p:nvSpPr>
          <p:cNvPr id="262" name="Google Shape;262;p28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263" name="Google Shape;26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8477" y="173685"/>
            <a:ext cx="975445" cy="117663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8"/>
          <p:cNvSpPr txBox="1">
            <a:spLocks noGrp="1"/>
          </p:cNvSpPr>
          <p:nvPr>
            <p:ph type="body" idx="1"/>
          </p:nvPr>
        </p:nvSpPr>
        <p:spPr>
          <a:xfrm>
            <a:off x="1410025" y="963100"/>
            <a:ext cx="10172100" cy="52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What action do you want?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Spread awareness of the issue</a:t>
            </a:r>
            <a:endParaRPr sz="2600"/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Bring it up at a meeting (PTA, Board of Education)</a:t>
            </a:r>
            <a:endParaRPr sz="2600"/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Have conversations with school leaders about the concerns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600"/>
              <a:buChar char="•"/>
            </a:pPr>
            <a:r>
              <a:rPr lang="en-US" sz="2600">
                <a:solidFill>
                  <a:srgbClr val="0000FF"/>
                </a:solidFill>
              </a:rPr>
              <a:t>Legislation?</a:t>
            </a:r>
            <a:endParaRPr sz="2600">
              <a:solidFill>
                <a:srgbClr val="0000FF"/>
              </a:solidFill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Educate &amp; get the community involved </a:t>
            </a:r>
            <a:endParaRPr sz="2600"/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Phone calls/letters to legislators</a:t>
            </a:r>
            <a:endParaRPr sz="2600"/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Lobby Days </a:t>
            </a:r>
            <a:endParaRPr sz="2600"/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Voting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600"/>
              <a:buChar char="•"/>
            </a:pPr>
            <a:r>
              <a:rPr lang="en-US" sz="2600">
                <a:solidFill>
                  <a:srgbClr val="9900FF"/>
                </a:solidFill>
              </a:rPr>
              <a:t>NYS PTA Resolution – write one!</a:t>
            </a:r>
            <a:endParaRPr sz="2600">
              <a:solidFill>
                <a:srgbClr val="9900FF"/>
              </a:solidFill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Statement of Concern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NYS PTA Position Paper</a:t>
            </a:r>
            <a:endParaRPr sz="2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9"/>
          <p:cNvSpPr txBox="1"/>
          <p:nvPr/>
        </p:nvSpPr>
        <p:spPr>
          <a:xfrm>
            <a:off x="410402" y="1018327"/>
            <a:ext cx="11150100" cy="5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PAPER RECYCLING AND RECYCLED PAPER USE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AIR QUALITY STANDARDS IN INDOOR ICE ARENAS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REDUCING &amp; PHASING OUT THE PURCHASE OF POLYVINYL CHLORIDE (PVC) PLASTIC IN NEW YORK SCHOOLS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IMPLEMENTING ENVIRONMENTAL EDUCATION AND LEGISLATIVE ACTION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CELLULAR PHONE TOWERS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INDOOR AIR QUALITY GUIDELINES FOR SCHOOLS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PROTECTION OF GROUNDWATER SUPPLIES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SOIL CONTAMINATION ON SCHOOL GROUNDS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BIO-SOLIDS IN NEW YORK STATE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MERCURY REDUCTION IN THE ENVIRONMENT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GENETICALLY MODIFIED ORGANISMS (GMOS) AND GENETICALLY ENGINEERED (GE) FOODS (Being Updated)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INTEGRATED PEST MANAGEMENT ( Pesticide use as a last resort)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USE OF POLYSTYRENE PRODUCTS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SEWAGE WASTE PROBLEMS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TOXIC ART SUPPLIES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INERT INGREDIENT LISTING ON PESTICIDE PRODUCTS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HAZARDS FROM LAND, WATER, AIR, NOISE, AND LIGHT POLLUTION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MAXIMUM TEMPERATURE IN THE SCHOOL SETTING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0" name="Google Shape;270;p29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271" name="Google Shape;271;p29"/>
          <p:cNvPicPr preferRelativeResize="0"/>
          <p:nvPr/>
        </p:nvPicPr>
        <p:blipFill rotWithShape="1">
          <a:blip r:embed="rId3">
            <a:alphaModFix/>
          </a:blip>
          <a:srcRect r="87166" b="70963"/>
          <a:stretch/>
        </p:blipFill>
        <p:spPr>
          <a:xfrm>
            <a:off x="127726" y="-158304"/>
            <a:ext cx="1380989" cy="117663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9"/>
          <p:cNvSpPr txBox="1"/>
          <p:nvPr/>
        </p:nvSpPr>
        <p:spPr>
          <a:xfrm>
            <a:off x="3155950" y="293723"/>
            <a:ext cx="5880000" cy="523200"/>
          </a:xfrm>
          <a:prstGeom prst="rect">
            <a:avLst/>
          </a:prstGeom>
          <a:noFill/>
          <a:ln w="9525" cap="flat" cmpd="sng">
            <a:solidFill>
              <a:srgbClr val="687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687F00"/>
                </a:solidFill>
                <a:latin typeface="Corbel"/>
                <a:ea typeface="Corbel"/>
                <a:cs typeface="Corbel"/>
                <a:sym typeface="Corbel"/>
              </a:rPr>
              <a:t>NYS PTA  “Where We Stand”</a:t>
            </a:r>
            <a:endParaRPr/>
          </a:p>
        </p:txBody>
      </p:sp>
      <p:pic>
        <p:nvPicPr>
          <p:cNvPr id="273" name="Google Shape;273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80377" y="92338"/>
            <a:ext cx="975445" cy="1176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279" name="Google Shape;279;p30"/>
          <p:cNvSpPr txBox="1"/>
          <p:nvPr/>
        </p:nvSpPr>
        <p:spPr>
          <a:xfrm>
            <a:off x="5712213" y="3829101"/>
            <a:ext cx="60941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0" name="Google Shape;280;p30"/>
          <p:cNvSpPr txBox="1"/>
          <p:nvPr/>
        </p:nvSpPr>
        <p:spPr>
          <a:xfrm>
            <a:off x="410402" y="424543"/>
            <a:ext cx="109107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687F00"/>
                </a:solidFill>
                <a:latin typeface="Arial"/>
                <a:ea typeface="Arial"/>
                <a:cs typeface="Arial"/>
                <a:sym typeface="Arial"/>
              </a:rPr>
              <a:t>NATIONAL PTA   </a:t>
            </a:r>
            <a:endParaRPr/>
          </a:p>
        </p:txBody>
      </p:sp>
      <p:sp>
        <p:nvSpPr>
          <p:cNvPr id="281" name="Google Shape;281;p30"/>
          <p:cNvSpPr txBox="1"/>
          <p:nvPr/>
        </p:nvSpPr>
        <p:spPr>
          <a:xfrm>
            <a:off x="780245" y="2778565"/>
            <a:ext cx="1017105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sng" strike="noStrike">
                <a:solidFill>
                  <a:srgbClr val="687F00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RESOLUTIONS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sng" strike="noStrike">
                <a:solidFill>
                  <a:srgbClr val="2A6CB2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Indoor Air Quality</a:t>
            </a:r>
            <a:endParaRPr sz="1800" b="1" i="0" u="none" strike="noStrike">
              <a:solidFill>
                <a:srgbClr val="00448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sng" strike="noStrike">
                <a:solidFill>
                  <a:srgbClr val="00448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Lead Poisoning Prevention</a:t>
            </a:r>
            <a:endParaRPr sz="1800" b="1">
              <a:solidFill>
                <a:srgbClr val="00448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2" name="Google Shape;282;p30"/>
          <p:cNvSpPr txBox="1"/>
          <p:nvPr/>
        </p:nvSpPr>
        <p:spPr>
          <a:xfrm>
            <a:off x="794657" y="1502229"/>
            <a:ext cx="7304314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sng" strike="noStrike">
                <a:solidFill>
                  <a:srgbClr val="687F00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POSITIONS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sng" strike="noStrike">
                <a:solidFill>
                  <a:srgbClr val="2A6CB2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Clean Water</a:t>
            </a:r>
            <a:endParaRPr sz="1800" b="1" i="0" u="none" strike="noStrike">
              <a:solidFill>
                <a:srgbClr val="00448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sng" strike="noStrike">
                <a:solidFill>
                  <a:srgbClr val="004481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Environmental Health, Remediation, Sustainability and Climate Change</a:t>
            </a:r>
            <a:endParaRPr sz="1800" b="1" i="0" u="none" strike="noStrike">
              <a:solidFill>
                <a:srgbClr val="00448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>
              <a:solidFill>
                <a:srgbClr val="00448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288" name="Google Shape;288;p31"/>
          <p:cNvSpPr txBox="1"/>
          <p:nvPr/>
        </p:nvSpPr>
        <p:spPr>
          <a:xfrm>
            <a:off x="5712213" y="3829101"/>
            <a:ext cx="60941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9" name="Google Shape;289;p31"/>
          <p:cNvSpPr txBox="1"/>
          <p:nvPr/>
        </p:nvSpPr>
        <p:spPr>
          <a:xfrm>
            <a:off x="410402" y="424543"/>
            <a:ext cx="109107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687F00"/>
                </a:solidFill>
                <a:latin typeface="Arial"/>
                <a:ea typeface="Arial"/>
                <a:cs typeface="Arial"/>
                <a:sym typeface="Arial"/>
              </a:rPr>
              <a:t>REFERENCES</a:t>
            </a:r>
            <a:endParaRPr/>
          </a:p>
        </p:txBody>
      </p:sp>
      <p:sp>
        <p:nvSpPr>
          <p:cNvPr id="290" name="Google Shape;290;p31"/>
          <p:cNvSpPr txBox="1"/>
          <p:nvPr/>
        </p:nvSpPr>
        <p:spPr>
          <a:xfrm>
            <a:off x="598714" y="1349829"/>
            <a:ext cx="91443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New York State PTA  </a:t>
            </a:r>
            <a:r>
              <a:rPr lang="en-US" sz="1800" u="sng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www.nyspta.org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National PTA  </a:t>
            </a:r>
            <a:r>
              <a:rPr lang="en-US" sz="1800" u="sng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https://www.pta.org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 Environmental Protection Agency </a:t>
            </a:r>
            <a:r>
              <a:rPr lang="en-US" sz="1800" u="sng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https://www.epa.gov/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AirNow.gov  </a:t>
            </a:r>
            <a:r>
              <a:rPr lang="en-US" sz="1800" u="sng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6"/>
              </a:rPr>
              <a:t>https://www.airnow.gov/aqi/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title"/>
          </p:nvPr>
        </p:nvSpPr>
        <p:spPr>
          <a:xfrm>
            <a:off x="1410025" y="276081"/>
            <a:ext cx="93720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3400"/>
              <a:buFont typeface="Corbel"/>
              <a:buNone/>
            </a:pPr>
            <a:r>
              <a:rPr lang="en-US" b="1"/>
              <a:t>Objectives</a:t>
            </a:r>
            <a:endParaRPr b="1"/>
          </a:p>
        </p:txBody>
      </p:sp>
      <p:sp>
        <p:nvSpPr>
          <p:cNvPr id="101" name="Google Shape;101;p14"/>
          <p:cNvSpPr txBox="1">
            <a:spLocks noGrp="1"/>
          </p:cNvSpPr>
          <p:nvPr>
            <p:ph type="body" idx="1"/>
          </p:nvPr>
        </p:nvSpPr>
        <p:spPr>
          <a:xfrm>
            <a:off x="1410025" y="1126974"/>
            <a:ext cx="9372000" cy="50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0312" lvl="0" indent="-25476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2900"/>
              <a:buChar char="•"/>
            </a:pPr>
            <a:r>
              <a:rPr lang="en-US" sz="2900">
                <a:solidFill>
                  <a:srgbClr val="687F00"/>
                </a:solidFill>
              </a:rPr>
              <a:t>Discuss important Environmental Concerns facing our communities and what do all these abbreviations mean</a:t>
            </a:r>
            <a:endParaRPr sz="2900"/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687F00"/>
              </a:buClr>
              <a:buSzPts val="2200"/>
              <a:buNone/>
            </a:pPr>
            <a:r>
              <a:rPr lang="en-US" sz="2900">
                <a:solidFill>
                  <a:srgbClr val="687F00"/>
                </a:solidFill>
              </a:rPr>
              <a:t>        </a:t>
            </a:r>
            <a:r>
              <a:rPr lang="en-US" sz="2300">
                <a:solidFill>
                  <a:srgbClr val="687F00"/>
                </a:solidFill>
              </a:rPr>
              <a:t>⬜ </a:t>
            </a:r>
            <a:r>
              <a:rPr lang="en-US" sz="2300">
                <a:solidFill>
                  <a:srgbClr val="6E6E6E"/>
                </a:solidFill>
              </a:rPr>
              <a:t>PFAS/PFOS</a:t>
            </a:r>
            <a:endParaRPr sz="2900"/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687F00"/>
              </a:buClr>
              <a:buSzPts val="1600"/>
              <a:buNone/>
            </a:pPr>
            <a:r>
              <a:rPr lang="en-US" sz="2300">
                <a:solidFill>
                  <a:srgbClr val="687F00"/>
                </a:solidFill>
              </a:rPr>
              <a:t>          ⬜  </a:t>
            </a:r>
            <a:r>
              <a:rPr lang="en-US" sz="2300">
                <a:solidFill>
                  <a:srgbClr val="6E6E6E"/>
                </a:solidFill>
              </a:rPr>
              <a:t>PCB</a:t>
            </a:r>
            <a:endParaRPr sz="2900"/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6E6E6E"/>
              </a:buClr>
              <a:buSzPts val="1600"/>
              <a:buNone/>
            </a:pPr>
            <a:r>
              <a:rPr lang="en-US" sz="2300">
                <a:solidFill>
                  <a:srgbClr val="6E6E6E"/>
                </a:solidFill>
              </a:rPr>
              <a:t>          ⬜  Lead and others</a:t>
            </a:r>
            <a:endParaRPr sz="2900"/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6E6E6E"/>
              </a:buClr>
              <a:buSzPts val="1600"/>
              <a:buNone/>
            </a:pPr>
            <a:r>
              <a:rPr lang="en-US" sz="2300">
                <a:solidFill>
                  <a:srgbClr val="6E6E6E"/>
                </a:solidFill>
              </a:rPr>
              <a:t>          ⬜ AQI (Air Quality Index)</a:t>
            </a:r>
            <a:endParaRPr sz="200">
              <a:solidFill>
                <a:srgbClr val="687F00"/>
              </a:solidFill>
            </a:endParaRPr>
          </a:p>
          <a:p>
            <a:pPr marL="210312" lvl="0" indent="-25476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687F00"/>
              </a:buClr>
              <a:buSzPts val="2900"/>
              <a:buChar char="•"/>
            </a:pPr>
            <a:r>
              <a:rPr lang="en-US" sz="2900">
                <a:solidFill>
                  <a:srgbClr val="687F00"/>
                </a:solidFill>
              </a:rPr>
              <a:t>What Actions can we take for a Safer Environment for all families</a:t>
            </a:r>
            <a:endParaRPr sz="2900"/>
          </a:p>
          <a:p>
            <a:pPr marL="210312" lvl="0" indent="-25476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687F00"/>
              </a:buClr>
              <a:buSzPts val="2900"/>
              <a:buChar char="•"/>
            </a:pPr>
            <a:r>
              <a:rPr lang="en-US" sz="2900">
                <a:solidFill>
                  <a:srgbClr val="687F00"/>
                </a:solidFill>
              </a:rPr>
              <a:t>What can PTA do</a:t>
            </a:r>
            <a:endParaRPr sz="2900"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03" name="Google Shape;10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67677" y="0"/>
            <a:ext cx="975445" cy="1176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296" name="Google Shape;296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1775" b="11774"/>
          <a:stretch/>
        </p:blipFill>
        <p:spPr>
          <a:xfrm>
            <a:off x="1525550" y="75875"/>
            <a:ext cx="3870600" cy="329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97" name="Google Shape;297;p32" descr="A screenshot of a compu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1122" t="27110" r="31307" b="20571"/>
          <a:stretch/>
        </p:blipFill>
        <p:spPr>
          <a:xfrm>
            <a:off x="3220053" y="3428999"/>
            <a:ext cx="4376059" cy="3004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2" descr="A screenshot of a comput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2500" t="33810" r="48750" b="22381"/>
          <a:stretch/>
        </p:blipFill>
        <p:spPr>
          <a:xfrm>
            <a:off x="7707653" y="134874"/>
            <a:ext cx="4411526" cy="378132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2"/>
          <p:cNvSpPr txBox="1"/>
          <p:nvPr/>
        </p:nvSpPr>
        <p:spPr>
          <a:xfrm>
            <a:off x="3688625" y="640625"/>
            <a:ext cx="3438900" cy="21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00" name="Google Shape;30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07650" y="4093200"/>
            <a:ext cx="4411526" cy="221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13902" y="0"/>
            <a:ext cx="976498" cy="117767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627000" y="234825"/>
            <a:ext cx="5469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687F00"/>
                </a:solidFill>
                <a:latin typeface="Corbel"/>
                <a:ea typeface="Corbel"/>
                <a:cs typeface="Corbel"/>
                <a:sym typeface="Corbel"/>
              </a:rPr>
              <a:t>How can we Advocate</a:t>
            </a:r>
            <a:endParaRPr/>
          </a:p>
        </p:txBody>
      </p:sp>
      <p:sp>
        <p:nvSpPr>
          <p:cNvPr id="110" name="Google Shape;110;p15"/>
          <p:cNvSpPr txBox="1"/>
          <p:nvPr/>
        </p:nvSpPr>
        <p:spPr>
          <a:xfrm>
            <a:off x="-2094061" y="5307242"/>
            <a:ext cx="1290368" cy="1259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-2630002" y="4610550"/>
            <a:ext cx="1431164" cy="1259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Who</a:t>
            </a:r>
            <a:endParaRPr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can </a:t>
            </a:r>
            <a:endParaRPr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Help</a:t>
            </a:r>
            <a:endParaRPr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573175" y="1126150"/>
            <a:ext cx="5320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437800" y="951700"/>
            <a:ext cx="11652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2500">
                <a:solidFill>
                  <a:srgbClr val="4D3E2F"/>
                </a:solidFill>
              </a:rPr>
              <a:t></a:t>
            </a:r>
            <a:r>
              <a:rPr lang="en-US" sz="2500">
                <a:solidFill>
                  <a:srgbClr val="4D3E2F"/>
                </a:solidFill>
                <a:latin typeface="Corbel"/>
                <a:ea typeface="Corbel"/>
                <a:cs typeface="Corbel"/>
                <a:sym typeface="Corbel"/>
              </a:rPr>
              <a:t>Home </a:t>
            </a:r>
            <a:r>
              <a:rPr lang="en-US" sz="2500">
                <a:solidFill>
                  <a:srgbClr val="4D3E2F"/>
                </a:solidFill>
              </a:rPr>
              <a:t></a:t>
            </a:r>
            <a:r>
              <a:rPr lang="en-US" sz="2500">
                <a:solidFill>
                  <a:srgbClr val="4D3E2F"/>
                </a:solidFill>
                <a:latin typeface="Corbel"/>
                <a:ea typeface="Corbel"/>
                <a:cs typeface="Corbel"/>
                <a:sym typeface="Corbel"/>
              </a:rPr>
              <a:t>School </a:t>
            </a:r>
            <a:r>
              <a:rPr lang="en-US" sz="2500">
                <a:solidFill>
                  <a:srgbClr val="4D3E2F"/>
                </a:solidFill>
              </a:rPr>
              <a:t></a:t>
            </a:r>
            <a:r>
              <a:rPr lang="en-US" sz="2500">
                <a:solidFill>
                  <a:srgbClr val="4D3E2F"/>
                </a:solidFill>
                <a:latin typeface="Corbel"/>
                <a:ea typeface="Corbel"/>
                <a:cs typeface="Corbel"/>
                <a:sym typeface="Corbel"/>
              </a:rPr>
              <a:t>PTA</a:t>
            </a:r>
            <a:r>
              <a:rPr lang="en-US" sz="2500">
                <a:solidFill>
                  <a:srgbClr val="4D3E2F"/>
                </a:solidFill>
              </a:rPr>
              <a:t></a:t>
            </a:r>
            <a:r>
              <a:rPr lang="en-US" sz="2500">
                <a:solidFill>
                  <a:srgbClr val="4D3E2F"/>
                </a:solidFill>
                <a:latin typeface="Corbel"/>
                <a:ea typeface="Corbel"/>
                <a:cs typeface="Corbel"/>
                <a:sym typeface="Corbel"/>
              </a:rPr>
              <a:t>Community</a:t>
            </a:r>
            <a:endParaRPr sz="2500">
              <a:solidFill>
                <a:srgbClr val="4D3E2F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114" name="Google Shape;114;p15"/>
          <p:cNvGrpSpPr/>
          <p:nvPr/>
        </p:nvGrpSpPr>
        <p:grpSpPr>
          <a:xfrm>
            <a:off x="2979797" y="2237926"/>
            <a:ext cx="4364217" cy="3475780"/>
            <a:chOff x="2766772" y="2224176"/>
            <a:chExt cx="4364217" cy="3475780"/>
          </a:xfrm>
        </p:grpSpPr>
        <p:sp>
          <p:nvSpPr>
            <p:cNvPr id="115" name="Google Shape;115;p15"/>
            <p:cNvSpPr/>
            <p:nvPr/>
          </p:nvSpPr>
          <p:spPr>
            <a:xfrm>
              <a:off x="4166749" y="2224176"/>
              <a:ext cx="1344000" cy="1344000"/>
            </a:xfrm>
            <a:prstGeom prst="ellipse">
              <a:avLst/>
            </a:prstGeom>
            <a:solidFill>
              <a:srgbClr val="C9DAF8"/>
            </a:solidFill>
            <a:ln w="12700" cap="flat" cmpd="sng">
              <a:solidFill>
                <a:srgbClr val="7A99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F4FFCB"/>
                </a:highlight>
              </a:endParaRPr>
            </a:p>
          </p:txBody>
        </p:sp>
        <p:sp>
          <p:nvSpPr>
            <p:cNvPr id="116" name="Google Shape;116;p15"/>
            <p:cNvSpPr txBox="1"/>
            <p:nvPr/>
          </p:nvSpPr>
          <p:spPr>
            <a:xfrm>
              <a:off x="4252100" y="2434475"/>
              <a:ext cx="11733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455500"/>
                  </a:solidFill>
                  <a:latin typeface="Corbel"/>
                  <a:ea typeface="Corbel"/>
                  <a:cs typeface="Corbel"/>
                  <a:sym typeface="Corbel"/>
                </a:rPr>
                <a:t>Where </a:t>
              </a:r>
              <a:endParaRPr sz="1600" b="1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455500"/>
                  </a:solidFill>
                  <a:latin typeface="Corbel"/>
                  <a:ea typeface="Corbel"/>
                  <a:cs typeface="Corbel"/>
                  <a:sym typeface="Corbel"/>
                </a:rPr>
                <a:t>to </a:t>
              </a:r>
              <a:endParaRPr sz="1600" b="1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455500"/>
                  </a:solidFill>
                  <a:latin typeface="Corbel"/>
                  <a:ea typeface="Corbel"/>
                  <a:cs typeface="Corbel"/>
                  <a:sym typeface="Corbel"/>
                </a:rPr>
                <a:t>Star</a:t>
              </a:r>
              <a:r>
                <a:rPr lang="en-US" b="1">
                  <a:solidFill>
                    <a:srgbClr val="455500"/>
                  </a:solidFill>
                  <a:latin typeface="Corbel"/>
                  <a:ea typeface="Corbel"/>
                  <a:cs typeface="Corbel"/>
                  <a:sym typeface="Corbel"/>
                </a:rPr>
                <a:t>t</a:t>
              </a:r>
              <a:endParaRPr b="1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5786989" y="2934121"/>
              <a:ext cx="1344000" cy="1344000"/>
            </a:xfrm>
            <a:prstGeom prst="ellipse">
              <a:avLst/>
            </a:prstGeom>
            <a:solidFill>
              <a:srgbClr val="F4FFCB"/>
            </a:solidFill>
            <a:ln w="12700" cap="flat" cmpd="sng">
              <a:solidFill>
                <a:srgbClr val="7A99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 b="1">
                  <a:solidFill>
                    <a:srgbClr val="455500"/>
                  </a:solidFill>
                  <a:latin typeface="Corbel"/>
                  <a:ea typeface="Corbel"/>
                  <a:cs typeface="Corbel"/>
                  <a:sym typeface="Corbel"/>
                </a:rPr>
                <a:t>Identify </a:t>
              </a:r>
              <a:endParaRPr sz="1600" b="1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 b="1">
                  <a:solidFill>
                    <a:srgbClr val="455500"/>
                  </a:solidFill>
                  <a:latin typeface="Corbel"/>
                  <a:ea typeface="Corbel"/>
                  <a:cs typeface="Corbel"/>
                  <a:sym typeface="Corbel"/>
                </a:rPr>
                <a:t>the</a:t>
              </a:r>
              <a:endParaRPr sz="1600" b="1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 b="1">
                  <a:solidFill>
                    <a:srgbClr val="455500"/>
                  </a:solidFill>
                  <a:latin typeface="Corbel"/>
                  <a:ea typeface="Corbel"/>
                  <a:cs typeface="Corbel"/>
                  <a:sym typeface="Corbel"/>
                </a:rPr>
                <a:t> Issues</a:t>
              </a:r>
              <a:endParaRPr sz="1600" b="1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4913025" y="4355956"/>
              <a:ext cx="1344000" cy="1344000"/>
            </a:xfrm>
            <a:prstGeom prst="ellipse">
              <a:avLst/>
            </a:prstGeom>
            <a:solidFill>
              <a:srgbClr val="D9EAD3"/>
            </a:solidFill>
            <a:ln w="12700" cap="flat" cmpd="sng">
              <a:solidFill>
                <a:srgbClr val="7A99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>
                  <a:solidFill>
                    <a:schemeClr val="dk2"/>
                  </a:solidFill>
                  <a:latin typeface="Corbel"/>
                  <a:ea typeface="Corbel"/>
                  <a:cs typeface="Corbel"/>
                  <a:sym typeface="Corbel"/>
                </a:rPr>
                <a:t>Search </a:t>
              </a:r>
              <a:endParaRPr sz="16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>
                  <a:solidFill>
                    <a:schemeClr val="dk2"/>
                  </a:solidFill>
                  <a:latin typeface="Corbel"/>
                  <a:ea typeface="Corbel"/>
                  <a:cs typeface="Corbel"/>
                  <a:sym typeface="Corbel"/>
                </a:rPr>
                <a:t>for a </a:t>
              </a:r>
              <a:endParaRPr sz="16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>
                  <a:solidFill>
                    <a:schemeClr val="dk2"/>
                  </a:solidFill>
                  <a:latin typeface="Corbel"/>
                  <a:ea typeface="Corbel"/>
                  <a:cs typeface="Corbel"/>
                  <a:sym typeface="Corbel"/>
                </a:rPr>
                <a:t>Solution</a:t>
              </a:r>
              <a:endParaRPr sz="16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3366050" y="4355956"/>
              <a:ext cx="1344000" cy="1344000"/>
            </a:xfrm>
            <a:prstGeom prst="ellipse">
              <a:avLst/>
            </a:prstGeom>
            <a:solidFill>
              <a:srgbClr val="B6D7A8"/>
            </a:solidFill>
            <a:ln w="12700" cap="flat" cmpd="sng">
              <a:solidFill>
                <a:srgbClr val="7A99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>
                  <a:solidFill>
                    <a:srgbClr val="455500"/>
                  </a:solidFill>
                  <a:latin typeface="Corbel"/>
                  <a:ea typeface="Corbel"/>
                  <a:cs typeface="Corbel"/>
                  <a:sym typeface="Corbel"/>
                </a:rPr>
                <a:t>Who </a:t>
              </a:r>
              <a:endParaRPr sz="1600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>
                  <a:solidFill>
                    <a:srgbClr val="455500"/>
                  </a:solidFill>
                  <a:latin typeface="Corbel"/>
                  <a:ea typeface="Corbel"/>
                  <a:cs typeface="Corbel"/>
                  <a:sym typeface="Corbel"/>
                </a:rPr>
                <a:t>can</a:t>
              </a:r>
              <a:endParaRPr sz="1600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>
                  <a:solidFill>
                    <a:srgbClr val="455500"/>
                  </a:solidFill>
                  <a:latin typeface="Corbel"/>
                  <a:ea typeface="Corbel"/>
                  <a:cs typeface="Corbel"/>
                  <a:sym typeface="Corbel"/>
                </a:rPr>
                <a:t> Help</a:t>
              </a:r>
              <a:endParaRPr sz="1600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2766772" y="2968034"/>
              <a:ext cx="1344000" cy="1344000"/>
            </a:xfrm>
            <a:prstGeom prst="ellipse">
              <a:avLst/>
            </a:prstGeom>
            <a:solidFill>
              <a:srgbClr val="93C47D"/>
            </a:solidFill>
            <a:ln w="12700" cap="flat" cmpd="sng">
              <a:solidFill>
                <a:srgbClr val="93C4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>
                  <a:solidFill>
                    <a:schemeClr val="dk2"/>
                  </a:solidFill>
                  <a:latin typeface="Corbel"/>
                  <a:ea typeface="Corbel"/>
                  <a:cs typeface="Corbel"/>
                  <a:sym typeface="Corbel"/>
                </a:rPr>
                <a:t>What </a:t>
              </a:r>
              <a:endParaRPr sz="16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>
                  <a:solidFill>
                    <a:schemeClr val="dk2"/>
                  </a:solidFill>
                  <a:latin typeface="Corbel"/>
                  <a:ea typeface="Corbel"/>
                  <a:cs typeface="Corbel"/>
                  <a:sym typeface="Corbel"/>
                </a:rPr>
                <a:t>Actions are </a:t>
              </a:r>
              <a:endParaRPr sz="16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-US" sz="1600">
                  <a:solidFill>
                    <a:schemeClr val="dk2"/>
                  </a:solidFill>
                  <a:latin typeface="Corbel"/>
                  <a:ea typeface="Corbel"/>
                  <a:cs typeface="Corbel"/>
                  <a:sym typeface="Corbel"/>
                </a:rPr>
                <a:t>Needed</a:t>
              </a:r>
              <a:endParaRPr sz="16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1" name="Google Shape;121;p15"/>
            <p:cNvSpPr txBox="1"/>
            <p:nvPr/>
          </p:nvSpPr>
          <p:spPr>
            <a:xfrm rot="-2306238" flipH="1">
              <a:off x="4025991" y="3121625"/>
              <a:ext cx="24129" cy="272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orbel"/>
                <a:buNone/>
              </a:pP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-2620226" y="6385685"/>
            <a:ext cx="11699821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3400"/>
              <a:buFont typeface="Corbel"/>
              <a:buNone/>
            </a:pPr>
            <a:r>
              <a:rPr lang="en-US"/>
              <a:t>What are PFAS/PFOS, etc. and why should I be concerned</a:t>
            </a:r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29" name="Google Shape;12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5380" y="0"/>
            <a:ext cx="975445" cy="117663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6"/>
          <p:cNvSpPr txBox="1"/>
          <p:nvPr/>
        </p:nvSpPr>
        <p:spPr>
          <a:xfrm>
            <a:off x="410402" y="263758"/>
            <a:ext cx="10046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rPr>
              <a:t>What are PFAS/PFOS, etc. and why should I be concerned</a:t>
            </a:r>
            <a:endParaRPr/>
          </a:p>
        </p:txBody>
      </p:sp>
      <p:pic>
        <p:nvPicPr>
          <p:cNvPr id="131" name="Google Shape;13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00858"/>
            <a:ext cx="5002484" cy="523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 txBox="1"/>
          <p:nvPr/>
        </p:nvSpPr>
        <p:spPr>
          <a:xfrm>
            <a:off x="5936400" y="1295225"/>
            <a:ext cx="5645700" cy="4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latin typeface="Corbel"/>
                <a:ea typeface="Corbel"/>
                <a:cs typeface="Corbel"/>
                <a:sym typeface="Corbel"/>
              </a:rPr>
              <a:t>Man-made chemicals, found in:</a:t>
            </a:r>
            <a:endParaRPr sz="2600" b="1">
              <a:latin typeface="Corbel"/>
              <a:ea typeface="Corbel"/>
              <a:cs typeface="Corbel"/>
              <a:sym typeface="Corbel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Corbel"/>
              <a:buChar char="●"/>
            </a:pPr>
            <a:r>
              <a:rPr lang="en-US" sz="2600">
                <a:latin typeface="Corbel"/>
                <a:ea typeface="Corbel"/>
                <a:cs typeface="Corbel"/>
                <a:sym typeface="Corbel"/>
              </a:rPr>
              <a:t>Grease-, stain-, and water-repellent items</a:t>
            </a:r>
            <a:endParaRPr sz="2600">
              <a:latin typeface="Corbel"/>
              <a:ea typeface="Corbel"/>
              <a:cs typeface="Corbel"/>
              <a:sym typeface="Corbel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Corbel"/>
              <a:buChar char="●"/>
            </a:pPr>
            <a:r>
              <a:rPr lang="en-US" sz="2600">
                <a:latin typeface="Corbel"/>
                <a:ea typeface="Corbel"/>
                <a:cs typeface="Corbel"/>
                <a:sym typeface="Corbel"/>
              </a:rPr>
              <a:t>Non-stick cookware, cleaning products, and personal care products</a:t>
            </a:r>
            <a:endParaRPr sz="260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Corbel"/>
              <a:ea typeface="Corbel"/>
              <a:cs typeface="Corbel"/>
              <a:sym typeface="Corbel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Corbel"/>
              <a:buChar char="●"/>
            </a:pPr>
            <a:r>
              <a:rPr lang="en-US" sz="2600">
                <a:latin typeface="Corbel"/>
                <a:ea typeface="Corbel"/>
                <a:cs typeface="Corbel"/>
                <a:sym typeface="Corbel"/>
              </a:rPr>
              <a:t>Leach into water supplies (and then into us)</a:t>
            </a:r>
            <a:endParaRPr sz="260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Corbel"/>
              <a:ea typeface="Corbel"/>
              <a:cs typeface="Corbel"/>
              <a:sym typeface="Corbel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Corbel"/>
              <a:buChar char="●"/>
            </a:pPr>
            <a:r>
              <a:rPr lang="en-US" sz="2600">
                <a:latin typeface="Corbel"/>
                <a:ea typeface="Corbel"/>
                <a:cs typeface="Corbel"/>
                <a:sym typeface="Corbel"/>
              </a:rPr>
              <a:t>Restricted/limited in the US (with more legislation pending)</a:t>
            </a:r>
            <a:endParaRPr sz="260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body" idx="1"/>
          </p:nvPr>
        </p:nvSpPr>
        <p:spPr>
          <a:xfrm>
            <a:off x="861450" y="1137475"/>
            <a:ext cx="10323300" cy="55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Health Risks?</a:t>
            </a:r>
            <a:endParaRPr sz="26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2600" b="0" i="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Reproductive effects and developmental effects</a:t>
            </a: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1B1B1B"/>
              </a:buClr>
              <a:buSzPts val="2200"/>
              <a:buNone/>
            </a:pPr>
            <a:r>
              <a:rPr lang="en-US" sz="2600" b="0" i="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Increased risk of some cancers, including prostate, kidney, and testicular</a:t>
            </a:r>
            <a:r>
              <a:rPr lang="en-US" sz="26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cancers.</a:t>
            </a: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1B1B1B"/>
              </a:buClr>
              <a:buSzPts val="2200"/>
              <a:buNone/>
            </a:pPr>
            <a:r>
              <a:rPr lang="en-US" sz="2600" b="0" i="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Interfere</a:t>
            </a:r>
            <a:r>
              <a:rPr lang="en-US" sz="26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600" b="0" i="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 with the body’s natural hormone</a:t>
            </a:r>
            <a:r>
              <a:rPr lang="en-US" sz="26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**But we don't really know all of the health effects.**</a:t>
            </a:r>
            <a:endParaRPr sz="26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Replacement chemicals (PFOA &amp; PFOS) haven't had health effects studied, either.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5380" y="0"/>
            <a:ext cx="975445" cy="117663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/>
        </p:nvSpPr>
        <p:spPr>
          <a:xfrm>
            <a:off x="410402" y="263758"/>
            <a:ext cx="10046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rPr>
              <a:t>What are PFAS/PFOS, etc. and why should I be concerned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1410025" y="276080"/>
            <a:ext cx="93720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3400"/>
              <a:buFont typeface="Corbel"/>
              <a:buNone/>
            </a:pPr>
            <a:r>
              <a:rPr lang="en-US"/>
              <a:t> PCB’s</a:t>
            </a:r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body" idx="1"/>
          </p:nvPr>
        </p:nvSpPr>
        <p:spPr>
          <a:xfrm>
            <a:off x="1410025" y="1120849"/>
            <a:ext cx="9372000" cy="50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0312" lvl="0" indent="-7061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600"/>
              <a:t>Polychlorinated biphenyls – man-made industrial chemicals</a:t>
            </a:r>
            <a:endParaRPr sz="2600"/>
          </a:p>
          <a:p>
            <a:pPr marL="210312" lvl="0" indent="-7061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600"/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600"/>
              <a:t>Non-flammable, chemically stable, high boiling point, electrically-insulative (so lots of industrial uses)</a:t>
            </a:r>
            <a:endParaRPr sz="2600"/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600"/>
              <a:t>Banned in 1979, but still hanging around in:	</a:t>
            </a:r>
            <a:endParaRPr sz="2600"/>
          </a:p>
          <a:p>
            <a:pPr marL="914400" lvl="1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Transformers</a:t>
            </a:r>
            <a:endParaRPr sz="2200"/>
          </a:p>
          <a:p>
            <a:pPr marL="914400" lvl="1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Cable insulation</a:t>
            </a:r>
            <a:endParaRPr sz="2200"/>
          </a:p>
          <a:p>
            <a:pPr marL="914400" lvl="1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Fluorescent light ballasts</a:t>
            </a:r>
            <a:endParaRPr sz="2200"/>
          </a:p>
          <a:p>
            <a:pPr marL="914400" lvl="1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Electrical equipment</a:t>
            </a: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PCB's don't break down easily in the environment and can accumulate in body tissues.</a:t>
            </a: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Are carcinogens (cause cancer) and cause non-cancer health effects in nervous, immune, reproductive, and endocrine systems.</a:t>
            </a:r>
            <a:endParaRPr sz="2600"/>
          </a:p>
        </p:txBody>
      </p:sp>
      <p:pic>
        <p:nvPicPr>
          <p:cNvPr id="149" name="Google Shape;14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07377" y="0"/>
            <a:ext cx="975445" cy="1176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65075" y="2806311"/>
            <a:ext cx="2338975" cy="136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>
            <a:spLocks noGrp="1"/>
          </p:cNvSpPr>
          <p:nvPr>
            <p:ph type="title"/>
          </p:nvPr>
        </p:nvSpPr>
        <p:spPr>
          <a:xfrm>
            <a:off x="1410025" y="276076"/>
            <a:ext cx="9372000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Corbel"/>
              <a:buNone/>
            </a:pPr>
            <a:r>
              <a:rPr lang="en-US"/>
              <a:t>Hg (mercury)</a:t>
            </a:r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body" idx="1"/>
          </p:nvPr>
        </p:nvSpPr>
        <p:spPr>
          <a:xfrm>
            <a:off x="1410025" y="963100"/>
            <a:ext cx="5572500" cy="52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/>
              <a:t>Mercury</a:t>
            </a:r>
            <a:r>
              <a:rPr lang="en-US" sz="2600"/>
              <a:t> - naturally-occurring element in Earth's crust.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Released by volcanoes, transformed by bacteria into </a:t>
            </a:r>
            <a:r>
              <a:rPr lang="en-US" sz="2600">
                <a:solidFill>
                  <a:srgbClr val="0000FF"/>
                </a:solidFill>
              </a:rPr>
              <a:t>methylmercury</a:t>
            </a:r>
            <a:endParaRPr sz="2600">
              <a:solidFill>
                <a:srgbClr val="0000FF"/>
              </a:solidFill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Methylmercury accumulates in living things and becomes more </a:t>
            </a:r>
            <a:r>
              <a:rPr lang="en-US" sz="2600">
                <a:solidFill>
                  <a:srgbClr val="FF0000"/>
                </a:solidFill>
              </a:rPr>
              <a:t>toxic</a:t>
            </a:r>
            <a:r>
              <a:rPr lang="en-US" sz="2600"/>
              <a:t> as you move up the food chain</a:t>
            </a: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Children and pregnant women must be careful </a:t>
            </a:r>
            <a:endParaRPr sz="2600"/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Elemental and methylmercury are </a:t>
            </a:r>
            <a:r>
              <a:rPr lang="en-US" sz="2600">
                <a:solidFill>
                  <a:srgbClr val="FF0000"/>
                </a:solidFill>
              </a:rPr>
              <a:t>toxic</a:t>
            </a:r>
            <a:r>
              <a:rPr lang="en-US" sz="2600"/>
              <a:t> to nervous systems</a:t>
            </a:r>
            <a:endParaRPr sz="2600"/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Harmful also for digestive and immune systems, lungs, and kidneys</a:t>
            </a:r>
            <a:endParaRPr sz="2600"/>
          </a:p>
        </p:txBody>
      </p:sp>
      <p:pic>
        <p:nvPicPr>
          <p:cNvPr id="158" name="Google Shape;15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8477" y="0"/>
            <a:ext cx="975445" cy="1176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6613" y="1105825"/>
            <a:ext cx="4905375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>
            <a:spLocks noGrp="1"/>
          </p:cNvSpPr>
          <p:nvPr>
            <p:ph type="title"/>
          </p:nvPr>
        </p:nvSpPr>
        <p:spPr>
          <a:xfrm>
            <a:off x="1410025" y="276076"/>
            <a:ext cx="9372000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Corbel"/>
              <a:buNone/>
            </a:pPr>
            <a:r>
              <a:rPr lang="en-US"/>
              <a:t>Pb (lead)</a:t>
            </a:r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1410025" y="963100"/>
            <a:ext cx="5572500" cy="52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/>
              <a:t>Lead</a:t>
            </a:r>
            <a:r>
              <a:rPr lang="en-US" sz="2600"/>
              <a:t> - no safe level of exposure for children (greatest effects) – and effects are </a:t>
            </a:r>
            <a:r>
              <a:rPr lang="en-US" sz="2600" u="sng"/>
              <a:t>permanent.</a:t>
            </a:r>
            <a:endParaRPr sz="2600" u="sng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Negatively affects: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intelligence, ability to pay attention, academic achievement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slowed growth and development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learning and behavior problems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hearing and speech problems</a:t>
            </a: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Most harmful for children under 6.</a:t>
            </a:r>
            <a:endParaRPr sz="2600"/>
          </a:p>
        </p:txBody>
      </p:sp>
      <p:pic>
        <p:nvPicPr>
          <p:cNvPr id="167" name="Google Shape;1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8477" y="0"/>
            <a:ext cx="975445" cy="1176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 rotWithShape="1">
          <a:blip r:embed="rId4">
            <a:alphaModFix/>
          </a:blip>
          <a:srcRect t="12686"/>
          <a:stretch/>
        </p:blipFill>
        <p:spPr>
          <a:xfrm>
            <a:off x="7134925" y="1433613"/>
            <a:ext cx="4904676" cy="428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1410025" y="276082"/>
            <a:ext cx="93720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Corbel"/>
              <a:buNone/>
            </a:pPr>
            <a:r>
              <a:rPr lang="en-US"/>
              <a:t>AQI (Air Quality Index)</a:t>
            </a:r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body" idx="1"/>
          </p:nvPr>
        </p:nvSpPr>
        <p:spPr>
          <a:xfrm>
            <a:off x="1409700" y="1556281"/>
            <a:ext cx="4610099" cy="4620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7061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  <a:p>
            <a:pPr marL="210312" lvl="0" indent="-70611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  <a:p>
            <a:pPr marL="210312" lvl="0" indent="-70611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77" name="Google Shape;17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8477" y="173685"/>
            <a:ext cx="975445" cy="117663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1"/>
          <p:cNvSpPr txBox="1">
            <a:spLocks noGrp="1"/>
          </p:cNvSpPr>
          <p:nvPr>
            <p:ph type="body" idx="1"/>
          </p:nvPr>
        </p:nvSpPr>
        <p:spPr>
          <a:xfrm>
            <a:off x="1410025" y="963100"/>
            <a:ext cx="10172100" cy="52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/>
              <a:t>AQI </a:t>
            </a:r>
            <a:r>
              <a:rPr lang="en-US" sz="2600"/>
              <a:t>- the EPA's measure of environmental pollutants in the air</a:t>
            </a: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*The higher the number, the higher the contaminant level</a:t>
            </a: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**Under 100 is considered 'Satisfactory' – above 100 is 'Unhealthy' </a:t>
            </a: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AQI measures and reports: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ground-level ozone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particulate matter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carbon monoxide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sulfur dioxide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nitrogen dioxide</a:t>
            </a:r>
            <a:endParaRPr sz="26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rgbClr val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rgbClr val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2140</Words>
  <Application>Microsoft Office PowerPoint</Application>
  <PresentationFormat>Widescreen</PresentationFormat>
  <Paragraphs>288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Corbel</vt:lpstr>
      <vt:lpstr>Arial</vt:lpstr>
      <vt:lpstr>Open Sans</vt:lpstr>
      <vt:lpstr>Roboto</vt:lpstr>
      <vt:lpstr>Ecology 16x9</vt:lpstr>
      <vt:lpstr>Lights!  Camera! Environmental  Action!</vt:lpstr>
      <vt:lpstr>Objectives</vt:lpstr>
      <vt:lpstr>PowerPoint Presentation</vt:lpstr>
      <vt:lpstr>What are PFAS/PFOS, etc. and why should I be concerned</vt:lpstr>
      <vt:lpstr>PowerPoint Presentation</vt:lpstr>
      <vt:lpstr> PCB’s</vt:lpstr>
      <vt:lpstr>Hg (mercury)</vt:lpstr>
      <vt:lpstr>Pb (lead)</vt:lpstr>
      <vt:lpstr>AQI (Air Quality Index)</vt:lpstr>
      <vt:lpstr>PowerPoint Presentation</vt:lpstr>
      <vt:lpstr>Microplastics</vt:lpstr>
      <vt:lpstr>PowerPoint Presentation</vt:lpstr>
      <vt:lpstr>Search for a Solution</vt:lpstr>
      <vt:lpstr>Search for a Solution</vt:lpstr>
      <vt:lpstr>Search for a Solution</vt:lpstr>
      <vt:lpstr>Search for a Solution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Lights!  Camera! Environmental  Action!</dc:title>
  <dc:creator>Carol Raymond</dc:creator>
  <cp:lastModifiedBy>Carol Raymond</cp:lastModifiedBy>
  <cp:revision>1</cp:revision>
  <dcterms:modified xsi:type="dcterms:W3CDTF">2023-11-08T17:30:30Z</dcterms:modified>
</cp:coreProperties>
</file>