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76" r:id="rId3"/>
    <p:sldId id="257" r:id="rId4"/>
    <p:sldId id="260" r:id="rId5"/>
    <p:sldId id="263" r:id="rId6"/>
    <p:sldId id="261" r:id="rId7"/>
    <p:sldId id="262" r:id="rId8"/>
    <p:sldId id="264" r:id="rId9"/>
    <p:sldId id="265" r:id="rId10"/>
    <p:sldId id="266" r:id="rId11"/>
    <p:sldId id="271" r:id="rId12"/>
    <p:sldId id="272" r:id="rId13"/>
    <p:sldId id="267" r:id="rId14"/>
    <p:sldId id="268" r:id="rId15"/>
    <p:sldId id="269" r:id="rId16"/>
    <p:sldId id="270" r:id="rId17"/>
    <p:sldId id="273" r:id="rId18"/>
    <p:sldId id="274"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980" autoAdjust="0"/>
    <p:restoredTop sz="94660" autoAdjust="0"/>
  </p:normalViewPr>
  <p:slideViewPr>
    <p:cSldViewPr snapToGrid="0">
      <p:cViewPr varScale="1">
        <p:scale>
          <a:sx n="120" d="100"/>
          <a:sy n="120" d="100"/>
        </p:scale>
        <p:origin x="120" y="126"/>
      </p:cViewPr>
      <p:guideLst/>
    </p:cSldViewPr>
  </p:slideViewPr>
  <p:outlineViewPr>
    <p:cViewPr>
      <p:scale>
        <a:sx n="33" d="100"/>
        <a:sy n="33" d="100"/>
      </p:scale>
      <p:origin x="0" y="-7080"/>
    </p:cViewPr>
  </p:outlineViewPr>
  <p:notesTextViewPr>
    <p:cViewPr>
      <p:scale>
        <a:sx n="1" d="1"/>
        <a:sy n="1" d="1"/>
      </p:scale>
      <p:origin x="0" y="0"/>
    </p:cViewPr>
  </p:notesTextViewPr>
  <p:notesViewPr>
    <p:cSldViewPr snapToGrid="0">
      <p:cViewPr varScale="1">
        <p:scale>
          <a:sx n="93" d="100"/>
          <a:sy n="93" d="100"/>
        </p:scale>
        <p:origin x="357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46D2BEBE-25FF-4ADE-A941-751D89976C4E}" type="datetimeFigureOut">
              <a:rPr lang="en-US" smtClean="0"/>
              <a:t>11/16/2023</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7DB83A63-F245-4DD1-80ED-E02DF6CB631A}" type="slidenum">
              <a:rPr lang="en-US" smtClean="0"/>
              <a:t>‹#›</a:t>
            </a:fld>
            <a:endParaRPr lang="en-US"/>
          </a:p>
        </p:txBody>
      </p:sp>
    </p:spTree>
    <p:extLst>
      <p:ext uri="{BB962C8B-B14F-4D97-AF65-F5344CB8AC3E}">
        <p14:creationId xmlns:p14="http://schemas.microsoft.com/office/powerpoint/2010/main" val="2690282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253D116-BFA8-42A3-B58A-F93EDDA9C175}" type="datetimeFigureOut">
              <a:rPr lang="en-US" smtClean="0"/>
              <a:t>11/16/2023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EC78005-A48A-4153-B5A9-8A6EFADA06D4}" type="slidenum">
              <a:rPr lang="en-US" smtClean="0"/>
              <a:t>‹#›</a:t>
            </a:fld>
            <a:endParaRPr lang="en-US"/>
          </a:p>
        </p:txBody>
      </p:sp>
    </p:spTree>
    <p:extLst>
      <p:ext uri="{BB962C8B-B14F-4D97-AF65-F5344CB8AC3E}">
        <p14:creationId xmlns:p14="http://schemas.microsoft.com/office/powerpoint/2010/main" val="4122436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mazon.com/The-Upward-Spiral-Neuroscience-Depression/dp/1626251207/ref=as_at?tag=greatist-20&amp;linkCode=as2&am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a:t>
            </a:r>
            <a:r>
              <a:rPr lang="en-US" dirty="0" smtClean="0"/>
              <a:t>attendees</a:t>
            </a:r>
          </a:p>
          <a:p>
            <a:r>
              <a:rPr lang="en-US" dirty="0" smtClean="0"/>
              <a:t>Introductions</a:t>
            </a:r>
          </a:p>
          <a:p>
            <a:r>
              <a:rPr lang="en-US" dirty="0" smtClean="0"/>
              <a:t>Explain “full plate” activity</a:t>
            </a:r>
            <a:endParaRPr lang="en-US" dirty="0"/>
          </a:p>
        </p:txBody>
      </p:sp>
      <p:sp>
        <p:nvSpPr>
          <p:cNvPr id="4" name="Slide Number Placeholder 3"/>
          <p:cNvSpPr>
            <a:spLocks noGrp="1"/>
          </p:cNvSpPr>
          <p:nvPr>
            <p:ph type="sldNum" sz="quarter" idx="10"/>
          </p:nvPr>
        </p:nvSpPr>
        <p:spPr/>
        <p:txBody>
          <a:bodyPr/>
          <a:lstStyle/>
          <a:p>
            <a:fld id="{6EC78005-A48A-4153-B5A9-8A6EFADA06D4}" type="slidenum">
              <a:rPr lang="en-US" smtClean="0"/>
              <a:t>1</a:t>
            </a:fld>
            <a:endParaRPr lang="en-US"/>
          </a:p>
        </p:txBody>
      </p:sp>
    </p:spTree>
    <p:extLst>
      <p:ext uri="{BB962C8B-B14F-4D97-AF65-F5344CB8AC3E}">
        <p14:creationId xmlns:p14="http://schemas.microsoft.com/office/powerpoint/2010/main" val="920526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980623"/>
          </a:xfrm>
        </p:spPr>
        <p:txBody>
          <a:bodyPr/>
          <a:lstStyle/>
          <a:p>
            <a:r>
              <a:rPr lang="en-US" b="1" dirty="0" smtClean="0"/>
              <a:t>Stressed-</a:t>
            </a:r>
            <a:r>
              <a:rPr lang="en-US" dirty="0" smtClean="0"/>
              <a:t> </a:t>
            </a:r>
            <a:r>
              <a:rPr lang="en-US" dirty="0"/>
              <a:t>many different factors can cause stress- you can </a:t>
            </a:r>
            <a:r>
              <a:rPr lang="en-US" dirty="0" smtClean="0"/>
              <a:t>feel mental </a:t>
            </a:r>
            <a:r>
              <a:rPr lang="en-US" dirty="0"/>
              <a:t>stress from the workload, upcoming deadlines that need to be met, being tired from long hours, </a:t>
            </a:r>
            <a:r>
              <a:rPr lang="en-US" dirty="0" smtClean="0"/>
              <a:t>or physical </a:t>
            </a:r>
            <a:r>
              <a:rPr lang="en-US" dirty="0" smtClean="0"/>
              <a:t>stress </a:t>
            </a:r>
            <a:r>
              <a:rPr lang="en-US" dirty="0" smtClean="0"/>
              <a:t>(lifting </a:t>
            </a:r>
            <a:r>
              <a:rPr lang="en-US" dirty="0"/>
              <a:t>heavy boxes, going shopping for a large </a:t>
            </a:r>
            <a:r>
              <a:rPr lang="en-US" dirty="0" smtClean="0"/>
              <a:t>event, etc</a:t>
            </a:r>
            <a:r>
              <a:rPr lang="en-US" dirty="0" smtClean="0"/>
              <a:t>.).</a:t>
            </a:r>
            <a:endParaRPr lang="en-US" dirty="0"/>
          </a:p>
          <a:p>
            <a:r>
              <a:rPr lang="en-US" b="1" dirty="0"/>
              <a:t> </a:t>
            </a:r>
            <a:endParaRPr lang="en-US" dirty="0"/>
          </a:p>
          <a:p>
            <a:r>
              <a:rPr lang="en-US" b="1" dirty="0"/>
              <a:t>Anxious- </a:t>
            </a:r>
            <a:r>
              <a:rPr lang="en-US" dirty="0"/>
              <a:t>Circumstances that you may not have control over can bring on anxiety, </a:t>
            </a:r>
            <a:r>
              <a:rPr lang="en-US" dirty="0" smtClean="0"/>
              <a:t>e.g. doing </a:t>
            </a:r>
            <a:r>
              <a:rPr lang="en-US" dirty="0"/>
              <a:t>something you are not completely comfortable doing, new </a:t>
            </a:r>
            <a:r>
              <a:rPr lang="en-US" dirty="0" smtClean="0"/>
              <a:t>experiences, </a:t>
            </a:r>
            <a:r>
              <a:rPr lang="en-US" dirty="0" smtClean="0"/>
              <a:t>anticipating a </a:t>
            </a:r>
            <a:r>
              <a:rPr lang="en-US" dirty="0" smtClean="0"/>
              <a:t>controversial issue, </a:t>
            </a:r>
            <a:r>
              <a:rPr lang="en-US" dirty="0" smtClean="0"/>
              <a:t>etc</a:t>
            </a:r>
            <a:r>
              <a:rPr lang="en-US" dirty="0" smtClean="0"/>
              <a:t>.</a:t>
            </a:r>
            <a:endParaRPr lang="en-US" dirty="0"/>
          </a:p>
          <a:p>
            <a:r>
              <a:rPr lang="en-US" dirty="0"/>
              <a:t> </a:t>
            </a:r>
          </a:p>
          <a:p>
            <a:r>
              <a:rPr lang="en-US" b="1" dirty="0"/>
              <a:t>Overwhelmed/Overloaded-</a:t>
            </a:r>
            <a:r>
              <a:rPr lang="en-US" dirty="0"/>
              <a:t> taking on too much at one time, not delegating to the appropriate people, feeling you alone have to save the world, not getting enough rest or </a:t>
            </a:r>
            <a:r>
              <a:rPr lang="en-US" dirty="0" smtClean="0"/>
              <a:t>properly eating can </a:t>
            </a:r>
            <a:r>
              <a:rPr lang="en-US" dirty="0"/>
              <a:t>also add to these feelings.</a:t>
            </a:r>
          </a:p>
          <a:p>
            <a:r>
              <a:rPr lang="en-US" b="1" dirty="0"/>
              <a:t> </a:t>
            </a:r>
            <a:endParaRPr lang="en-US" dirty="0"/>
          </a:p>
          <a:p>
            <a:r>
              <a:rPr lang="en-US" b="1" dirty="0" smtClean="0"/>
              <a:t>Misunderstood- </a:t>
            </a:r>
            <a:r>
              <a:rPr lang="en-US" dirty="0" smtClean="0"/>
              <a:t>Not </a:t>
            </a:r>
            <a:r>
              <a:rPr lang="en-US" dirty="0"/>
              <a:t>clearly stating your intentions or having confusion as to what </a:t>
            </a:r>
            <a:r>
              <a:rPr lang="en-US" dirty="0" smtClean="0"/>
              <a:t>needs to </a:t>
            </a:r>
            <a:r>
              <a:rPr lang="en-US" dirty="0"/>
              <a:t>be done</a:t>
            </a:r>
            <a:r>
              <a:rPr lang="en-US" dirty="0" smtClean="0"/>
              <a:t>.  Are you clear, concise, mindful of the audience’s abilities/ limitations?</a:t>
            </a:r>
            <a:endParaRPr lang="en-US" dirty="0"/>
          </a:p>
          <a:p>
            <a:r>
              <a:rPr lang="en-US" b="1" dirty="0"/>
              <a:t> </a:t>
            </a:r>
            <a:endParaRPr lang="en-US" dirty="0"/>
          </a:p>
          <a:p>
            <a:r>
              <a:rPr lang="en-US" b="1" dirty="0"/>
              <a:t>Under/ unappreciated:</a:t>
            </a:r>
            <a:endParaRPr lang="en-US" dirty="0"/>
          </a:p>
          <a:p>
            <a:r>
              <a:rPr lang="en-US" dirty="0" smtClean="0"/>
              <a:t>How many times did you work hard in an event or activity and did </a:t>
            </a:r>
            <a:r>
              <a:rPr lang="en-US" dirty="0"/>
              <a:t>not even get a “thank you</a:t>
            </a:r>
            <a:r>
              <a:rPr lang="en-US" dirty="0" smtClean="0"/>
              <a:t>”?!  </a:t>
            </a:r>
            <a:r>
              <a:rPr lang="en-US" dirty="0"/>
              <a:t>Saying thank you goes a long way! </a:t>
            </a:r>
            <a:r>
              <a:rPr lang="en-US" dirty="0" smtClean="0"/>
              <a:t> It </a:t>
            </a:r>
            <a:r>
              <a:rPr lang="en-US" dirty="0"/>
              <a:t>is very important to feel appreciated and to always show appreciation to others.</a:t>
            </a:r>
          </a:p>
          <a:p>
            <a:r>
              <a:rPr lang="en-US" dirty="0"/>
              <a:t> </a:t>
            </a:r>
          </a:p>
          <a:p>
            <a:r>
              <a:rPr lang="en-US" b="1" dirty="0"/>
              <a:t>Frustrated/Angry- </a:t>
            </a:r>
            <a:r>
              <a:rPr lang="en-US" dirty="0"/>
              <a:t>feeling of frustration and even anger can occur when you are stressed, anxious, overwhelmed, overloaded, misunderstood, </a:t>
            </a:r>
            <a:r>
              <a:rPr lang="en-US" dirty="0" smtClean="0"/>
              <a:t>and/or </a:t>
            </a:r>
            <a:r>
              <a:rPr lang="en-US" dirty="0"/>
              <a:t>underappreciated</a:t>
            </a:r>
            <a:r>
              <a:rPr lang="en-US" dirty="0" smtClean="0"/>
              <a:t>.  Sometimes you can be in disagreement with other volunteers or staff and feeling frustration/ anger. How do you address differences?! </a:t>
            </a:r>
            <a:endParaRPr lang="en-US" dirty="0"/>
          </a:p>
          <a:p>
            <a:endParaRPr lang="en-US" dirty="0"/>
          </a:p>
        </p:txBody>
      </p:sp>
      <p:sp>
        <p:nvSpPr>
          <p:cNvPr id="4" name="Slide Number Placeholder 3"/>
          <p:cNvSpPr>
            <a:spLocks noGrp="1"/>
          </p:cNvSpPr>
          <p:nvPr>
            <p:ph type="sldNum" sz="quarter" idx="10"/>
          </p:nvPr>
        </p:nvSpPr>
        <p:spPr>
          <a:xfrm>
            <a:off x="4145280" y="9119474"/>
            <a:ext cx="3169920" cy="481726"/>
          </a:xfrm>
        </p:spPr>
        <p:txBody>
          <a:bodyPr/>
          <a:lstStyle/>
          <a:p>
            <a:fld id="{6EC78005-A48A-4153-B5A9-8A6EFADA06D4}" type="slidenum">
              <a:rPr lang="en-US" smtClean="0"/>
              <a:t>10</a:t>
            </a:fld>
            <a:endParaRPr lang="en-US" dirty="0"/>
          </a:p>
        </p:txBody>
      </p:sp>
    </p:spTree>
    <p:extLst>
      <p:ext uri="{BB962C8B-B14F-4D97-AF65-F5344CB8AC3E}">
        <p14:creationId xmlns:p14="http://schemas.microsoft.com/office/powerpoint/2010/main" val="1200312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8"/>
            <a:ext cx="5852160" cy="4567668"/>
          </a:xfrm>
        </p:spPr>
        <p:txBody>
          <a:bodyPr/>
          <a:lstStyle/>
          <a:p>
            <a:r>
              <a:rPr lang="en-US" b="1" dirty="0" smtClean="0">
                <a:solidFill>
                  <a:srgbClr val="002060"/>
                </a:solidFill>
              </a:rPr>
              <a:t>Be self-aware:  </a:t>
            </a:r>
            <a:r>
              <a:rPr lang="en-US" dirty="0" smtClean="0">
                <a:solidFill>
                  <a:srgbClr val="002060"/>
                </a:solidFill>
              </a:rPr>
              <a:t>being mindful of your own state of mind and feelings that are showing in your facial expressions, body language and choice of words, etc..</a:t>
            </a:r>
          </a:p>
          <a:p>
            <a:r>
              <a:rPr lang="en-US" dirty="0" smtClean="0">
                <a:solidFill>
                  <a:srgbClr val="002060"/>
                </a:solidFill>
              </a:rPr>
              <a:t>How you feel affects how you react!  BREATH!  PAUSE!!!</a:t>
            </a:r>
          </a:p>
          <a:p>
            <a:r>
              <a:rPr lang="en-US" dirty="0" smtClean="0">
                <a:solidFill>
                  <a:srgbClr val="002060"/>
                </a:solidFill>
              </a:rPr>
              <a:t>Remain calm, non-confrontational, and </a:t>
            </a:r>
            <a:r>
              <a:rPr lang="en-US" dirty="0" smtClean="0">
                <a:solidFill>
                  <a:srgbClr val="002060"/>
                </a:solidFill>
              </a:rPr>
              <a:t>keep </a:t>
            </a:r>
            <a:r>
              <a:rPr lang="en-US" dirty="0" smtClean="0">
                <a:solidFill>
                  <a:srgbClr val="002060"/>
                </a:solidFill>
              </a:rPr>
              <a:t>your emotions in check.</a:t>
            </a:r>
          </a:p>
          <a:p>
            <a:endParaRPr lang="en-US" b="1" dirty="0" smtClean="0">
              <a:solidFill>
                <a:srgbClr val="002060"/>
              </a:solidFill>
            </a:endParaRPr>
          </a:p>
          <a:p>
            <a:r>
              <a:rPr lang="en-US" b="1" dirty="0">
                <a:solidFill>
                  <a:srgbClr val="002060"/>
                </a:solidFill>
              </a:rPr>
              <a:t>Be mindful of </a:t>
            </a:r>
            <a:r>
              <a:rPr lang="en-US" b="1" dirty="0" smtClean="0">
                <a:solidFill>
                  <a:srgbClr val="002060"/>
                </a:solidFill>
              </a:rPr>
              <a:t>others</a:t>
            </a:r>
            <a:r>
              <a:rPr lang="en-US" dirty="0" smtClean="0">
                <a:solidFill>
                  <a:srgbClr val="002060"/>
                </a:solidFill>
              </a:rPr>
              <a:t>:  pay attention to their social cues, expressions, body language, tone of voice, words, and what is triggering them.  People have sensitivities.  How about we table?  Take a break?  Then find a common ground to agree </a:t>
            </a:r>
            <a:r>
              <a:rPr lang="en-US" dirty="0" smtClean="0">
                <a:solidFill>
                  <a:srgbClr val="002060"/>
                </a:solidFill>
              </a:rPr>
              <a:t>on.</a:t>
            </a:r>
            <a:endParaRPr lang="en-US" dirty="0">
              <a:solidFill>
                <a:srgbClr val="002060"/>
              </a:solidFill>
            </a:endParaRPr>
          </a:p>
          <a:p>
            <a:r>
              <a:rPr lang="en-US" dirty="0" smtClean="0">
                <a:solidFill>
                  <a:srgbClr val="002060"/>
                </a:solidFill>
              </a:rPr>
              <a:t> </a:t>
            </a:r>
            <a:r>
              <a:rPr lang="en-US" b="1" dirty="0" smtClean="0">
                <a:solidFill>
                  <a:srgbClr val="002060"/>
                </a:solidFill>
              </a:rPr>
              <a:t/>
            </a:r>
            <a:br>
              <a:rPr lang="en-US" b="1" dirty="0" smtClean="0">
                <a:solidFill>
                  <a:srgbClr val="002060"/>
                </a:solidFill>
              </a:rPr>
            </a:br>
            <a:r>
              <a:rPr lang="en-US" b="1" dirty="0" smtClean="0">
                <a:solidFill>
                  <a:srgbClr val="002060"/>
                </a:solidFill>
              </a:rPr>
              <a:t>Delegate</a:t>
            </a:r>
            <a:r>
              <a:rPr lang="en-US" dirty="0" smtClean="0">
                <a:solidFill>
                  <a:srgbClr val="002060"/>
                </a:solidFill>
              </a:rPr>
              <a:t>:  You do not have to “run the whole show!”  There are other volunteers who can definitely help you carry out the tasks.  Utilize the right people and know that it’s healthy to delegate, grow and develop the </a:t>
            </a:r>
            <a:r>
              <a:rPr lang="en-US" dirty="0" smtClean="0">
                <a:solidFill>
                  <a:srgbClr val="002060"/>
                </a:solidFill>
              </a:rPr>
              <a:t>team.  Delegating is actually </a:t>
            </a:r>
            <a:r>
              <a:rPr lang="en-US" dirty="0" smtClean="0">
                <a:solidFill>
                  <a:srgbClr val="002060"/>
                </a:solidFill>
              </a:rPr>
              <a:t>a positive reflection on your ability as a volunteer.  You may lose volunteers if you’re not utilizing them!</a:t>
            </a:r>
          </a:p>
          <a:p>
            <a:r>
              <a:rPr lang="en-US" b="1" dirty="0" smtClean="0">
                <a:solidFill>
                  <a:srgbClr val="002060"/>
                </a:solidFill>
              </a:rPr>
              <a:t/>
            </a:r>
            <a:br>
              <a:rPr lang="en-US" b="1" dirty="0" smtClean="0">
                <a:solidFill>
                  <a:srgbClr val="002060"/>
                </a:solidFill>
              </a:rPr>
            </a:br>
            <a:r>
              <a:rPr lang="en-US" b="1" dirty="0" smtClean="0">
                <a:solidFill>
                  <a:srgbClr val="002060"/>
                </a:solidFill>
              </a:rPr>
              <a:t>Learn </a:t>
            </a:r>
            <a:r>
              <a:rPr lang="en-US" b="1" dirty="0">
                <a:solidFill>
                  <a:srgbClr val="002060"/>
                </a:solidFill>
              </a:rPr>
              <a:t>to say “</a:t>
            </a:r>
            <a:r>
              <a:rPr lang="en-US" b="1" dirty="0" smtClean="0">
                <a:solidFill>
                  <a:srgbClr val="002060"/>
                </a:solidFill>
              </a:rPr>
              <a:t>no”:  </a:t>
            </a:r>
            <a:r>
              <a:rPr lang="en-US" dirty="0" smtClean="0">
                <a:solidFill>
                  <a:srgbClr val="002060"/>
                </a:solidFill>
              </a:rPr>
              <a:t>If </a:t>
            </a:r>
            <a:r>
              <a:rPr lang="en-US" dirty="0" smtClean="0">
                <a:solidFill>
                  <a:srgbClr val="002060"/>
                </a:solidFill>
              </a:rPr>
              <a:t>your</a:t>
            </a:r>
            <a:r>
              <a:rPr lang="en-US" dirty="0" smtClean="0">
                <a:solidFill>
                  <a:srgbClr val="002060"/>
                </a:solidFill>
              </a:rPr>
              <a:t> </a:t>
            </a:r>
            <a:r>
              <a:rPr lang="en-US" dirty="0" smtClean="0">
                <a:solidFill>
                  <a:srgbClr val="002060"/>
                </a:solidFill>
              </a:rPr>
              <a:t>plate is so full, try to avoid adding to it where you can no longer balance all, fulfill each duty well without stressing yourself. </a:t>
            </a:r>
            <a:r>
              <a:rPr lang="en-US" dirty="0" smtClean="0">
                <a:solidFill>
                  <a:srgbClr val="FF0000"/>
                </a:solidFill>
              </a:rPr>
              <a:t>***</a:t>
            </a:r>
            <a:r>
              <a:rPr lang="en-US" dirty="0">
                <a:solidFill>
                  <a:srgbClr val="FF0000"/>
                </a:solidFill>
              </a:rPr>
              <a:t>QUALITY OF YOUR PTA VS QUANTITY***</a:t>
            </a:r>
          </a:p>
          <a:p>
            <a:r>
              <a:rPr lang="en-US" b="1" dirty="0" smtClean="0">
                <a:solidFill>
                  <a:srgbClr val="002060"/>
                </a:solidFill>
              </a:rPr>
              <a:t/>
            </a:r>
            <a:br>
              <a:rPr lang="en-US" b="1" dirty="0" smtClean="0">
                <a:solidFill>
                  <a:srgbClr val="002060"/>
                </a:solidFill>
              </a:rPr>
            </a:br>
            <a:r>
              <a:rPr lang="en-US" b="1" dirty="0" smtClean="0">
                <a:solidFill>
                  <a:srgbClr val="002060"/>
                </a:solidFill>
              </a:rPr>
              <a:t>Follow </a:t>
            </a:r>
            <a:r>
              <a:rPr lang="en-US" b="1" dirty="0">
                <a:solidFill>
                  <a:srgbClr val="002060"/>
                </a:solidFill>
              </a:rPr>
              <a:t>your interests/ </a:t>
            </a:r>
            <a:r>
              <a:rPr lang="en-US" b="1" dirty="0" smtClean="0">
                <a:solidFill>
                  <a:srgbClr val="002060"/>
                </a:solidFill>
              </a:rPr>
              <a:t>passion</a:t>
            </a:r>
            <a:r>
              <a:rPr lang="en-US" dirty="0" smtClean="0">
                <a:solidFill>
                  <a:srgbClr val="002060"/>
                </a:solidFill>
              </a:rPr>
              <a:t>:  when you follow your interests and passions, you’re likely to have a more enjoyable volunteer experience and be more productive. At times you may be asked to do something outside of your original interests, comfort zone, but you may surprise yourself and actually like it!  If you </a:t>
            </a:r>
            <a:r>
              <a:rPr lang="en-US" dirty="0" smtClean="0">
                <a:solidFill>
                  <a:srgbClr val="002060"/>
                </a:solidFill>
              </a:rPr>
              <a:t>don’t enjoy it, then </a:t>
            </a:r>
            <a:r>
              <a:rPr lang="en-US" dirty="0" smtClean="0">
                <a:solidFill>
                  <a:srgbClr val="002060"/>
                </a:solidFill>
              </a:rPr>
              <a:t>speak up and next time </a:t>
            </a:r>
            <a:r>
              <a:rPr lang="en-US" dirty="0" smtClean="0">
                <a:solidFill>
                  <a:srgbClr val="002060"/>
                </a:solidFill>
              </a:rPr>
              <a:t>change to something else! </a:t>
            </a:r>
            <a:r>
              <a:rPr lang="en-US" dirty="0" smtClean="0">
                <a:solidFill>
                  <a:srgbClr val="002060"/>
                </a:solidFill>
              </a:rPr>
              <a:t/>
            </a:r>
            <a:br>
              <a:rPr lang="en-US" dirty="0" smtClean="0">
                <a:solidFill>
                  <a:srgbClr val="002060"/>
                </a:solidFill>
              </a:rPr>
            </a:br>
            <a:r>
              <a:rPr lang="en-US" b="1" dirty="0" smtClean="0">
                <a:solidFill>
                  <a:srgbClr val="002060"/>
                </a:solidFill>
              </a:rPr>
              <a:t/>
            </a:r>
            <a:br>
              <a:rPr lang="en-US" b="1" dirty="0" smtClean="0">
                <a:solidFill>
                  <a:srgbClr val="002060"/>
                </a:solidFill>
              </a:rPr>
            </a:br>
            <a:endParaRPr lang="en-US" b="1" dirty="0" smtClean="0">
              <a:solidFill>
                <a:srgbClr val="002060"/>
              </a:solidFill>
            </a:endParaRPr>
          </a:p>
          <a:p>
            <a:endParaRPr lang="en-US" b="1" dirty="0">
              <a:solidFill>
                <a:srgbClr val="002060"/>
              </a:solidFill>
            </a:endParaRPr>
          </a:p>
          <a:p>
            <a:endParaRPr lang="en-US" b="1" dirty="0" smtClean="0">
              <a:solidFill>
                <a:srgbClr val="002060"/>
              </a:solidFill>
            </a:endParaRPr>
          </a:p>
          <a:p>
            <a:endParaRPr lang="en-US" b="1" dirty="0" smtClean="0">
              <a:solidFill>
                <a:srgbClr val="002060"/>
              </a:solidFill>
            </a:endParaRPr>
          </a:p>
          <a:p>
            <a:endParaRPr lang="en-US" b="1" dirty="0">
              <a:solidFill>
                <a:srgbClr val="002060"/>
              </a:solidFill>
            </a:endParaRPr>
          </a:p>
          <a:p>
            <a:r>
              <a:rPr lang="en-US" b="1" dirty="0" smtClean="0">
                <a:solidFill>
                  <a:srgbClr val="002060"/>
                </a:solidFill>
              </a:rPr>
              <a:t>Communicate </a:t>
            </a:r>
            <a:r>
              <a:rPr lang="en-US" b="1" dirty="0">
                <a:solidFill>
                  <a:srgbClr val="002060"/>
                </a:solidFill>
              </a:rPr>
              <a:t>(speak up</a:t>
            </a:r>
            <a:r>
              <a:rPr lang="en-US" b="1" dirty="0" smtClean="0">
                <a:solidFill>
                  <a:srgbClr val="002060"/>
                </a:solidFill>
              </a:rPr>
              <a:t>):  </a:t>
            </a:r>
            <a:r>
              <a:rPr lang="en-US" dirty="0" smtClean="0">
                <a:solidFill>
                  <a:srgbClr val="002060"/>
                </a:solidFill>
              </a:rPr>
              <a:t>Expressing your concerns is healthy! Select the right place and time as well as choose your words carefully.  Best not to wait until you are frustrated/ angry.  Communication is TWO WAY!  Listen as well as verbalize.  Listening is a skill that is essential for successful communication.</a:t>
            </a:r>
            <a:endParaRPr lang="en-US" dirty="0">
              <a:solidFill>
                <a:srgbClr val="002060"/>
              </a:solidFill>
            </a:endParaRPr>
          </a:p>
        </p:txBody>
      </p:sp>
    </p:spTree>
    <p:extLst>
      <p:ext uri="{BB962C8B-B14F-4D97-AF65-F5344CB8AC3E}">
        <p14:creationId xmlns:p14="http://schemas.microsoft.com/office/powerpoint/2010/main" val="3573286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836088"/>
          </a:xfrm>
        </p:spPr>
        <p:txBody>
          <a:bodyPr/>
          <a:lstStyle/>
          <a:p>
            <a:pPr defTabSz="966612">
              <a:defRPr/>
            </a:pPr>
            <a:r>
              <a:rPr lang="en-US" b="1" dirty="0" smtClean="0"/>
              <a:t>How to Disagree Without Being Disagreeable?</a:t>
            </a:r>
          </a:p>
          <a:p>
            <a:pPr defTabSz="966612">
              <a:defRPr/>
            </a:pPr>
            <a:r>
              <a:rPr lang="en-US" dirty="0" smtClean="0"/>
              <a:t>PTA v</a:t>
            </a:r>
            <a:r>
              <a:rPr lang="en-US" sz="1300" dirty="0"/>
              <a:t>olunteers sometimes disagree amongst themselves. Other times they may disagree with administration, staff, other parents, etc.</a:t>
            </a:r>
          </a:p>
          <a:p>
            <a:pPr defTabSz="966612">
              <a:defRPr/>
            </a:pPr>
            <a:endParaRPr lang="en-US" dirty="0"/>
          </a:p>
          <a:p>
            <a:pPr marL="241653" indent="-241653" defTabSz="966612">
              <a:buFontTx/>
              <a:buAutoNum type="arabicPeriod"/>
              <a:defRPr/>
            </a:pPr>
            <a:r>
              <a:rPr lang="en-US" sz="1300" b="1" dirty="0"/>
              <a:t>Choose the right place and time</a:t>
            </a:r>
            <a:r>
              <a:rPr lang="en-US" sz="1300" dirty="0"/>
              <a:t>:  Applying good judgement.  Is there enough time in the meeting?  Does it need to be tabled? Is it appropriate for the current audience?</a:t>
            </a:r>
          </a:p>
          <a:p>
            <a:pPr defTabSz="966612">
              <a:defRPr/>
            </a:pPr>
            <a:r>
              <a:rPr lang="en-US" sz="1300" dirty="0" smtClean="0"/>
              <a:t>      Email</a:t>
            </a:r>
            <a:r>
              <a:rPr lang="en-US" sz="1300" dirty="0"/>
              <a:t>:  think before you respond.  Do you need to “copy all”?</a:t>
            </a:r>
          </a:p>
          <a:p>
            <a:pPr marL="241653" indent="-241653" defTabSz="966612">
              <a:buFontTx/>
              <a:buAutoNum type="arabicPeriod"/>
              <a:defRPr/>
            </a:pPr>
            <a:r>
              <a:rPr lang="en-US" dirty="0" smtClean="0"/>
              <a:t>Always </a:t>
            </a:r>
            <a:r>
              <a:rPr lang="en-US" b="1" dirty="0" smtClean="0"/>
              <a:t>maintain respect and proper decorum:  </a:t>
            </a:r>
            <a:r>
              <a:rPr lang="en-US" dirty="0" smtClean="0"/>
              <a:t>no accusations, pointing fingers, voice raising.  </a:t>
            </a:r>
            <a:r>
              <a:rPr lang="en-US" dirty="0">
                <a:solidFill>
                  <a:srgbClr val="FF0000"/>
                </a:solidFill>
              </a:rPr>
              <a:t>Your choice of words is important</a:t>
            </a:r>
            <a:r>
              <a:rPr lang="en-US" dirty="0" smtClean="0">
                <a:solidFill>
                  <a:srgbClr val="FF0000"/>
                </a:solidFill>
              </a:rPr>
              <a:t>.  </a:t>
            </a:r>
            <a:r>
              <a:rPr lang="en-US" dirty="0" smtClean="0"/>
              <a:t>Your tone of voice, facial </a:t>
            </a:r>
            <a:r>
              <a:rPr lang="en-US" dirty="0"/>
              <a:t>expressions and body language are important</a:t>
            </a:r>
            <a:r>
              <a:rPr lang="en-US" dirty="0" smtClean="0"/>
              <a:t>.</a:t>
            </a:r>
          </a:p>
          <a:p>
            <a:pPr marL="241653" indent="-241653" defTabSz="966612">
              <a:buFontTx/>
              <a:buAutoNum type="arabicPeriod"/>
              <a:defRPr/>
            </a:pPr>
            <a:r>
              <a:rPr lang="en-US" sz="1300" b="1" dirty="0"/>
              <a:t> Hold each other accountable:  </a:t>
            </a:r>
            <a:r>
              <a:rPr lang="en-US" sz="1300" dirty="0">
                <a:solidFill>
                  <a:srgbClr val="FF0000"/>
                </a:solidFill>
              </a:rPr>
              <a:t>bad behavior </a:t>
            </a:r>
            <a:r>
              <a:rPr lang="en-US" dirty="0" smtClean="0">
                <a:solidFill>
                  <a:srgbClr val="FF0000"/>
                </a:solidFill>
              </a:rPr>
              <a:t>should not be tolerated.  </a:t>
            </a:r>
            <a:r>
              <a:rPr lang="en-US" dirty="0" smtClean="0"/>
              <a:t>The chair of the meeting is responsible to maintain order.</a:t>
            </a:r>
          </a:p>
          <a:p>
            <a:pPr marL="241653" indent="-241653" defTabSz="966612">
              <a:buFontTx/>
              <a:buAutoNum type="arabicPeriod"/>
              <a:defRPr/>
            </a:pPr>
            <a:r>
              <a:rPr lang="en-US" b="1" dirty="0" smtClean="0"/>
              <a:t>What to Avoid?  </a:t>
            </a:r>
            <a:r>
              <a:rPr lang="en-US" dirty="0" smtClean="0"/>
              <a:t>Highly controversial and politicized conversations or known triggers. Ask yourself is there an accomplishment in having this discussion?  You cannot change others’ beliefs, ideologies, affiliations, etc.  </a:t>
            </a:r>
            <a:r>
              <a:rPr lang="en-US" dirty="0" smtClean="0">
                <a:solidFill>
                  <a:srgbClr val="FF0000"/>
                </a:solidFill>
              </a:rPr>
              <a:t>Focus on the task on hand not the person(s).</a:t>
            </a:r>
          </a:p>
          <a:p>
            <a:pPr marL="241653" indent="-241653" defTabSz="966612">
              <a:buFontTx/>
              <a:buAutoNum type="arabicPeriod"/>
              <a:defRPr/>
            </a:pPr>
            <a:r>
              <a:rPr lang="en-US" sz="1300" dirty="0"/>
              <a:t>Maintain </a:t>
            </a:r>
            <a:r>
              <a:rPr lang="en-US" sz="1300" b="1" dirty="0"/>
              <a:t>focus on the mission of PTA</a:t>
            </a:r>
            <a:r>
              <a:rPr lang="en-US" sz="1300" dirty="0"/>
              <a:t>:  always bring the conversation back to “what’s in the children’s best interest” and finding common grounds to achieve that.</a:t>
            </a:r>
          </a:p>
          <a:p>
            <a:pPr defTabSz="966612">
              <a:defRPr/>
            </a:pPr>
            <a:endParaRPr lang="en-US" sz="1300" dirty="0"/>
          </a:p>
          <a:p>
            <a:pPr defTabSz="966612">
              <a:defRPr/>
            </a:pPr>
            <a:r>
              <a:rPr lang="en-US" sz="1300" dirty="0"/>
              <a:t>Ways To Say “I Disagree” without being disagreeable or argumentative:</a:t>
            </a:r>
            <a:endParaRPr lang="en-US" sz="1300" b="1" dirty="0"/>
          </a:p>
          <a:p>
            <a:pPr defTabSz="966612">
              <a:defRPr/>
            </a:pPr>
            <a:r>
              <a:rPr lang="en-US" sz="1300" dirty="0"/>
              <a:t>Disagreeing with someone can be quite nerve-racking because you want to express yourself, but you also don’t want to come off as rude or confrontational. </a:t>
            </a:r>
          </a:p>
          <a:p>
            <a:pPr defTabSz="966612">
              <a:defRPr/>
            </a:pPr>
            <a:endParaRPr lang="en-US" sz="1300" dirty="0"/>
          </a:p>
          <a:p>
            <a:pPr fontAlgn="base"/>
            <a:endParaRPr lang="en-US" sz="1300" i="1" dirty="0"/>
          </a:p>
          <a:p>
            <a:pPr fontAlgn="base"/>
            <a:endParaRPr lang="en-US" i="1" dirty="0"/>
          </a:p>
          <a:p>
            <a:pPr fontAlgn="base"/>
            <a:r>
              <a:rPr lang="en-US" sz="1300" i="1" dirty="0"/>
              <a:t>I disagree</a:t>
            </a:r>
            <a:r>
              <a:rPr lang="en-US" sz="1300" dirty="0"/>
              <a:t> is a frequently used expression that conveys that a person holds a </a:t>
            </a:r>
            <a:r>
              <a:rPr lang="en-US" sz="1300" b="1" dirty="0"/>
              <a:t>contrasting opinion or perspective</a:t>
            </a:r>
            <a:r>
              <a:rPr lang="en-US" sz="1300" dirty="0"/>
              <a:t> on a topic or issue.</a:t>
            </a:r>
          </a:p>
          <a:p>
            <a:pPr fontAlgn="base"/>
            <a:r>
              <a:rPr lang="en-US" sz="1300" dirty="0"/>
              <a:t>Other ways to say I disagree:</a:t>
            </a:r>
          </a:p>
          <a:p>
            <a:pPr fontAlgn="base"/>
            <a:r>
              <a:rPr lang="en-US" sz="1300" i="1" dirty="0"/>
              <a:t>“I’m not sure that I agree with you.”</a:t>
            </a:r>
            <a:endParaRPr lang="en-US" sz="1300" dirty="0"/>
          </a:p>
          <a:p>
            <a:pPr lvl="0"/>
            <a:r>
              <a:rPr lang="en-US" i="1" dirty="0" smtClean="0"/>
              <a:t>“That’s </a:t>
            </a:r>
            <a:r>
              <a:rPr lang="en-US" i="1" dirty="0"/>
              <a:t>a fair point, but I disagree</a:t>
            </a:r>
            <a:r>
              <a:rPr lang="en-US" i="1" dirty="0" smtClean="0"/>
              <a:t>.”</a:t>
            </a:r>
          </a:p>
          <a:p>
            <a:pPr lvl="0"/>
            <a:r>
              <a:rPr lang="en-US" i="1" dirty="0" smtClean="0"/>
              <a:t>“I </a:t>
            </a:r>
            <a:r>
              <a:rPr lang="en-US" i="1" dirty="0"/>
              <a:t>understand where you’re coming from, but I disagree</a:t>
            </a:r>
            <a:r>
              <a:rPr lang="en-US" i="1" dirty="0" smtClean="0"/>
              <a:t>.”</a:t>
            </a:r>
          </a:p>
          <a:p>
            <a:pPr lvl="0"/>
            <a:r>
              <a:rPr lang="en-US" i="1" dirty="0" smtClean="0"/>
              <a:t>“There’s </a:t>
            </a:r>
            <a:r>
              <a:rPr lang="en-US" i="1" dirty="0"/>
              <a:t>truth to what you’re saying, but I disagree</a:t>
            </a:r>
            <a:r>
              <a:rPr lang="en-US" i="1" dirty="0" smtClean="0"/>
              <a:t>.”</a:t>
            </a:r>
          </a:p>
          <a:p>
            <a:pPr lvl="0"/>
            <a:r>
              <a:rPr lang="en-US" i="1" dirty="0" smtClean="0"/>
              <a:t>“I </a:t>
            </a:r>
            <a:r>
              <a:rPr lang="en-US" i="1" dirty="0"/>
              <a:t>see what you’re saying, but I disagree</a:t>
            </a:r>
            <a:r>
              <a:rPr lang="en-US" i="1" dirty="0" smtClean="0"/>
              <a:t>.”</a:t>
            </a:r>
          </a:p>
          <a:p>
            <a:r>
              <a:rPr lang="en-US" i="1" dirty="0" smtClean="0"/>
              <a:t>“I see it differently.”</a:t>
            </a:r>
          </a:p>
          <a:p>
            <a:r>
              <a:rPr lang="en-US" i="1" dirty="0" smtClean="0"/>
              <a:t>“I </a:t>
            </a:r>
            <a:r>
              <a:rPr lang="en-US" i="1" dirty="0"/>
              <a:t>have a different perspective on that</a:t>
            </a:r>
            <a:r>
              <a:rPr lang="en-US" i="1" dirty="0" smtClean="0"/>
              <a:t>.”</a:t>
            </a:r>
          </a:p>
        </p:txBody>
      </p:sp>
      <p:sp>
        <p:nvSpPr>
          <p:cNvPr id="4" name="Slide Number Placeholder 3"/>
          <p:cNvSpPr>
            <a:spLocks noGrp="1"/>
          </p:cNvSpPr>
          <p:nvPr>
            <p:ph type="sldNum" sz="quarter" idx="10"/>
          </p:nvPr>
        </p:nvSpPr>
        <p:spPr/>
        <p:txBody>
          <a:bodyPr/>
          <a:lstStyle/>
          <a:p>
            <a:fld id="{6EC78005-A48A-4153-B5A9-8A6EFADA06D4}" type="slidenum">
              <a:rPr lang="en-US" smtClean="0"/>
              <a:t>12</a:t>
            </a:fld>
            <a:endParaRPr lang="en-US"/>
          </a:p>
        </p:txBody>
      </p:sp>
    </p:spTree>
    <p:extLst>
      <p:ext uri="{BB962C8B-B14F-4D97-AF65-F5344CB8AC3E}">
        <p14:creationId xmlns:p14="http://schemas.microsoft.com/office/powerpoint/2010/main" val="2244069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REVIEW HANDOUTS: </a:t>
            </a:r>
            <a:r>
              <a:rPr lang="en-US" b="1" dirty="0" smtClean="0"/>
              <a:t> </a:t>
            </a:r>
            <a:r>
              <a:rPr lang="en-US" b="1" dirty="0" smtClean="0"/>
              <a:t>Helpful </a:t>
            </a:r>
            <a:r>
              <a:rPr lang="en-US" b="1" dirty="0"/>
              <a:t>Mindfulness </a:t>
            </a:r>
            <a:r>
              <a:rPr lang="en-US" b="1" dirty="0" smtClean="0"/>
              <a:t>Tools</a:t>
            </a:r>
            <a:r>
              <a:rPr lang="en-US" b="1" dirty="0" smtClean="0">
                <a:solidFill>
                  <a:srgbClr val="FF0000"/>
                </a:solidFill>
              </a:rPr>
              <a:t/>
            </a:r>
            <a:br>
              <a:rPr lang="en-US" b="1" dirty="0" smtClean="0">
                <a:solidFill>
                  <a:srgbClr val="FF0000"/>
                </a:solidFill>
              </a:rPr>
            </a:br>
            <a:r>
              <a:rPr lang="en-US" b="1" dirty="0" smtClean="0">
                <a:solidFill>
                  <a:srgbClr val="FF0000"/>
                </a:solidFill>
              </a:rPr>
              <a:t>MINDSET MATTERS-</a:t>
            </a:r>
            <a:endParaRPr lang="en-US" b="1" dirty="0" smtClean="0">
              <a:solidFill>
                <a:srgbClr val="FF0000"/>
              </a:solidFill>
            </a:endParaRPr>
          </a:p>
          <a:p>
            <a:r>
              <a:rPr lang="en-US" b="1" dirty="0" smtClean="0">
                <a:solidFill>
                  <a:srgbClr val="FF0000"/>
                </a:solidFill>
              </a:rPr>
              <a:t>MENTION ****Positive affirmations****</a:t>
            </a:r>
          </a:p>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6EC78005-A48A-4153-B5A9-8A6EFADA06D4}" type="slidenum">
              <a:rPr lang="en-US" smtClean="0"/>
              <a:t>13</a:t>
            </a:fld>
            <a:endParaRPr lang="en-US"/>
          </a:p>
        </p:txBody>
      </p:sp>
    </p:spTree>
    <p:extLst>
      <p:ext uri="{BB962C8B-B14F-4D97-AF65-F5344CB8AC3E}">
        <p14:creationId xmlns:p14="http://schemas.microsoft.com/office/powerpoint/2010/main" val="3193451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solidFill>
                  <a:srgbClr val="FF0000"/>
                </a:solidFill>
              </a:rPr>
              <a:t>REVIEW HANDOUTS: </a:t>
            </a:r>
            <a:r>
              <a:rPr lang="en-US" sz="1600" b="1" dirty="0"/>
              <a:t> Helpful Mindfulness Tools</a:t>
            </a:r>
            <a:r>
              <a:rPr lang="en-US" sz="1600" b="1" dirty="0">
                <a:solidFill>
                  <a:srgbClr val="FF0000"/>
                </a:solidFill>
              </a:rPr>
              <a:t/>
            </a:r>
            <a:br>
              <a:rPr lang="en-US" sz="1600" b="1" dirty="0">
                <a:solidFill>
                  <a:srgbClr val="FF0000"/>
                </a:solidFill>
              </a:rPr>
            </a:br>
            <a:r>
              <a:rPr lang="en-US" sz="1500" b="1" dirty="0" smtClean="0"/>
              <a:t>Self- </a:t>
            </a:r>
            <a:r>
              <a:rPr lang="en-US" sz="1500" b="1" dirty="0"/>
              <a:t>Care Daily </a:t>
            </a:r>
            <a:r>
              <a:rPr lang="en-US" sz="1500" b="1" dirty="0" smtClean="0"/>
              <a:t>Check-in</a:t>
            </a:r>
            <a:endParaRPr lang="en-US" sz="1500" b="1" dirty="0"/>
          </a:p>
        </p:txBody>
      </p:sp>
      <p:sp>
        <p:nvSpPr>
          <p:cNvPr id="4" name="Slide Number Placeholder 3"/>
          <p:cNvSpPr>
            <a:spLocks noGrp="1"/>
          </p:cNvSpPr>
          <p:nvPr>
            <p:ph type="sldNum" sz="quarter" idx="10"/>
          </p:nvPr>
        </p:nvSpPr>
        <p:spPr/>
        <p:txBody>
          <a:bodyPr/>
          <a:lstStyle/>
          <a:p>
            <a:fld id="{6EC78005-A48A-4153-B5A9-8A6EFADA06D4}" type="slidenum">
              <a:rPr lang="en-US" smtClean="0"/>
              <a:t>14</a:t>
            </a:fld>
            <a:endParaRPr lang="en-US"/>
          </a:p>
        </p:txBody>
      </p:sp>
    </p:spTree>
    <p:extLst>
      <p:ext uri="{BB962C8B-B14F-4D97-AF65-F5344CB8AC3E}">
        <p14:creationId xmlns:p14="http://schemas.microsoft.com/office/powerpoint/2010/main" val="3846323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REVIEW HANDOUTS: </a:t>
            </a:r>
            <a:r>
              <a:rPr lang="en-US" b="1" dirty="0"/>
              <a:t> Helpful Mindfulness Tools</a:t>
            </a:r>
            <a:r>
              <a:rPr lang="en-US" b="1" dirty="0">
                <a:solidFill>
                  <a:srgbClr val="FF0000"/>
                </a:solidFill>
              </a:rPr>
              <a:t/>
            </a:r>
            <a:br>
              <a:rPr lang="en-US" b="1" dirty="0">
                <a:solidFill>
                  <a:srgbClr val="FF0000"/>
                </a:solidFill>
              </a:rPr>
            </a:br>
            <a:r>
              <a:rPr lang="en-US" b="1" dirty="0" smtClean="0"/>
              <a:t>Mood </a:t>
            </a:r>
            <a:r>
              <a:rPr lang="en-US" b="1" dirty="0" smtClean="0"/>
              <a:t>Meter- How Are You Feeling</a:t>
            </a:r>
            <a:r>
              <a:rPr lang="en-US" b="1" dirty="0" smtClean="0"/>
              <a:t>?</a:t>
            </a:r>
            <a:endParaRPr lang="en-US" dirty="0"/>
          </a:p>
        </p:txBody>
      </p:sp>
      <p:sp>
        <p:nvSpPr>
          <p:cNvPr id="4" name="Slide Number Placeholder 3"/>
          <p:cNvSpPr>
            <a:spLocks noGrp="1"/>
          </p:cNvSpPr>
          <p:nvPr>
            <p:ph type="sldNum" sz="quarter" idx="10"/>
          </p:nvPr>
        </p:nvSpPr>
        <p:spPr/>
        <p:txBody>
          <a:bodyPr/>
          <a:lstStyle/>
          <a:p>
            <a:fld id="{6EC78005-A48A-4153-B5A9-8A6EFADA06D4}" type="slidenum">
              <a:rPr lang="en-US" smtClean="0"/>
              <a:t>15</a:t>
            </a:fld>
            <a:endParaRPr lang="en-US"/>
          </a:p>
        </p:txBody>
      </p:sp>
    </p:spTree>
    <p:extLst>
      <p:ext uri="{BB962C8B-B14F-4D97-AF65-F5344CB8AC3E}">
        <p14:creationId xmlns:p14="http://schemas.microsoft.com/office/powerpoint/2010/main" val="1188257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solidFill>
                  <a:srgbClr val="FF0000"/>
                </a:solidFill>
              </a:rPr>
              <a:t>REVIEW HANDOUTS: </a:t>
            </a:r>
            <a:r>
              <a:rPr lang="en-US" sz="1600" b="1" dirty="0"/>
              <a:t> Helpful Mindfulness Tools</a:t>
            </a:r>
            <a:r>
              <a:rPr lang="en-US" sz="1600" b="1" dirty="0">
                <a:solidFill>
                  <a:srgbClr val="FF0000"/>
                </a:solidFill>
              </a:rPr>
              <a:t/>
            </a:r>
            <a:br>
              <a:rPr lang="en-US" sz="1600" b="1" dirty="0">
                <a:solidFill>
                  <a:srgbClr val="FF0000"/>
                </a:solidFill>
              </a:rPr>
            </a:br>
            <a:r>
              <a:rPr lang="en-US" sz="1500" b="1" dirty="0" smtClean="0"/>
              <a:t>Spot </a:t>
            </a:r>
            <a:r>
              <a:rPr lang="en-US" sz="1500" b="1" dirty="0"/>
              <a:t>Your </a:t>
            </a:r>
            <a:r>
              <a:rPr lang="en-US" sz="1500" b="1" dirty="0" smtClean="0"/>
              <a:t>Emotions</a:t>
            </a:r>
            <a:endParaRPr lang="en-US" dirty="0"/>
          </a:p>
        </p:txBody>
      </p:sp>
      <p:sp>
        <p:nvSpPr>
          <p:cNvPr id="4" name="Slide Number Placeholder 3"/>
          <p:cNvSpPr>
            <a:spLocks noGrp="1"/>
          </p:cNvSpPr>
          <p:nvPr>
            <p:ph type="sldNum" sz="quarter" idx="10"/>
          </p:nvPr>
        </p:nvSpPr>
        <p:spPr/>
        <p:txBody>
          <a:bodyPr/>
          <a:lstStyle/>
          <a:p>
            <a:fld id="{6EC78005-A48A-4153-B5A9-8A6EFADA06D4}" type="slidenum">
              <a:rPr lang="en-US" smtClean="0"/>
              <a:t>16</a:t>
            </a:fld>
            <a:endParaRPr lang="en-US"/>
          </a:p>
        </p:txBody>
      </p:sp>
    </p:spTree>
    <p:extLst>
      <p:ext uri="{BB962C8B-B14F-4D97-AF65-F5344CB8AC3E}">
        <p14:creationId xmlns:p14="http://schemas.microsoft.com/office/powerpoint/2010/main" val="2202283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t>ANY QUESTIONS???</a:t>
            </a:r>
          </a:p>
        </p:txBody>
      </p:sp>
      <p:sp>
        <p:nvSpPr>
          <p:cNvPr id="4" name="Slide Number Placeholder 3"/>
          <p:cNvSpPr>
            <a:spLocks noGrp="1"/>
          </p:cNvSpPr>
          <p:nvPr>
            <p:ph type="sldNum" sz="quarter" idx="10"/>
          </p:nvPr>
        </p:nvSpPr>
        <p:spPr/>
        <p:txBody>
          <a:bodyPr/>
          <a:lstStyle/>
          <a:p>
            <a:fld id="{6EC78005-A48A-4153-B5A9-8A6EFADA06D4}" type="slidenum">
              <a:rPr lang="en-US" smtClean="0"/>
              <a:t>17</a:t>
            </a:fld>
            <a:endParaRPr lang="en-US"/>
          </a:p>
        </p:txBody>
      </p:sp>
    </p:spTree>
    <p:extLst>
      <p:ext uri="{BB962C8B-B14F-4D97-AF65-F5344CB8AC3E}">
        <p14:creationId xmlns:p14="http://schemas.microsoft.com/office/powerpoint/2010/main" val="2979469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t>Please feel free to contact us with any questions you may think of later at our emails shared on screen!</a:t>
            </a:r>
          </a:p>
        </p:txBody>
      </p:sp>
      <p:sp>
        <p:nvSpPr>
          <p:cNvPr id="4" name="Slide Number Placeholder 3"/>
          <p:cNvSpPr>
            <a:spLocks noGrp="1"/>
          </p:cNvSpPr>
          <p:nvPr>
            <p:ph type="sldNum" sz="quarter" idx="10"/>
          </p:nvPr>
        </p:nvSpPr>
        <p:spPr/>
        <p:txBody>
          <a:bodyPr/>
          <a:lstStyle/>
          <a:p>
            <a:fld id="{6EC78005-A48A-4153-B5A9-8A6EFADA06D4}" type="slidenum">
              <a:rPr lang="en-US" smtClean="0"/>
              <a:t>18</a:t>
            </a:fld>
            <a:endParaRPr lang="en-US"/>
          </a:p>
        </p:txBody>
      </p:sp>
    </p:spTree>
    <p:extLst>
      <p:ext uri="{BB962C8B-B14F-4D97-AF65-F5344CB8AC3E}">
        <p14:creationId xmlns:p14="http://schemas.microsoft.com/office/powerpoint/2010/main" val="2671177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have probably guessed by now, the purpose of this activity is to visually </a:t>
            </a:r>
            <a:r>
              <a:rPr lang="en-US" dirty="0" smtClean="0"/>
              <a:t>demonstrate </a:t>
            </a:r>
            <a:r>
              <a:rPr lang="en-US" dirty="0" smtClean="0"/>
              <a:t>how </a:t>
            </a:r>
            <a:r>
              <a:rPr lang="en-US" dirty="0" smtClean="0"/>
              <a:t>full</a:t>
            </a:r>
            <a:r>
              <a:rPr lang="en-US" dirty="0" smtClean="0"/>
              <a:t> </a:t>
            </a:r>
            <a:r>
              <a:rPr lang="en-US" dirty="0" smtClean="0"/>
              <a:t>all our plates are with all the roles that we play in our individual lives.</a:t>
            </a:r>
          </a:p>
          <a:p>
            <a:endParaRPr lang="en-US" dirty="0" smtClean="0"/>
          </a:p>
          <a:p>
            <a:r>
              <a:rPr lang="en-US" dirty="0" smtClean="0"/>
              <a:t>Some of the descriptions you selected are common among most of </a:t>
            </a:r>
            <a:r>
              <a:rPr lang="en-US" dirty="0" smtClean="0"/>
              <a:t>us.  Some </a:t>
            </a:r>
            <a:r>
              <a:rPr lang="en-US" dirty="0" smtClean="0"/>
              <a:t>are more unique to you, but all in all we need to realize and acknowledge all those roles and responsibilities that are on YOUR </a:t>
            </a:r>
            <a:r>
              <a:rPr lang="en-US" dirty="0" smtClean="0"/>
              <a:t>plate and the plates of other volunteers!</a:t>
            </a:r>
            <a:endParaRPr lang="en-US" dirty="0" smtClean="0"/>
          </a:p>
          <a:p>
            <a:endParaRPr lang="en-US" dirty="0"/>
          </a:p>
          <a:p>
            <a:r>
              <a:rPr lang="en-US" b="1" dirty="0"/>
              <a:t>How full is your plate?! </a:t>
            </a:r>
            <a:endParaRPr lang="en-US" b="1" dirty="0" smtClean="0"/>
          </a:p>
          <a:p>
            <a:r>
              <a:rPr lang="en-US" dirty="0" smtClean="0"/>
              <a:t>We </a:t>
            </a:r>
            <a:r>
              <a:rPr lang="en-US" dirty="0"/>
              <a:t>have seen now how full our plates can actually be, how many roles we all have on a day-to-day </a:t>
            </a:r>
            <a:r>
              <a:rPr lang="en-US" dirty="0" smtClean="0"/>
              <a:t>basis, </a:t>
            </a:r>
            <a:r>
              <a:rPr lang="en-US" dirty="0"/>
              <a:t>and how much we are all expected to do.</a:t>
            </a:r>
          </a:p>
          <a:p>
            <a:endParaRPr lang="en-US" dirty="0"/>
          </a:p>
          <a:p>
            <a:r>
              <a:rPr lang="en-US" dirty="0"/>
              <a:t>Do you ever feel overwhelmed?  All of these activities and responsibilities can become very overwhelming. </a:t>
            </a:r>
            <a:r>
              <a:rPr lang="en-US" dirty="0" smtClean="0"/>
              <a:t> What </a:t>
            </a:r>
            <a:r>
              <a:rPr lang="en-US" dirty="0"/>
              <a:t>do you do then?</a:t>
            </a:r>
          </a:p>
          <a:p>
            <a:endParaRPr lang="en-US" dirty="0"/>
          </a:p>
        </p:txBody>
      </p:sp>
      <p:sp>
        <p:nvSpPr>
          <p:cNvPr id="4" name="Slide Number Placeholder 3"/>
          <p:cNvSpPr>
            <a:spLocks noGrp="1"/>
          </p:cNvSpPr>
          <p:nvPr>
            <p:ph type="sldNum" sz="quarter" idx="10"/>
          </p:nvPr>
        </p:nvSpPr>
        <p:spPr/>
        <p:txBody>
          <a:bodyPr/>
          <a:lstStyle/>
          <a:p>
            <a:fld id="{6EC78005-A48A-4153-B5A9-8A6EFADA06D4}" type="slidenum">
              <a:rPr lang="en-US" smtClean="0"/>
              <a:t>2</a:t>
            </a:fld>
            <a:endParaRPr lang="en-US"/>
          </a:p>
        </p:txBody>
      </p:sp>
    </p:spTree>
    <p:extLst>
      <p:ext uri="{BB962C8B-B14F-4D97-AF65-F5344CB8AC3E}">
        <p14:creationId xmlns:p14="http://schemas.microsoft.com/office/powerpoint/2010/main" val="1361569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8"/>
            <a:ext cx="5852160" cy="4113417"/>
          </a:xfrm>
        </p:spPr>
        <p:txBody>
          <a:bodyPr/>
          <a:lstStyle/>
          <a:p>
            <a:pPr lvl="0"/>
            <a:r>
              <a:rPr lang="en-US" dirty="0" smtClean="0"/>
              <a:t>Many </a:t>
            </a:r>
            <a:r>
              <a:rPr lang="en-US" dirty="0"/>
              <a:t>of us can feel like our volunteer duties do in fact interfere with our other responsibilities. In today’s times, there are many activities for our children to get involved with (i.e., school/academic clubs, sports, band, orchestra, </a:t>
            </a:r>
            <a:r>
              <a:rPr lang="en-US" dirty="0" smtClean="0"/>
              <a:t>scouts, etc.) </a:t>
            </a:r>
            <a:r>
              <a:rPr lang="en-US" dirty="0"/>
              <a:t>that seem to have increased exponentially than even since we were all students in school. Our own parents did not seem to have the very busy schedules that we all find ourselves having. </a:t>
            </a:r>
            <a:r>
              <a:rPr lang="en-US" dirty="0" smtClean="0"/>
              <a:t> </a:t>
            </a:r>
            <a:r>
              <a:rPr lang="en-US" dirty="0" smtClean="0"/>
              <a:t>Many </a:t>
            </a:r>
            <a:r>
              <a:rPr lang="en-US" dirty="0"/>
              <a:t>households now </a:t>
            </a:r>
            <a:r>
              <a:rPr lang="en-US" dirty="0" smtClean="0"/>
              <a:t>need </a:t>
            </a:r>
            <a:r>
              <a:rPr lang="en-US" dirty="0"/>
              <a:t>multiple </a:t>
            </a:r>
            <a:r>
              <a:rPr lang="en-US" dirty="0" smtClean="0"/>
              <a:t>incomes; </a:t>
            </a:r>
            <a:r>
              <a:rPr lang="en-US" dirty="0"/>
              <a:t>we may have households with both parents working as well as the students holding down jobs</a:t>
            </a:r>
            <a:r>
              <a:rPr lang="en-US" dirty="0" smtClean="0"/>
              <a:t>.</a:t>
            </a:r>
          </a:p>
          <a:p>
            <a:pPr lvl="0"/>
            <a:endParaRPr lang="en-US" dirty="0"/>
          </a:p>
          <a:p>
            <a:pPr lvl="0"/>
            <a:r>
              <a:rPr lang="en-US" dirty="0" smtClean="0"/>
              <a:t>The </a:t>
            </a:r>
            <a:r>
              <a:rPr lang="en-US" dirty="0"/>
              <a:t>responsibilities of </a:t>
            </a:r>
            <a:r>
              <a:rPr lang="en-US" b="1" dirty="0"/>
              <a:t>everyone</a:t>
            </a:r>
            <a:r>
              <a:rPr lang="en-US" dirty="0"/>
              <a:t> seem to be much greater than in past times. On top of it all, we take on many different volunteer roles. We can hold an elected position which may require very specific duties to be carried out for our PTA, a chairmanship, which may require a group of people on a committee to complete a task or </a:t>
            </a:r>
            <a:r>
              <a:rPr lang="en-US" dirty="0" smtClean="0"/>
              <a:t>hold an </a:t>
            </a:r>
            <a:r>
              <a:rPr lang="en-US" dirty="0"/>
              <a:t>event, a committee member, which may require a lot of hands-on work to complete a task, or you may volunteer to participate in a particular event (holiday fair, book fair) which may require your time</a:t>
            </a:r>
            <a:r>
              <a:rPr lang="en-US" dirty="0" smtClean="0"/>
              <a:t>.</a:t>
            </a:r>
          </a:p>
          <a:p>
            <a:endParaRPr lang="en-US" dirty="0"/>
          </a:p>
          <a:p>
            <a:r>
              <a:rPr lang="en-US" dirty="0"/>
              <a:t>In this workshop, we will discuss the dynamics of balancing home and work life with your volunteer work while remaining mindful </a:t>
            </a:r>
            <a:r>
              <a:rPr lang="en-US" dirty="0" smtClean="0"/>
              <a:t>of</a:t>
            </a:r>
            <a:r>
              <a:rPr lang="en-US" dirty="0" smtClean="0"/>
              <a:t> </a:t>
            </a:r>
            <a:r>
              <a:rPr lang="en-US" dirty="0"/>
              <a:t>all the things we do and how we can remain happy and healthy trying to do it all.</a:t>
            </a:r>
          </a:p>
          <a:p>
            <a:endParaRPr lang="en-US" dirty="0"/>
          </a:p>
        </p:txBody>
      </p:sp>
      <p:sp>
        <p:nvSpPr>
          <p:cNvPr id="4" name="Slide Number Placeholder 3"/>
          <p:cNvSpPr>
            <a:spLocks noGrp="1"/>
          </p:cNvSpPr>
          <p:nvPr>
            <p:ph type="sldNum" sz="quarter" idx="10"/>
          </p:nvPr>
        </p:nvSpPr>
        <p:spPr/>
        <p:txBody>
          <a:bodyPr/>
          <a:lstStyle/>
          <a:p>
            <a:fld id="{6EC78005-A48A-4153-B5A9-8A6EFADA06D4}" type="slidenum">
              <a:rPr lang="en-US" smtClean="0"/>
              <a:t>3</a:t>
            </a:fld>
            <a:endParaRPr lang="en-US"/>
          </a:p>
        </p:txBody>
      </p:sp>
    </p:spTree>
    <p:extLst>
      <p:ext uri="{BB962C8B-B14F-4D97-AF65-F5344CB8AC3E}">
        <p14:creationId xmlns:p14="http://schemas.microsoft.com/office/powerpoint/2010/main" val="4225913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or quality of being mindful, or the practice of maintaining a </a:t>
            </a:r>
            <a:r>
              <a:rPr lang="en-US" dirty="0" smtClean="0"/>
              <a:t>non-judgmental </a:t>
            </a:r>
            <a:r>
              <a:rPr lang="en-US" dirty="0"/>
              <a:t>state of heightened or complete awareness of ones thoughts, emotions, or experiences on a moment to moment basis</a:t>
            </a:r>
          </a:p>
          <a:p>
            <a:endParaRPr lang="en-US" dirty="0" smtClean="0"/>
          </a:p>
          <a:p>
            <a:r>
              <a:rPr lang="en-US" dirty="0" smtClean="0"/>
              <a:t>Emphasizing:</a:t>
            </a:r>
            <a:endParaRPr lang="en-US" dirty="0"/>
          </a:p>
          <a:p>
            <a:r>
              <a:rPr lang="en-US" b="1" dirty="0" smtClean="0"/>
              <a:t>Self awareness</a:t>
            </a:r>
            <a:r>
              <a:rPr lang="en-US" b="1" baseline="0" dirty="0" smtClean="0"/>
              <a:t> </a:t>
            </a:r>
            <a:r>
              <a:rPr lang="en-US" baseline="0" dirty="0" smtClean="0"/>
              <a:t>and </a:t>
            </a:r>
            <a:r>
              <a:rPr lang="en-US" b="1" baseline="0" dirty="0" smtClean="0"/>
              <a:t>awareness of others</a:t>
            </a:r>
            <a:r>
              <a:rPr lang="en-US" baseline="0" dirty="0" smtClean="0"/>
              <a:t>.</a:t>
            </a:r>
          </a:p>
          <a:p>
            <a:endParaRPr lang="en-US" baseline="0" dirty="0" smtClean="0"/>
          </a:p>
          <a:p>
            <a:r>
              <a:rPr lang="en-US" baseline="0" dirty="0" smtClean="0">
                <a:solidFill>
                  <a:srgbClr val="FF0000"/>
                </a:solidFill>
              </a:rPr>
              <a:t>Intentional</a:t>
            </a:r>
            <a:r>
              <a:rPr lang="en-US" baseline="0" dirty="0" smtClean="0"/>
              <a:t> awareness.</a:t>
            </a:r>
          </a:p>
          <a:p>
            <a:endParaRPr lang="en-US" dirty="0"/>
          </a:p>
          <a:p>
            <a:r>
              <a:rPr lang="en-US" dirty="0"/>
              <a:t>The state of </a:t>
            </a:r>
            <a:r>
              <a:rPr lang="en-US" dirty="0">
                <a:solidFill>
                  <a:srgbClr val="FF0000"/>
                </a:solidFill>
              </a:rPr>
              <a:t>active, open attention </a:t>
            </a:r>
            <a:r>
              <a:rPr lang="en-US" dirty="0"/>
              <a:t>to the </a:t>
            </a:r>
            <a:r>
              <a:rPr lang="en-US" dirty="0">
                <a:solidFill>
                  <a:srgbClr val="FF0000"/>
                </a:solidFill>
              </a:rPr>
              <a:t>present </a:t>
            </a:r>
            <a:r>
              <a:rPr lang="en-US" dirty="0" smtClean="0">
                <a:solidFill>
                  <a:srgbClr val="FF0000"/>
                </a:solidFill>
              </a:rPr>
              <a:t>moment.</a:t>
            </a:r>
          </a:p>
          <a:p>
            <a:endParaRPr lang="en-US" dirty="0"/>
          </a:p>
        </p:txBody>
      </p:sp>
      <p:sp>
        <p:nvSpPr>
          <p:cNvPr id="4" name="Slide Number Placeholder 3"/>
          <p:cNvSpPr>
            <a:spLocks noGrp="1"/>
          </p:cNvSpPr>
          <p:nvPr>
            <p:ph type="sldNum" sz="quarter" idx="10"/>
          </p:nvPr>
        </p:nvSpPr>
        <p:spPr/>
        <p:txBody>
          <a:bodyPr/>
          <a:lstStyle/>
          <a:p>
            <a:fld id="{6EC78005-A48A-4153-B5A9-8A6EFADA06D4}" type="slidenum">
              <a:rPr lang="en-US" smtClean="0"/>
              <a:t>4</a:t>
            </a:fld>
            <a:endParaRPr lang="en-US"/>
          </a:p>
        </p:txBody>
      </p:sp>
    </p:spTree>
    <p:extLst>
      <p:ext uri="{BB962C8B-B14F-4D97-AF65-F5344CB8AC3E}">
        <p14:creationId xmlns:p14="http://schemas.microsoft.com/office/powerpoint/2010/main" val="1398981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980623"/>
          </a:xfrm>
        </p:spPr>
        <p:txBody>
          <a:bodyPr/>
          <a:lstStyle/>
          <a:p>
            <a:r>
              <a:rPr lang="en-US" sz="1300" b="1" dirty="0"/>
              <a:t>Art Therapy:  </a:t>
            </a:r>
            <a:r>
              <a:rPr lang="en-US" sz="1300" dirty="0"/>
              <a:t>Remember how much fun it was to paint, draw, or mold things out of clay when you were a child? It turns out that making art can be a powerful therapeutic tool for adults, even in the management of medical conditions, including pain.  Adding time to enjoy listening to music or playing an instrument is </a:t>
            </a:r>
            <a:r>
              <a:rPr lang="en-US" sz="1300" dirty="0" smtClean="0"/>
              <a:t>equally</a:t>
            </a:r>
            <a:r>
              <a:rPr lang="en-US" sz="1300" dirty="0" smtClean="0"/>
              <a:t> </a:t>
            </a:r>
            <a:r>
              <a:rPr lang="en-US" sz="1300" dirty="0"/>
              <a:t>therapeutic and helpful for stress relief.</a:t>
            </a:r>
          </a:p>
          <a:p>
            <a:endParaRPr lang="en-US" sz="1300" dirty="0"/>
          </a:p>
          <a:p>
            <a:r>
              <a:rPr lang="en-US" sz="1300" b="1" dirty="0"/>
              <a:t>Meditation </a:t>
            </a:r>
            <a:r>
              <a:rPr lang="en-US" sz="1300" dirty="0"/>
              <a:t>is an umbrella term for various ways to accomplish focused attention and may even lead to a relaxed state. There are many types of meditation and relaxation techniques that have meditation components.  These practices have been shown to reduce stress, which may help cultivate better health outcomes. </a:t>
            </a:r>
            <a:endParaRPr lang="en-US" sz="1300" b="1" dirty="0"/>
          </a:p>
          <a:p>
            <a:r>
              <a:rPr lang="en-US" sz="1300" dirty="0"/>
              <a:t>A sense of calm, peace, and balance achieved through meditation can benefit your emotional well-being and overall health.  Breathing exercise/ focus.</a:t>
            </a:r>
            <a:endParaRPr lang="en-US" sz="1300" b="1" dirty="0"/>
          </a:p>
          <a:p>
            <a:endParaRPr lang="en-US" sz="1300" dirty="0"/>
          </a:p>
          <a:p>
            <a:r>
              <a:rPr lang="en-US" sz="1300" b="1" dirty="0"/>
              <a:t>Martial Arts:  </a:t>
            </a:r>
            <a:r>
              <a:rPr lang="en-US" sz="1300" dirty="0"/>
              <a:t>The ancient form of gentle Chinese martial arts called </a:t>
            </a:r>
            <a:r>
              <a:rPr lang="en-US" sz="1300" b="1" dirty="0"/>
              <a:t>Tai chi (TIE-CHEE) </a:t>
            </a:r>
            <a:r>
              <a:rPr lang="en-US" sz="1300" dirty="0"/>
              <a:t>is sometimes referred to as meditation in motion. It promotes serenity through gentle, flowing movements. The self-paced series of postures or movements are done slowly and gracefully while practicing deep breathing.</a:t>
            </a:r>
          </a:p>
          <a:p>
            <a:endParaRPr lang="en-US" sz="1300" dirty="0"/>
          </a:p>
          <a:p>
            <a:r>
              <a:rPr lang="en-US" sz="1300" b="1" dirty="0"/>
              <a:t>Yoga</a:t>
            </a:r>
            <a:r>
              <a:rPr lang="en-US" sz="1300" dirty="0"/>
              <a:t> is an ancient Indian practice that brings the mind and body together. Multiple studies have confirmed that yoga offers many mental and physical benefits. </a:t>
            </a:r>
          </a:p>
          <a:p>
            <a:endParaRPr lang="en-US" sz="1300" dirty="0"/>
          </a:p>
          <a:p>
            <a:endParaRPr lang="en-US" dirty="0"/>
          </a:p>
          <a:p>
            <a:endParaRPr lang="en-US" sz="1300" dirty="0"/>
          </a:p>
          <a:p>
            <a:endParaRPr lang="en-US" dirty="0"/>
          </a:p>
          <a:p>
            <a:endParaRPr lang="en-US" sz="1300" dirty="0"/>
          </a:p>
          <a:p>
            <a:endParaRPr lang="en-US" dirty="0"/>
          </a:p>
          <a:p>
            <a:endParaRPr lang="en-US" sz="1300" dirty="0"/>
          </a:p>
          <a:p>
            <a:r>
              <a:rPr lang="en-US" sz="1300" b="1" dirty="0"/>
              <a:t>Physical Activity:  </a:t>
            </a:r>
            <a:r>
              <a:rPr lang="en-US" sz="1300" dirty="0"/>
              <a:t>any and all in any pace or strength your body can handle and you can make time for is proven to be extremely beneficial to both body and mind.  It can be as intense or as mild as you choose: walking, running, swimming, simple exercises, break a sweat, your choice! </a:t>
            </a:r>
            <a:r>
              <a:rPr lang="en-US" dirty="0">
                <a:solidFill>
                  <a:srgbClr val="FF0000"/>
                </a:solidFill>
              </a:rPr>
              <a:t>(Taking your dog for a nice walk can do you Both a lot of good!)</a:t>
            </a:r>
            <a:endParaRPr lang="en-US" sz="1300" dirty="0">
              <a:solidFill>
                <a:srgbClr val="FF0000"/>
              </a:solidFill>
            </a:endParaRPr>
          </a:p>
          <a:p>
            <a:endParaRPr lang="en-US" sz="1300" dirty="0"/>
          </a:p>
          <a:p>
            <a:r>
              <a:rPr lang="en-US" b="1" dirty="0" smtClean="0"/>
              <a:t>Hobbies:  </a:t>
            </a:r>
            <a:r>
              <a:rPr lang="en-US" dirty="0" smtClean="0"/>
              <a:t>these</a:t>
            </a:r>
            <a:r>
              <a:rPr lang="en-US" baseline="0" dirty="0" smtClean="0"/>
              <a:t> are a huge range of things that are personal and individual in their effectiveness.  Fishing, reading, family time, watching TV, cooking (for fun), etc.</a:t>
            </a:r>
          </a:p>
          <a:p>
            <a:endParaRPr lang="en-US" dirty="0"/>
          </a:p>
          <a:p>
            <a:r>
              <a:rPr lang="en-US" b="1" dirty="0">
                <a:solidFill>
                  <a:srgbClr val="FF0000"/>
                </a:solidFill>
              </a:rPr>
              <a:t>Don’t forget about yourself and your own personal enjoyment! </a:t>
            </a:r>
            <a:r>
              <a:rPr lang="en-US" b="1" dirty="0" smtClean="0">
                <a:solidFill>
                  <a:srgbClr val="FF0000"/>
                </a:solidFill>
              </a:rPr>
              <a:t> Remember </a:t>
            </a:r>
            <a:r>
              <a:rPr lang="en-US" b="1" dirty="0">
                <a:solidFill>
                  <a:srgbClr val="FF0000"/>
                </a:solidFill>
              </a:rPr>
              <a:t>to try and incorporate mindful activities in your </a:t>
            </a:r>
            <a:r>
              <a:rPr lang="en-US" b="1" dirty="0" smtClean="0">
                <a:solidFill>
                  <a:srgbClr val="FF0000"/>
                </a:solidFill>
              </a:rPr>
              <a:t>day-to-day </a:t>
            </a:r>
            <a:r>
              <a:rPr lang="en-US" b="1" dirty="0">
                <a:solidFill>
                  <a:srgbClr val="FF0000"/>
                </a:solidFill>
              </a:rPr>
              <a:t>life to </a:t>
            </a:r>
            <a:r>
              <a:rPr lang="en-US" b="1" dirty="0" smtClean="0">
                <a:solidFill>
                  <a:srgbClr val="FF0000"/>
                </a:solidFill>
              </a:rPr>
              <a:t>relieve </a:t>
            </a:r>
            <a:r>
              <a:rPr lang="en-US" b="1" dirty="0">
                <a:solidFill>
                  <a:srgbClr val="FF0000"/>
                </a:solidFill>
              </a:rPr>
              <a:t>stress and to benefit your overall health.</a:t>
            </a:r>
            <a:endParaRPr lang="en-US" dirty="0">
              <a:solidFill>
                <a:srgbClr val="FF0000"/>
              </a:solidFill>
            </a:endParaRPr>
          </a:p>
          <a:p>
            <a:endParaRPr lang="en-US" baseline="0" dirty="0" smtClean="0"/>
          </a:p>
          <a:p>
            <a:endParaRPr lang="en-US" dirty="0"/>
          </a:p>
          <a:p>
            <a:endParaRPr lang="en-US" dirty="0"/>
          </a:p>
        </p:txBody>
      </p:sp>
    </p:spTree>
    <p:extLst>
      <p:ext uri="{BB962C8B-B14F-4D97-AF65-F5344CB8AC3E}">
        <p14:creationId xmlns:p14="http://schemas.microsoft.com/office/powerpoint/2010/main" val="2414309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175361"/>
          </a:xfrm>
        </p:spPr>
        <p:txBody>
          <a:bodyPr/>
          <a:lstStyle/>
          <a:p>
            <a:pPr fontAlgn="base"/>
            <a:r>
              <a:rPr lang="en-US" sz="1300" b="1" dirty="0"/>
              <a:t>Reduce Stress: </a:t>
            </a:r>
            <a:r>
              <a:rPr lang="en-US" sz="1300" dirty="0"/>
              <a:t>Improve ability to manage stress</a:t>
            </a:r>
          </a:p>
          <a:p>
            <a:pPr fontAlgn="base"/>
            <a:endParaRPr lang="en-US" sz="1300" dirty="0"/>
          </a:p>
          <a:p>
            <a:pPr fontAlgn="base"/>
            <a:r>
              <a:rPr lang="en-US" sz="1300" b="1" dirty="0"/>
              <a:t>Increase Focus:</a:t>
            </a:r>
            <a:r>
              <a:rPr lang="en-US" sz="1300" dirty="0"/>
              <a:t> Improve ability to pay attention, focus and concentrate</a:t>
            </a:r>
          </a:p>
          <a:p>
            <a:pPr fontAlgn="base"/>
            <a:endParaRPr lang="en-US" sz="1300" dirty="0"/>
          </a:p>
          <a:p>
            <a:pPr fontAlgn="base"/>
            <a:r>
              <a:rPr lang="en-US" sz="1300" b="1" dirty="0"/>
              <a:t>Improve Emotion Regulation: </a:t>
            </a:r>
            <a:r>
              <a:rPr lang="en-US" sz="1300" dirty="0"/>
              <a:t>Reduce impulsiveness, anger, and outbursts</a:t>
            </a:r>
          </a:p>
          <a:p>
            <a:pPr fontAlgn="base"/>
            <a:endParaRPr lang="en-US" sz="1300" dirty="0"/>
          </a:p>
          <a:p>
            <a:pPr fontAlgn="base"/>
            <a:r>
              <a:rPr lang="en-US" sz="1300" b="1" dirty="0"/>
              <a:t>Increase Emotional Intelligence:</a:t>
            </a:r>
            <a:r>
              <a:rPr lang="en-US" sz="1300" dirty="0"/>
              <a:t> Improve conflict resolution skills and developing healthy relationships- </a:t>
            </a:r>
            <a:r>
              <a:rPr lang="en-US" sz="1300" dirty="0">
                <a:solidFill>
                  <a:srgbClr val="FF0000"/>
                </a:solidFill>
              </a:rPr>
              <a:t>Paying attention to social cues (non-verbal behavior)</a:t>
            </a:r>
          </a:p>
          <a:p>
            <a:pPr fontAlgn="base"/>
            <a:endParaRPr lang="en-US" sz="1300" dirty="0">
              <a:solidFill>
                <a:srgbClr val="FF0000"/>
              </a:solidFill>
            </a:endParaRPr>
          </a:p>
          <a:p>
            <a:pPr fontAlgn="base"/>
            <a:r>
              <a:rPr lang="en-US" sz="1300" b="1" dirty="0"/>
              <a:t>Increase Empathy and Respect: </a:t>
            </a:r>
            <a:r>
              <a:rPr lang="en-US" sz="1300" dirty="0"/>
              <a:t>Increase empathy and understanding of others (triggers)</a:t>
            </a:r>
          </a:p>
          <a:p>
            <a:pPr fontAlgn="base"/>
            <a:endParaRPr lang="en-US" sz="1300" dirty="0"/>
          </a:p>
          <a:p>
            <a:pPr fontAlgn="base"/>
            <a:r>
              <a:rPr lang="en-US" sz="1300" b="1" dirty="0"/>
              <a:t>Increase Resilience/grit/toughness: </a:t>
            </a:r>
            <a:r>
              <a:rPr lang="en-US" sz="1300" dirty="0"/>
              <a:t>Increase capacity to overcome challenges</a:t>
            </a:r>
          </a:p>
          <a:p>
            <a:pPr fontAlgn="base"/>
            <a:endParaRPr lang="en-US" sz="1300" dirty="0"/>
          </a:p>
          <a:p>
            <a:pPr fontAlgn="base"/>
            <a:r>
              <a:rPr lang="en-US" sz="1300" b="1" dirty="0"/>
              <a:t>Improve Physical Well-being: </a:t>
            </a:r>
            <a:r>
              <a:rPr lang="en-US" sz="1300" dirty="0"/>
              <a:t>Increase engagement in physical activity and health awareness. Reduces pain!! (long meetings- take breaks)</a:t>
            </a:r>
          </a:p>
          <a:p>
            <a:pPr fontAlgn="base"/>
            <a:endParaRPr lang="en-US" sz="1300" dirty="0"/>
          </a:p>
          <a:p>
            <a:pPr fontAlgn="base"/>
            <a:r>
              <a:rPr lang="en-US" sz="1300" b="1" dirty="0"/>
              <a:t>Improve Creativity &amp; Collaboration: </a:t>
            </a:r>
            <a:r>
              <a:rPr lang="en-US" sz="1300" dirty="0"/>
              <a:t>Improve expression of creative arts and other forms of self-expression. </a:t>
            </a:r>
            <a:r>
              <a:rPr lang="en-US" sz="1300" dirty="0" smtClean="0">
                <a:solidFill>
                  <a:srgbClr val="FF0000"/>
                </a:solidFill>
              </a:rPr>
              <a:t>(Goal = a </a:t>
            </a:r>
            <a:r>
              <a:rPr lang="en-US" sz="1300" dirty="0">
                <a:solidFill>
                  <a:srgbClr val="FF0000"/>
                </a:solidFill>
              </a:rPr>
              <a:t>better job not just let’s get this over with!)</a:t>
            </a:r>
          </a:p>
          <a:p>
            <a:endParaRPr lang="en-US" dirty="0"/>
          </a:p>
        </p:txBody>
      </p:sp>
      <p:sp>
        <p:nvSpPr>
          <p:cNvPr id="4" name="Slide Number Placeholder 3"/>
          <p:cNvSpPr>
            <a:spLocks noGrp="1"/>
          </p:cNvSpPr>
          <p:nvPr>
            <p:ph type="sldNum" sz="quarter" idx="10"/>
          </p:nvPr>
        </p:nvSpPr>
        <p:spPr/>
        <p:txBody>
          <a:bodyPr/>
          <a:lstStyle/>
          <a:p>
            <a:fld id="{6EC78005-A48A-4153-B5A9-8A6EFADA06D4}" type="slidenum">
              <a:rPr lang="en-US" smtClean="0"/>
              <a:t>6</a:t>
            </a:fld>
            <a:endParaRPr lang="en-US"/>
          </a:p>
        </p:txBody>
      </p:sp>
    </p:spTree>
    <p:extLst>
      <p:ext uri="{BB962C8B-B14F-4D97-AF65-F5344CB8AC3E}">
        <p14:creationId xmlns:p14="http://schemas.microsoft.com/office/powerpoint/2010/main" val="2688826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Fear of public speaking</a:t>
            </a:r>
          </a:p>
          <a:p>
            <a:r>
              <a:rPr lang="en-US" dirty="0" smtClean="0"/>
              <a:t>Fear of a Zoom webinar recording </a:t>
            </a:r>
            <a:r>
              <a:rPr lang="en-US" dirty="0" smtClean="0">
                <a:solidFill>
                  <a:srgbClr val="FF0000"/>
                </a:solidFill>
              </a:rPr>
              <a:t>(e.g. Finding </a:t>
            </a:r>
            <a:r>
              <a:rPr lang="en-US" dirty="0">
                <a:solidFill>
                  <a:srgbClr val="FF0000"/>
                </a:solidFill>
              </a:rPr>
              <a:t>it difficult to record a webinar without an audience- </a:t>
            </a:r>
            <a:r>
              <a:rPr lang="en-US" dirty="0" smtClean="0">
                <a:solidFill>
                  <a:srgbClr val="FF0000"/>
                </a:solidFill>
              </a:rPr>
              <a:t>missing interactions- not </a:t>
            </a:r>
            <a:r>
              <a:rPr lang="en-US" dirty="0">
                <a:solidFill>
                  <a:srgbClr val="FF0000"/>
                </a:solidFill>
              </a:rPr>
              <a:t>getting any response while you are speaking)</a:t>
            </a:r>
          </a:p>
          <a:p>
            <a:endParaRPr lang="en-US" dirty="0" smtClean="0"/>
          </a:p>
          <a:p>
            <a:r>
              <a:rPr lang="en-US" dirty="0" smtClean="0"/>
              <a:t>What are you uncomfortable about when doing your volunteer/ PTA work?! </a:t>
            </a:r>
            <a:r>
              <a:rPr lang="en-US" dirty="0" smtClean="0">
                <a:solidFill>
                  <a:srgbClr val="FF0000"/>
                </a:solidFill>
              </a:rPr>
              <a:t>(e.g. </a:t>
            </a:r>
            <a:r>
              <a:rPr lang="en-US" dirty="0">
                <a:solidFill>
                  <a:srgbClr val="FF0000"/>
                </a:solidFill>
              </a:rPr>
              <a:t>writing formal letters, language barriers could </a:t>
            </a:r>
            <a:r>
              <a:rPr lang="en-US" dirty="0" smtClean="0">
                <a:solidFill>
                  <a:srgbClr val="FF0000"/>
                </a:solidFill>
              </a:rPr>
              <a:t>exist (i.e. </a:t>
            </a:r>
            <a:r>
              <a:rPr lang="en-US" dirty="0">
                <a:solidFill>
                  <a:srgbClr val="FF0000"/>
                </a:solidFill>
              </a:rPr>
              <a:t>having difficulty reading, writing or </a:t>
            </a:r>
            <a:r>
              <a:rPr lang="en-US" dirty="0" smtClean="0">
                <a:solidFill>
                  <a:srgbClr val="FF0000"/>
                </a:solidFill>
              </a:rPr>
              <a:t>understanding in </a:t>
            </a:r>
            <a:r>
              <a:rPr lang="en-US" dirty="0" smtClean="0">
                <a:solidFill>
                  <a:srgbClr val="FF0000"/>
                </a:solidFill>
              </a:rPr>
              <a:t>English. </a:t>
            </a:r>
            <a:r>
              <a:rPr lang="en-US" dirty="0" smtClean="0">
                <a:solidFill>
                  <a:srgbClr val="FF0000"/>
                </a:solidFill>
              </a:rPr>
              <a:t>Communicating with district/ school administration, staff, other parents, etc.)</a:t>
            </a:r>
            <a:endParaRPr lang="en-US" dirty="0">
              <a:solidFill>
                <a:srgbClr val="FF0000"/>
              </a:solidFill>
            </a:endParaRPr>
          </a:p>
          <a:p>
            <a:endParaRPr lang="en-US" dirty="0"/>
          </a:p>
          <a:p>
            <a:r>
              <a:rPr lang="en-US" dirty="0" smtClean="0"/>
              <a:t>Other similar experiences…</a:t>
            </a:r>
          </a:p>
          <a:p>
            <a:r>
              <a:rPr lang="en-US" dirty="0" smtClean="0"/>
              <a:t>Reassure each other, positive feedback and expressions</a:t>
            </a:r>
          </a:p>
          <a:p>
            <a:r>
              <a:rPr lang="en-US" dirty="0" smtClean="0">
                <a:solidFill>
                  <a:srgbClr val="FF0000"/>
                </a:solidFill>
              </a:rPr>
              <a:t>Connect volunteers with resources to help them such as translation services, forms already translated on NYS PTA’s website, etc</a:t>
            </a:r>
            <a:r>
              <a:rPr lang="en-US" dirty="0" smtClean="0">
                <a:solidFill>
                  <a:srgbClr val="FF0000"/>
                </a:solidFill>
              </a:rPr>
              <a:t>.</a:t>
            </a:r>
            <a:endParaRPr lang="en-US" dirty="0" smtClean="0">
              <a:solidFill>
                <a:srgbClr val="FF0000"/>
              </a:solidFill>
            </a:endParaRPr>
          </a:p>
          <a:p>
            <a:endParaRPr lang="en-US" dirty="0"/>
          </a:p>
          <a:p>
            <a:r>
              <a:rPr lang="en-US" dirty="0" smtClean="0"/>
              <a:t>Support each other and show empathy.</a:t>
            </a:r>
          </a:p>
          <a:p>
            <a:r>
              <a:rPr lang="en-US" dirty="0" smtClean="0">
                <a:solidFill>
                  <a:srgbClr val="FF0000"/>
                </a:solidFill>
              </a:rPr>
              <a:t>Definition of Empathetic:  </a:t>
            </a:r>
            <a:r>
              <a:rPr lang="en-US" dirty="0"/>
              <a:t>showing an ability to understand and share the feelings of </a:t>
            </a:r>
            <a:r>
              <a:rPr lang="en-US" dirty="0" smtClean="0"/>
              <a:t>another, even </a:t>
            </a:r>
            <a:r>
              <a:rPr lang="en-US" dirty="0" smtClean="0"/>
              <a:t>if it’s not your experience!</a:t>
            </a:r>
            <a:endParaRPr lang="en-US" dirty="0"/>
          </a:p>
        </p:txBody>
      </p:sp>
      <p:sp>
        <p:nvSpPr>
          <p:cNvPr id="4" name="Slide Number Placeholder 3"/>
          <p:cNvSpPr>
            <a:spLocks noGrp="1"/>
          </p:cNvSpPr>
          <p:nvPr>
            <p:ph type="sldNum" sz="quarter" idx="10"/>
          </p:nvPr>
        </p:nvSpPr>
        <p:spPr/>
        <p:txBody>
          <a:bodyPr/>
          <a:lstStyle/>
          <a:p>
            <a:fld id="{6EC78005-A48A-4153-B5A9-8A6EFADA06D4}" type="slidenum">
              <a:rPr lang="en-US" smtClean="0"/>
              <a:t>7</a:t>
            </a:fld>
            <a:endParaRPr lang="en-US"/>
          </a:p>
        </p:txBody>
      </p:sp>
    </p:spTree>
    <p:extLst>
      <p:ext uri="{BB962C8B-B14F-4D97-AF65-F5344CB8AC3E}">
        <p14:creationId xmlns:p14="http://schemas.microsoft.com/office/powerpoint/2010/main" val="857431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980623"/>
          </a:xfrm>
        </p:spPr>
        <p:txBody>
          <a:bodyPr/>
          <a:lstStyle/>
          <a:p>
            <a:pPr fontAlgn="base"/>
            <a:r>
              <a:rPr lang="en-US" sz="1300" dirty="0" smtClean="0">
                <a:solidFill>
                  <a:srgbClr val="FF0000"/>
                </a:solidFill>
              </a:rPr>
              <a:t>We </a:t>
            </a:r>
            <a:r>
              <a:rPr lang="en-US" sz="1300" dirty="0">
                <a:solidFill>
                  <a:srgbClr val="FF0000"/>
                </a:solidFill>
              </a:rPr>
              <a:t>all crave a personal sense of meaning/ purpose.  </a:t>
            </a:r>
            <a:r>
              <a:rPr lang="en-US" sz="1300" dirty="0"/>
              <a:t>One of the best ways to activate your kindness is through volunteering</a:t>
            </a:r>
            <a:r>
              <a:rPr lang="en-US" sz="1300" dirty="0" smtClean="0"/>
              <a:t>.</a:t>
            </a:r>
            <a:endParaRPr lang="en-US" sz="1300" dirty="0">
              <a:solidFill>
                <a:srgbClr val="FF0000"/>
              </a:solidFill>
            </a:endParaRPr>
          </a:p>
          <a:p>
            <a:pPr fontAlgn="base"/>
            <a:endParaRPr lang="en-US" dirty="0"/>
          </a:p>
          <a:p>
            <a:pPr fontAlgn="base"/>
            <a:r>
              <a:rPr lang="en-US" sz="1300" dirty="0"/>
              <a:t>Remember that everyone is a </a:t>
            </a:r>
            <a:r>
              <a:rPr lang="en-US" sz="1300" dirty="0" smtClean="0"/>
              <a:t>bio-psycho-social-emotional being</a:t>
            </a:r>
            <a:r>
              <a:rPr lang="en-US" sz="1300" dirty="0"/>
              <a:t>. </a:t>
            </a:r>
            <a:r>
              <a:rPr lang="en-US" sz="1300" dirty="0" smtClean="0"/>
              <a:t>A </a:t>
            </a:r>
            <a:r>
              <a:rPr lang="en-US" sz="1300" dirty="0"/>
              <a:t>holistic approach to </a:t>
            </a:r>
            <a:r>
              <a:rPr lang="en-US" sz="1300" dirty="0" smtClean="0"/>
              <a:t>others is beneficial.</a:t>
            </a:r>
            <a:endParaRPr lang="en-US" sz="1300" dirty="0"/>
          </a:p>
          <a:p>
            <a:pPr fontAlgn="base"/>
            <a:endParaRPr lang="en-US" sz="1300" dirty="0"/>
          </a:p>
          <a:p>
            <a:pPr fontAlgn="base"/>
            <a:r>
              <a:rPr lang="en-US" sz="1300" dirty="0"/>
              <a:t>The benefits of active benevolence (well meaning kindness), ‘Helper Therapy’ for example, have been totally proven.  For example, data  shows that recovering alcoholics engaged in supporting other alcoholics were 2x’s more successful in maintaining sobriety a year later than their unengaged peers. (For those unfamiliar: Within </a:t>
            </a:r>
            <a:r>
              <a:rPr lang="en-US" sz="1300" i="1" dirty="0"/>
              <a:t>AA, Alcoholics Anonymous</a:t>
            </a:r>
            <a:r>
              <a:rPr lang="en-US" sz="1300" dirty="0"/>
              <a:t>, its possible to volunteer to sponsor newer participants and uphold a mentorship relationship.)</a:t>
            </a:r>
          </a:p>
          <a:p>
            <a:pPr fontAlgn="base"/>
            <a:endParaRPr lang="en-US" sz="1300" dirty="0"/>
          </a:p>
          <a:p>
            <a:pPr fontAlgn="base"/>
            <a:r>
              <a:rPr lang="en-US" sz="1300" dirty="0"/>
              <a:t>In the emerging field of PNI, (</a:t>
            </a:r>
            <a:r>
              <a:rPr lang="en-US" sz="1300" i="1" dirty="0"/>
              <a:t>psychoneuroimmunology</a:t>
            </a:r>
            <a:r>
              <a:rPr lang="en-US" sz="1300" dirty="0"/>
              <a:t>, the study of stress and happiness on immune function) there is a growing body of studies demonstrating that cultivating positive emotions enhances immune and central nervous system function.</a:t>
            </a:r>
          </a:p>
          <a:p>
            <a:pPr fontAlgn="base"/>
            <a:endParaRPr lang="en-US" sz="1300" dirty="0"/>
          </a:p>
          <a:p>
            <a:pPr fontAlgn="base"/>
            <a:r>
              <a:rPr lang="en-US" sz="1300" dirty="0"/>
              <a:t>Therefore, through finding the ideal social causes you care about and mindful volunteering, we make a difference that brings overall happiness. In addition, we meet others who share our sentiments for these causes and these friendships are literally therapeutic</a:t>
            </a:r>
            <a:r>
              <a:rPr lang="en-US" sz="1300" dirty="0" smtClean="0"/>
              <a:t>.</a:t>
            </a:r>
            <a:endParaRPr lang="en-US" sz="1300" dirty="0">
              <a:solidFill>
                <a:srgbClr val="002060"/>
              </a:solidFill>
            </a:endParaRPr>
          </a:p>
          <a:p>
            <a:pPr fontAlgn="base"/>
            <a:r>
              <a:rPr lang="en-US" sz="1300" b="1" dirty="0">
                <a:solidFill>
                  <a:srgbClr val="002060"/>
                </a:solidFill>
              </a:rPr>
              <a:t>So your volunteer work is supposed to bring you:  better health and happiness!</a:t>
            </a:r>
          </a:p>
          <a:p>
            <a:endParaRPr lang="en-US" dirty="0"/>
          </a:p>
        </p:txBody>
      </p:sp>
      <p:sp>
        <p:nvSpPr>
          <p:cNvPr id="4" name="Slide Number Placeholder 3"/>
          <p:cNvSpPr>
            <a:spLocks noGrp="1"/>
          </p:cNvSpPr>
          <p:nvPr>
            <p:ph type="sldNum" sz="quarter" idx="10"/>
          </p:nvPr>
        </p:nvSpPr>
        <p:spPr/>
        <p:txBody>
          <a:bodyPr/>
          <a:lstStyle/>
          <a:p>
            <a:fld id="{6EC78005-A48A-4153-B5A9-8A6EFADA06D4}" type="slidenum">
              <a:rPr lang="en-US" smtClean="0"/>
              <a:t>8</a:t>
            </a:fld>
            <a:endParaRPr lang="en-US"/>
          </a:p>
        </p:txBody>
      </p:sp>
    </p:spTree>
    <p:extLst>
      <p:ext uri="{BB962C8B-B14F-4D97-AF65-F5344CB8AC3E}">
        <p14:creationId xmlns:p14="http://schemas.microsoft.com/office/powerpoint/2010/main" val="1417438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836089"/>
          </a:xfrm>
        </p:spPr>
        <p:txBody>
          <a:bodyPr/>
          <a:lstStyle/>
          <a:p>
            <a:r>
              <a:rPr lang="en-US" sz="1300" b="1" dirty="0"/>
              <a:t>Experience enhances skills:</a:t>
            </a:r>
          </a:p>
          <a:p>
            <a:r>
              <a:rPr lang="en-US" sz="1300" dirty="0" smtClean="0"/>
              <a:t>Volunteering, </a:t>
            </a:r>
            <a:r>
              <a:rPr lang="en-US" sz="1300" dirty="0"/>
              <a:t>especially in </a:t>
            </a:r>
            <a:r>
              <a:rPr lang="en-US" sz="1300" dirty="0" smtClean="0"/>
              <a:t>PTA, </a:t>
            </a:r>
            <a:r>
              <a:rPr lang="en-US" sz="1300" dirty="0"/>
              <a:t>offers valuable (free) training. Volunteers train other volunteers and provide them with the resources </a:t>
            </a:r>
            <a:r>
              <a:rPr lang="en-US" sz="1300" dirty="0" smtClean="0"/>
              <a:t>they</a:t>
            </a:r>
            <a:r>
              <a:rPr lang="en-US" sz="1300" dirty="0" smtClean="0"/>
              <a:t> </a:t>
            </a:r>
            <a:r>
              <a:rPr lang="en-US" sz="1300" dirty="0"/>
              <a:t>need in order to support </a:t>
            </a:r>
            <a:r>
              <a:rPr lang="en-US" sz="1300" dirty="0" smtClean="0"/>
              <a:t>them</a:t>
            </a:r>
            <a:r>
              <a:rPr lang="en-US" sz="1300" dirty="0" smtClean="0"/>
              <a:t> </a:t>
            </a:r>
            <a:r>
              <a:rPr lang="en-US" sz="1300" dirty="0"/>
              <a:t>in becoming </a:t>
            </a:r>
            <a:r>
              <a:rPr lang="en-US" sz="1300" dirty="0" smtClean="0"/>
              <a:t>skilled</a:t>
            </a:r>
            <a:r>
              <a:rPr lang="en-US" sz="1300" dirty="0"/>
              <a:t> </a:t>
            </a:r>
            <a:r>
              <a:rPr lang="en-US" sz="1300" dirty="0" smtClean="0"/>
              <a:t>members </a:t>
            </a:r>
            <a:r>
              <a:rPr lang="en-US" sz="1300" dirty="0"/>
              <a:t>of the team</a:t>
            </a:r>
            <a:r>
              <a:rPr lang="en-US" sz="1300" dirty="0" smtClean="0"/>
              <a:t>.</a:t>
            </a:r>
          </a:p>
          <a:p>
            <a:endParaRPr lang="en-US" sz="1300" dirty="0"/>
          </a:p>
          <a:p>
            <a:r>
              <a:rPr lang="en-US" sz="1300" dirty="0"/>
              <a:t>In certain studies of workforce and employment trends, the majority of employers reported that they would recruit a candidate with volunteering experience over one without and most employers believe that volunteering adds skills. </a:t>
            </a:r>
          </a:p>
          <a:p>
            <a:endParaRPr lang="en-US" sz="1300" dirty="0"/>
          </a:p>
          <a:p>
            <a:r>
              <a:rPr lang="en-US" sz="1300" b="1" dirty="0"/>
              <a:t>Commitment proves values:</a:t>
            </a:r>
          </a:p>
          <a:p>
            <a:r>
              <a:rPr lang="en-US" sz="1300" dirty="0"/>
              <a:t>When employers see volunteer experience on a resume, they are more confident of you having strong values, being motivated and hardworking. </a:t>
            </a:r>
            <a:r>
              <a:rPr lang="en-US" sz="1300" dirty="0" smtClean="0">
                <a:solidFill>
                  <a:srgbClr val="FF0000"/>
                </a:solidFill>
              </a:rPr>
              <a:t>Committing </a:t>
            </a:r>
            <a:r>
              <a:rPr lang="en-US" sz="1300" dirty="0">
                <a:solidFill>
                  <a:srgbClr val="FF0000"/>
                </a:solidFill>
              </a:rPr>
              <a:t>to a cause/ nonprofit proves your </a:t>
            </a:r>
            <a:r>
              <a:rPr lang="en-US" sz="1300" dirty="0" smtClean="0">
                <a:solidFill>
                  <a:srgbClr val="FF0000"/>
                </a:solidFill>
              </a:rPr>
              <a:t>values.</a:t>
            </a:r>
            <a:endParaRPr lang="en-US" sz="1300" dirty="0">
              <a:solidFill>
                <a:srgbClr val="FF0000"/>
              </a:solidFill>
            </a:endParaRPr>
          </a:p>
          <a:p>
            <a:endParaRPr lang="en-US" sz="1300" dirty="0"/>
          </a:p>
          <a:p>
            <a:r>
              <a:rPr lang="en-US" sz="1300" b="1" dirty="0"/>
              <a:t>Connections create opportunities:</a:t>
            </a:r>
          </a:p>
          <a:p>
            <a:r>
              <a:rPr lang="en-US" sz="1300" dirty="0"/>
              <a:t>Those who discover their volunteering passion, invariably end up expanding their social network of like minded people. This can mean valuable connections who are aware of your personality and work </a:t>
            </a:r>
            <a:r>
              <a:rPr lang="en-US" sz="1300" dirty="0" smtClean="0"/>
              <a:t>ethic, </a:t>
            </a:r>
            <a:r>
              <a:rPr lang="en-US" sz="1300" dirty="0"/>
              <a:t>possibly leading to a key referral for a future job and </a:t>
            </a:r>
            <a:r>
              <a:rPr lang="en-US" sz="1300" dirty="0">
                <a:solidFill>
                  <a:srgbClr val="FF0000"/>
                </a:solidFill>
              </a:rPr>
              <a:t>frequently lifetime friendships!</a:t>
            </a:r>
          </a:p>
          <a:p>
            <a:endParaRPr lang="en-US" b="1" dirty="0"/>
          </a:p>
          <a:p>
            <a:r>
              <a:rPr lang="en-US" sz="1300" b="1" dirty="0"/>
              <a:t>Free therapy </a:t>
            </a:r>
            <a:r>
              <a:rPr lang="en-US" sz="1300" b="1" dirty="0">
                <a:solidFill>
                  <a:srgbClr val="FF0000"/>
                </a:solidFill>
              </a:rPr>
              <a:t>(positive feelings/ a break from routine):</a:t>
            </a:r>
          </a:p>
          <a:p>
            <a:r>
              <a:rPr lang="en-US" sz="1300" dirty="0"/>
              <a:t>Altruistic volunteers who have found their favorite cause, experience a layered benefit. </a:t>
            </a:r>
          </a:p>
          <a:p>
            <a:r>
              <a:rPr lang="en-US" sz="1300" dirty="0"/>
              <a:t> (According to neuroscientist Dr. Alex </a:t>
            </a:r>
            <a:r>
              <a:rPr lang="en-US" sz="1300" dirty="0" err="1"/>
              <a:t>Korb</a:t>
            </a:r>
            <a:r>
              <a:rPr lang="en-US" sz="1300" dirty="0"/>
              <a:t>, Ph.D. and author of </a:t>
            </a:r>
            <a:r>
              <a:rPr lang="en-US" sz="1300" i="1" dirty="0">
                <a:hlinkClick r:id="rId3"/>
              </a:rPr>
              <a:t>The Upward Spiral: Using Neuroscience to Reverse the Course of Depression, One Small Change at a Time</a:t>
            </a:r>
            <a:r>
              <a:rPr lang="en-US" sz="1300" i="1" dirty="0"/>
              <a:t>, </a:t>
            </a:r>
            <a:r>
              <a:rPr lang="en-US" sz="1300" dirty="0"/>
              <a:t>says its possible to give your mind an upward spiral of small steps and actions that cause more experiences of joy.)</a:t>
            </a:r>
          </a:p>
          <a:p>
            <a:endParaRPr lang="en-US" sz="1300" dirty="0"/>
          </a:p>
          <a:p>
            <a:r>
              <a:rPr lang="en-US" sz="1300" dirty="0"/>
              <a:t>Fulfilling volunteer work causes us to experience satisfaction and joy!   Hence, volunteering can become an affordable therapy for building contentment!</a:t>
            </a:r>
          </a:p>
          <a:p>
            <a:endParaRPr lang="en-US" dirty="0"/>
          </a:p>
        </p:txBody>
      </p:sp>
      <p:sp>
        <p:nvSpPr>
          <p:cNvPr id="4" name="Slide Number Placeholder 3"/>
          <p:cNvSpPr>
            <a:spLocks noGrp="1"/>
          </p:cNvSpPr>
          <p:nvPr>
            <p:ph type="sldNum" sz="quarter" idx="10"/>
          </p:nvPr>
        </p:nvSpPr>
        <p:spPr/>
        <p:txBody>
          <a:bodyPr/>
          <a:lstStyle/>
          <a:p>
            <a:fld id="{6EC78005-A48A-4153-B5A9-8A6EFADA06D4}" type="slidenum">
              <a:rPr lang="en-US" smtClean="0"/>
              <a:t>9</a:t>
            </a:fld>
            <a:endParaRPr lang="en-US"/>
          </a:p>
        </p:txBody>
      </p:sp>
    </p:spTree>
    <p:extLst>
      <p:ext uri="{BB962C8B-B14F-4D97-AF65-F5344CB8AC3E}">
        <p14:creationId xmlns:p14="http://schemas.microsoft.com/office/powerpoint/2010/main" val="2581788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5A8F97-5DCB-44C8-AE16-F72B6178D87A}"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0907B-9F2B-46F0-8E4C-188981BAD80E}" type="slidenum">
              <a:rPr lang="en-US" smtClean="0"/>
              <a:t>‹#›</a:t>
            </a:fld>
            <a:endParaRPr lang="en-US"/>
          </a:p>
        </p:txBody>
      </p:sp>
    </p:spTree>
    <p:extLst>
      <p:ext uri="{BB962C8B-B14F-4D97-AF65-F5344CB8AC3E}">
        <p14:creationId xmlns:p14="http://schemas.microsoft.com/office/powerpoint/2010/main" val="210095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5A8F97-5DCB-44C8-AE16-F72B6178D87A}"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0907B-9F2B-46F0-8E4C-188981BAD80E}" type="slidenum">
              <a:rPr lang="en-US" smtClean="0"/>
              <a:t>‹#›</a:t>
            </a:fld>
            <a:endParaRPr lang="en-US"/>
          </a:p>
        </p:txBody>
      </p:sp>
    </p:spTree>
    <p:extLst>
      <p:ext uri="{BB962C8B-B14F-4D97-AF65-F5344CB8AC3E}">
        <p14:creationId xmlns:p14="http://schemas.microsoft.com/office/powerpoint/2010/main" val="27251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5A8F97-5DCB-44C8-AE16-F72B6178D87A}"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0907B-9F2B-46F0-8E4C-188981BAD80E}" type="slidenum">
              <a:rPr lang="en-US" smtClean="0"/>
              <a:t>‹#›</a:t>
            </a:fld>
            <a:endParaRPr lang="en-US"/>
          </a:p>
        </p:txBody>
      </p:sp>
    </p:spTree>
    <p:extLst>
      <p:ext uri="{BB962C8B-B14F-4D97-AF65-F5344CB8AC3E}">
        <p14:creationId xmlns:p14="http://schemas.microsoft.com/office/powerpoint/2010/main" val="150862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5A8F97-5DCB-44C8-AE16-F72B6178D87A}"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0907B-9F2B-46F0-8E4C-188981BAD80E}" type="slidenum">
              <a:rPr lang="en-US" smtClean="0"/>
              <a:t>‹#›</a:t>
            </a:fld>
            <a:endParaRPr lang="en-US"/>
          </a:p>
        </p:txBody>
      </p:sp>
    </p:spTree>
    <p:extLst>
      <p:ext uri="{BB962C8B-B14F-4D97-AF65-F5344CB8AC3E}">
        <p14:creationId xmlns:p14="http://schemas.microsoft.com/office/powerpoint/2010/main" val="420502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5A8F97-5DCB-44C8-AE16-F72B6178D87A}"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0907B-9F2B-46F0-8E4C-188981BAD80E}" type="slidenum">
              <a:rPr lang="en-US" smtClean="0"/>
              <a:t>‹#›</a:t>
            </a:fld>
            <a:endParaRPr lang="en-US"/>
          </a:p>
        </p:txBody>
      </p:sp>
    </p:spTree>
    <p:extLst>
      <p:ext uri="{BB962C8B-B14F-4D97-AF65-F5344CB8AC3E}">
        <p14:creationId xmlns:p14="http://schemas.microsoft.com/office/powerpoint/2010/main" val="348486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5A8F97-5DCB-44C8-AE16-F72B6178D87A}"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0907B-9F2B-46F0-8E4C-188981BAD80E}" type="slidenum">
              <a:rPr lang="en-US" smtClean="0"/>
              <a:t>‹#›</a:t>
            </a:fld>
            <a:endParaRPr lang="en-US"/>
          </a:p>
        </p:txBody>
      </p:sp>
    </p:spTree>
    <p:extLst>
      <p:ext uri="{BB962C8B-B14F-4D97-AF65-F5344CB8AC3E}">
        <p14:creationId xmlns:p14="http://schemas.microsoft.com/office/powerpoint/2010/main" val="275851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5A8F97-5DCB-44C8-AE16-F72B6178D87A}"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60907B-9F2B-46F0-8E4C-188981BAD80E}" type="slidenum">
              <a:rPr lang="en-US" smtClean="0"/>
              <a:t>‹#›</a:t>
            </a:fld>
            <a:endParaRPr lang="en-US"/>
          </a:p>
        </p:txBody>
      </p:sp>
    </p:spTree>
    <p:extLst>
      <p:ext uri="{BB962C8B-B14F-4D97-AF65-F5344CB8AC3E}">
        <p14:creationId xmlns:p14="http://schemas.microsoft.com/office/powerpoint/2010/main" val="133578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5A8F97-5DCB-44C8-AE16-F72B6178D87A}"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60907B-9F2B-46F0-8E4C-188981BAD80E}" type="slidenum">
              <a:rPr lang="en-US" smtClean="0"/>
              <a:t>‹#›</a:t>
            </a:fld>
            <a:endParaRPr lang="en-US"/>
          </a:p>
        </p:txBody>
      </p:sp>
    </p:spTree>
    <p:extLst>
      <p:ext uri="{BB962C8B-B14F-4D97-AF65-F5344CB8AC3E}">
        <p14:creationId xmlns:p14="http://schemas.microsoft.com/office/powerpoint/2010/main" val="128448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5A8F97-5DCB-44C8-AE16-F72B6178D87A}"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60907B-9F2B-46F0-8E4C-188981BAD80E}" type="slidenum">
              <a:rPr lang="en-US" smtClean="0"/>
              <a:t>‹#›</a:t>
            </a:fld>
            <a:endParaRPr lang="en-US"/>
          </a:p>
        </p:txBody>
      </p:sp>
    </p:spTree>
    <p:extLst>
      <p:ext uri="{BB962C8B-B14F-4D97-AF65-F5344CB8AC3E}">
        <p14:creationId xmlns:p14="http://schemas.microsoft.com/office/powerpoint/2010/main" val="3306857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5A8F97-5DCB-44C8-AE16-F72B6178D87A}"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0907B-9F2B-46F0-8E4C-188981BAD80E}" type="slidenum">
              <a:rPr lang="en-US" smtClean="0"/>
              <a:t>‹#›</a:t>
            </a:fld>
            <a:endParaRPr lang="en-US"/>
          </a:p>
        </p:txBody>
      </p:sp>
    </p:spTree>
    <p:extLst>
      <p:ext uri="{BB962C8B-B14F-4D97-AF65-F5344CB8AC3E}">
        <p14:creationId xmlns:p14="http://schemas.microsoft.com/office/powerpoint/2010/main" val="2568575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5A8F97-5DCB-44C8-AE16-F72B6178D87A}"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0907B-9F2B-46F0-8E4C-188981BAD80E}" type="slidenum">
              <a:rPr lang="en-US" smtClean="0"/>
              <a:t>‹#›</a:t>
            </a:fld>
            <a:endParaRPr lang="en-US"/>
          </a:p>
        </p:txBody>
      </p:sp>
    </p:spTree>
    <p:extLst>
      <p:ext uri="{BB962C8B-B14F-4D97-AF65-F5344CB8AC3E}">
        <p14:creationId xmlns:p14="http://schemas.microsoft.com/office/powerpoint/2010/main" val="1164482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A8F97-5DCB-44C8-AE16-F72B6178D87A}" type="datetimeFigureOut">
              <a:rPr lang="en-US" smtClean="0"/>
              <a:t>11/16/2023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0907B-9F2B-46F0-8E4C-188981BAD80E}" type="slidenum">
              <a:rPr lang="en-US" smtClean="0"/>
              <a:t>‹#›</a:t>
            </a:fld>
            <a:endParaRPr lang="en-US"/>
          </a:p>
        </p:txBody>
      </p:sp>
    </p:spTree>
    <p:extLst>
      <p:ext uri="{BB962C8B-B14F-4D97-AF65-F5344CB8AC3E}">
        <p14:creationId xmlns:p14="http://schemas.microsoft.com/office/powerpoint/2010/main" val="2604575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DDBE1D69-574D-4396-9F11-59D416A73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7ACAF0FA-58A4-4BF5-9777-E88992262D55}"/>
              </a:ext>
            </a:extLst>
          </p:cNvPr>
          <p:cNvSpPr>
            <a:spLocks noGrp="1"/>
          </p:cNvSpPr>
          <p:nvPr>
            <p:ph type="ctrTitle"/>
          </p:nvPr>
        </p:nvSpPr>
        <p:spPr>
          <a:xfrm>
            <a:off x="1416423" y="2242268"/>
            <a:ext cx="9144000" cy="1482847"/>
          </a:xfrm>
        </p:spPr>
        <p:txBody>
          <a:bodyPr>
            <a:noAutofit/>
          </a:bodyPr>
          <a:lstStyle/>
          <a:p>
            <a:r>
              <a:rPr lang="en-US" sz="6600" b="1" dirty="0" smtClean="0">
                <a:ln>
                  <a:solidFill>
                    <a:sysClr val="windowText" lastClr="000000"/>
                  </a:solidFill>
                </a:ln>
                <a:solidFill>
                  <a:srgbClr val="339966"/>
                </a:solidFill>
                <a:latin typeface="Segoe UI Black" panose="020B0A02040204020203" pitchFamily="34" charset="0"/>
                <a:ea typeface="Segoe UI Black" panose="020B0A02040204020203" pitchFamily="34" charset="0"/>
              </a:rPr>
              <a:t>MINDFUL</a:t>
            </a:r>
            <a:r>
              <a:rPr lang="en-US" sz="6600" b="1" dirty="0" smtClean="0">
                <a:ln>
                  <a:solidFill>
                    <a:sysClr val="windowText" lastClr="000000"/>
                  </a:solidFill>
                </a:ln>
                <a:solidFill>
                  <a:srgbClr val="669900"/>
                </a:solidFill>
                <a:latin typeface="Segoe UI Black" panose="020B0A02040204020203" pitchFamily="34" charset="0"/>
                <a:ea typeface="Segoe UI Black" panose="020B0A02040204020203" pitchFamily="34" charset="0"/>
              </a:rPr>
              <a:t/>
            </a:r>
            <a:br>
              <a:rPr lang="en-US" sz="6600" b="1" dirty="0" smtClean="0">
                <a:ln>
                  <a:solidFill>
                    <a:sysClr val="windowText" lastClr="000000"/>
                  </a:solidFill>
                </a:ln>
                <a:solidFill>
                  <a:srgbClr val="669900"/>
                </a:solidFill>
                <a:latin typeface="Segoe UI Black" panose="020B0A02040204020203" pitchFamily="34" charset="0"/>
                <a:ea typeface="Segoe UI Black" panose="020B0A02040204020203" pitchFamily="34" charset="0"/>
              </a:rPr>
            </a:br>
            <a:r>
              <a:rPr lang="en-US" sz="6600" b="1" dirty="0" smtClean="0">
                <a:ln>
                  <a:solidFill>
                    <a:sysClr val="windowText" lastClr="000000"/>
                  </a:solidFill>
                </a:ln>
                <a:solidFill>
                  <a:srgbClr val="339966"/>
                </a:solidFill>
                <a:latin typeface="Segoe UI Black" panose="020B0A02040204020203" pitchFamily="34" charset="0"/>
                <a:ea typeface="Segoe UI Black" panose="020B0A02040204020203" pitchFamily="34" charset="0"/>
              </a:rPr>
              <a:t>VOLUNTEERING</a:t>
            </a:r>
            <a:endParaRPr lang="en-US" sz="6600" b="1" dirty="0">
              <a:ln>
                <a:solidFill>
                  <a:sysClr val="windowText" lastClr="000000"/>
                </a:solidFill>
              </a:ln>
              <a:solidFill>
                <a:srgbClr val="339966"/>
              </a:solidFill>
              <a:latin typeface="Segoe UI Black" panose="020B0A02040204020203" pitchFamily="34" charset="0"/>
              <a:ea typeface="Segoe UI Black" panose="020B0A02040204020203" pitchFamily="34" charset="0"/>
            </a:endParaRPr>
          </a:p>
        </p:txBody>
      </p:sp>
      <p:sp>
        <p:nvSpPr>
          <p:cNvPr id="3" name="Subtitle 2">
            <a:extLst>
              <a:ext uri="{FF2B5EF4-FFF2-40B4-BE49-F238E27FC236}">
                <a16:creationId xmlns="" xmlns:a16="http://schemas.microsoft.com/office/drawing/2014/main" id="{48BFF711-977F-46B2-894A-BE0B304522C1}"/>
              </a:ext>
            </a:extLst>
          </p:cNvPr>
          <p:cNvSpPr>
            <a:spLocks noGrp="1"/>
          </p:cNvSpPr>
          <p:nvPr>
            <p:ph type="subTitle" idx="1"/>
          </p:nvPr>
        </p:nvSpPr>
        <p:spPr>
          <a:xfrm>
            <a:off x="1371599" y="4286343"/>
            <a:ext cx="9448801" cy="1655762"/>
          </a:xfrm>
        </p:spPr>
        <p:txBody>
          <a:bodyPr>
            <a:normAutofit/>
          </a:bodyPr>
          <a:lstStyle/>
          <a:p>
            <a:r>
              <a:rPr lang="en-US" sz="3200" b="1" dirty="0" smtClean="0">
                <a:solidFill>
                  <a:srgbClr val="002060"/>
                </a:solidFill>
              </a:rPr>
              <a:t>Lucille Vitale ─ NYS PTA Vice President</a:t>
            </a:r>
          </a:p>
          <a:p>
            <a:r>
              <a:rPr lang="en-US" sz="3200" b="1" dirty="0" smtClean="0">
                <a:solidFill>
                  <a:srgbClr val="002060"/>
                </a:solidFill>
              </a:rPr>
              <a:t>Amany Messieha </a:t>
            </a:r>
            <a:r>
              <a:rPr lang="en-US" sz="3200" b="1" dirty="0" err="1" smtClean="0">
                <a:solidFill>
                  <a:srgbClr val="002060"/>
                </a:solidFill>
              </a:rPr>
              <a:t>Dgheim</a:t>
            </a:r>
            <a:r>
              <a:rPr lang="en-US" sz="3200" b="1" dirty="0" smtClean="0">
                <a:solidFill>
                  <a:srgbClr val="002060"/>
                </a:solidFill>
              </a:rPr>
              <a:t> </a:t>
            </a:r>
            <a:r>
              <a:rPr lang="en-US" sz="3200" b="1" dirty="0">
                <a:solidFill>
                  <a:srgbClr val="002060"/>
                </a:solidFill>
              </a:rPr>
              <a:t>─</a:t>
            </a:r>
            <a:r>
              <a:rPr lang="en-US" sz="3200" b="1" dirty="0" smtClean="0">
                <a:solidFill>
                  <a:srgbClr val="002060"/>
                </a:solidFill>
              </a:rPr>
              <a:t> NYS PTA 1</a:t>
            </a:r>
            <a:r>
              <a:rPr lang="en-US" sz="3200" b="1" baseline="30000" dirty="0" smtClean="0">
                <a:solidFill>
                  <a:srgbClr val="002060"/>
                </a:solidFill>
              </a:rPr>
              <a:t>st</a:t>
            </a:r>
            <a:r>
              <a:rPr lang="en-US" sz="3200" b="1" dirty="0" smtClean="0">
                <a:solidFill>
                  <a:srgbClr val="002060"/>
                </a:solidFill>
              </a:rPr>
              <a:t> Vice President</a:t>
            </a:r>
            <a:endParaRPr lang="en-US" sz="3200" b="1" dirty="0">
              <a:solidFill>
                <a:srgbClr val="002060"/>
              </a:solidFill>
            </a:endParaRPr>
          </a:p>
        </p:txBody>
      </p:sp>
    </p:spTree>
    <p:extLst>
      <p:ext uri="{BB962C8B-B14F-4D97-AF65-F5344CB8AC3E}">
        <p14:creationId xmlns:p14="http://schemas.microsoft.com/office/powerpoint/2010/main" val="3518068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9EF69FB3-1AA4-4654-A65A-ACE38A1591BC}"/>
              </a:ext>
            </a:extLst>
          </p:cNvPr>
          <p:cNvPicPr>
            <a:picLocks noChangeAspect="1"/>
          </p:cNvPicPr>
          <p:nvPr/>
        </p:nvPicPr>
        <p:blipFill>
          <a:blip r:embed="rId3"/>
          <a:stretch>
            <a:fillRect/>
          </a:stretch>
        </p:blipFill>
        <p:spPr>
          <a:xfrm>
            <a:off x="0" y="1286"/>
            <a:ext cx="12192000" cy="6865211"/>
          </a:xfrm>
          <a:prstGeom prst="rect">
            <a:avLst/>
          </a:prstGeom>
        </p:spPr>
      </p:pic>
      <p:sp>
        <p:nvSpPr>
          <p:cNvPr id="15" name="Content Placeholder 14">
            <a:extLst>
              <a:ext uri="{FF2B5EF4-FFF2-40B4-BE49-F238E27FC236}">
                <a16:creationId xmlns="" xmlns:a16="http://schemas.microsoft.com/office/drawing/2014/main" id="{8F6D2252-E79C-4816-8CB9-D17363098CFE}"/>
              </a:ext>
            </a:extLst>
          </p:cNvPr>
          <p:cNvSpPr>
            <a:spLocks noGrp="1"/>
          </p:cNvSpPr>
          <p:nvPr>
            <p:ph idx="1"/>
          </p:nvPr>
        </p:nvSpPr>
        <p:spPr>
          <a:xfrm>
            <a:off x="1005177" y="1544274"/>
            <a:ext cx="9506447" cy="4606843"/>
          </a:xfrm>
        </p:spPr>
        <p:txBody>
          <a:bodyPr>
            <a:noAutofit/>
          </a:bodyPr>
          <a:lstStyle/>
          <a:p>
            <a:pPr marL="0" indent="0" fontAlgn="base">
              <a:buNone/>
            </a:pPr>
            <a:r>
              <a:rPr lang="en-US" sz="4000" b="1" dirty="0" smtClean="0">
                <a:solidFill>
                  <a:srgbClr val="002060"/>
                </a:solidFill>
              </a:rPr>
              <a:t>Do you ever feel:</a:t>
            </a:r>
          </a:p>
          <a:p>
            <a:pPr lvl="1" fontAlgn="base"/>
            <a:r>
              <a:rPr lang="en-US" sz="3600" b="1" dirty="0" smtClean="0">
                <a:solidFill>
                  <a:srgbClr val="002060"/>
                </a:solidFill>
              </a:rPr>
              <a:t>Stressed</a:t>
            </a:r>
          </a:p>
          <a:p>
            <a:pPr lvl="1" fontAlgn="base"/>
            <a:r>
              <a:rPr lang="en-US" sz="3600" b="1" dirty="0" smtClean="0">
                <a:solidFill>
                  <a:srgbClr val="002060"/>
                </a:solidFill>
              </a:rPr>
              <a:t>Anxious</a:t>
            </a:r>
          </a:p>
          <a:p>
            <a:pPr lvl="1" fontAlgn="base"/>
            <a:r>
              <a:rPr lang="en-US" sz="3600" b="1" dirty="0" smtClean="0">
                <a:solidFill>
                  <a:srgbClr val="002060"/>
                </a:solidFill>
              </a:rPr>
              <a:t>Overwhelmed/overloaded</a:t>
            </a:r>
          </a:p>
          <a:p>
            <a:pPr lvl="1" fontAlgn="base"/>
            <a:r>
              <a:rPr lang="en-US" sz="3600" b="1" dirty="0" smtClean="0">
                <a:solidFill>
                  <a:srgbClr val="002060"/>
                </a:solidFill>
              </a:rPr>
              <a:t>Unsatisfied</a:t>
            </a:r>
          </a:p>
          <a:p>
            <a:pPr lvl="1" fontAlgn="base"/>
            <a:r>
              <a:rPr lang="en-US" sz="3600" b="1" dirty="0" smtClean="0">
                <a:solidFill>
                  <a:srgbClr val="002060"/>
                </a:solidFill>
              </a:rPr>
              <a:t>Misunderstood</a:t>
            </a:r>
          </a:p>
          <a:p>
            <a:pPr lvl="1" fontAlgn="base"/>
            <a:r>
              <a:rPr lang="en-US" sz="3600" b="1" dirty="0" smtClean="0">
                <a:solidFill>
                  <a:srgbClr val="002060"/>
                </a:solidFill>
              </a:rPr>
              <a:t>Under/unappreciated</a:t>
            </a:r>
          </a:p>
          <a:p>
            <a:pPr lvl="1" fontAlgn="base"/>
            <a:r>
              <a:rPr lang="en-US" sz="3600" b="1" dirty="0" smtClean="0">
                <a:solidFill>
                  <a:srgbClr val="002060"/>
                </a:solidFill>
              </a:rPr>
              <a:t>Frustrated/angry</a:t>
            </a:r>
            <a:endParaRPr lang="en-US" sz="3600" b="1" dirty="0">
              <a:solidFill>
                <a:srgbClr val="002060"/>
              </a:solidFill>
            </a:endParaRPr>
          </a:p>
          <a:p>
            <a:pPr marL="0" indent="0" fontAlgn="base">
              <a:buNone/>
            </a:pPr>
            <a:endParaRPr lang="en-US" sz="3600" dirty="0" smtClean="0">
              <a:solidFill>
                <a:srgbClr val="002060"/>
              </a:solidFill>
            </a:endParaRPr>
          </a:p>
        </p:txBody>
      </p:sp>
      <p:pic>
        <p:nvPicPr>
          <p:cNvPr id="1028" name="Picture 4" descr="2,300+ Taking Temperature Illustrations, Royalty-Free Vector Graphics &amp;  Clip Art - iStock | Nurse taking temperature, Person taking temperature,  Doctor taking tempera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85503">
            <a:off x="-4607763" y="1665269"/>
            <a:ext cx="3899250" cy="38992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13688" y="4679309"/>
            <a:ext cx="4091709" cy="119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 xmlns:a16="http://schemas.microsoft.com/office/drawing/2014/main" id="{97AB3958-C3D7-4714-A5F8-DF365589FFFF}"/>
              </a:ext>
            </a:extLst>
          </p:cNvPr>
          <p:cNvSpPr txBox="1">
            <a:spLocks/>
          </p:cNvSpPr>
          <p:nvPr/>
        </p:nvSpPr>
        <p:spPr>
          <a:xfrm>
            <a:off x="785091" y="532621"/>
            <a:ext cx="10568709" cy="9267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2060"/>
                </a:solidFill>
                <a:latin typeface="Arial" panose="020B0604020202020204" pitchFamily="34" charset="0"/>
                <a:cs typeface="Arial" panose="020B0604020202020204" pitchFamily="34" charset="0"/>
              </a:rPr>
              <a:t>HOW IS YOUR VOLUNTEERING?</a:t>
            </a:r>
            <a:endParaRPr lang="en-US" b="1" dirty="0">
              <a:solidFill>
                <a:srgbClr val="002060"/>
              </a:solidFill>
              <a:latin typeface="Arial" panose="020B0604020202020204" pitchFamily="34" charset="0"/>
              <a:cs typeface="Arial" panose="020B0604020202020204" pitchFamily="34" charset="0"/>
            </a:endParaRPr>
          </a:p>
        </p:txBody>
      </p:sp>
      <p:pic>
        <p:nvPicPr>
          <p:cNvPr id="5124" name="Picture 4" descr="Thermometer Graphics Royalty Free SVG, Cliparts, Vectors, and Stock  Illustration. Image 328291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1526" y="2310947"/>
            <a:ext cx="3835143" cy="3029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360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9EF69FB3-1AA4-4654-A65A-ACE38A1591BC}"/>
              </a:ext>
            </a:extLst>
          </p:cNvPr>
          <p:cNvPicPr>
            <a:picLocks noChangeAspect="1"/>
          </p:cNvPicPr>
          <p:nvPr/>
        </p:nvPicPr>
        <p:blipFill>
          <a:blip r:embed="rId3"/>
          <a:stretch>
            <a:fillRect/>
          </a:stretch>
        </p:blipFill>
        <p:spPr>
          <a:xfrm>
            <a:off x="0" y="1286"/>
            <a:ext cx="12192000" cy="6865211"/>
          </a:xfrm>
          <a:prstGeom prst="rect">
            <a:avLst/>
          </a:prstGeom>
        </p:spPr>
      </p:pic>
      <p:sp>
        <p:nvSpPr>
          <p:cNvPr id="15" name="Content Placeholder 14">
            <a:extLst>
              <a:ext uri="{FF2B5EF4-FFF2-40B4-BE49-F238E27FC236}">
                <a16:creationId xmlns="" xmlns:a16="http://schemas.microsoft.com/office/drawing/2014/main" id="{8F6D2252-E79C-4816-8CB9-D17363098CFE}"/>
              </a:ext>
            </a:extLst>
          </p:cNvPr>
          <p:cNvSpPr>
            <a:spLocks noGrp="1"/>
          </p:cNvSpPr>
          <p:nvPr>
            <p:ph idx="1"/>
          </p:nvPr>
        </p:nvSpPr>
        <p:spPr>
          <a:xfrm>
            <a:off x="523982" y="1632607"/>
            <a:ext cx="10647121" cy="4606843"/>
          </a:xfrm>
        </p:spPr>
        <p:txBody>
          <a:bodyPr>
            <a:noAutofit/>
          </a:bodyPr>
          <a:lstStyle/>
          <a:p>
            <a:pPr marL="0" indent="0" fontAlgn="base">
              <a:buNone/>
            </a:pPr>
            <a:r>
              <a:rPr lang="en-US" sz="4000" b="1" dirty="0" smtClean="0">
                <a:solidFill>
                  <a:srgbClr val="002060"/>
                </a:solidFill>
              </a:rPr>
              <a:t>What can I do better?</a:t>
            </a:r>
          </a:p>
          <a:p>
            <a:pPr lvl="1" fontAlgn="base"/>
            <a:r>
              <a:rPr lang="en-US" sz="3600" b="1" dirty="0" smtClean="0">
                <a:solidFill>
                  <a:srgbClr val="002060"/>
                </a:solidFill>
              </a:rPr>
              <a:t>Be self-aware</a:t>
            </a:r>
          </a:p>
          <a:p>
            <a:pPr lvl="1" fontAlgn="base"/>
            <a:r>
              <a:rPr lang="en-US" sz="3600" b="1" dirty="0">
                <a:solidFill>
                  <a:srgbClr val="002060"/>
                </a:solidFill>
              </a:rPr>
              <a:t>Be mindful of </a:t>
            </a:r>
            <a:r>
              <a:rPr lang="en-US" sz="3600" b="1" dirty="0" smtClean="0">
                <a:solidFill>
                  <a:srgbClr val="002060"/>
                </a:solidFill>
              </a:rPr>
              <a:t>others</a:t>
            </a:r>
          </a:p>
          <a:p>
            <a:pPr lvl="1" fontAlgn="base"/>
            <a:r>
              <a:rPr lang="en-US" sz="3600" b="1" dirty="0" smtClean="0">
                <a:solidFill>
                  <a:srgbClr val="002060"/>
                </a:solidFill>
              </a:rPr>
              <a:t>Delegate</a:t>
            </a:r>
          </a:p>
          <a:p>
            <a:pPr lvl="1" fontAlgn="base"/>
            <a:r>
              <a:rPr lang="en-US" sz="3600" b="1" dirty="0" smtClean="0">
                <a:solidFill>
                  <a:srgbClr val="002060"/>
                </a:solidFill>
              </a:rPr>
              <a:t>Learn to say “no”</a:t>
            </a:r>
          </a:p>
          <a:p>
            <a:pPr lvl="1" fontAlgn="base"/>
            <a:r>
              <a:rPr lang="en-US" sz="3600" b="1" dirty="0" smtClean="0">
                <a:solidFill>
                  <a:srgbClr val="002060"/>
                </a:solidFill>
              </a:rPr>
              <a:t>Follow your interests/ passion</a:t>
            </a:r>
          </a:p>
          <a:p>
            <a:pPr lvl="1" fontAlgn="base"/>
            <a:r>
              <a:rPr lang="en-US" sz="3600" b="1" dirty="0" smtClean="0">
                <a:solidFill>
                  <a:srgbClr val="002060"/>
                </a:solidFill>
              </a:rPr>
              <a:t>Communicate (speak up)</a:t>
            </a:r>
            <a:endParaRPr lang="en-US" sz="3600" dirty="0" smtClean="0">
              <a:solidFill>
                <a:srgbClr val="002060"/>
              </a:solidFill>
            </a:endParaRPr>
          </a:p>
        </p:txBody>
      </p:sp>
      <p:sp>
        <p:nvSpPr>
          <p:cNvPr id="8" name="Title 1">
            <a:extLst>
              <a:ext uri="{FF2B5EF4-FFF2-40B4-BE49-F238E27FC236}">
                <a16:creationId xmlns="" xmlns:a16="http://schemas.microsoft.com/office/drawing/2014/main" id="{97AB3958-C3D7-4714-A5F8-DF365589FFFF}"/>
              </a:ext>
            </a:extLst>
          </p:cNvPr>
          <p:cNvSpPr txBox="1">
            <a:spLocks/>
          </p:cNvSpPr>
          <p:nvPr/>
        </p:nvSpPr>
        <p:spPr>
          <a:xfrm>
            <a:off x="523982" y="410983"/>
            <a:ext cx="11373492" cy="10495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002060"/>
                </a:solidFill>
                <a:latin typeface="Arial" panose="020B0604020202020204" pitchFamily="34" charset="0"/>
                <a:cs typeface="Arial" panose="020B0604020202020204" pitchFamily="34" charset="0"/>
              </a:rPr>
              <a:t>MINDFUL VOLUNTEERING = POSITIVE VOLUNTEERING</a:t>
            </a:r>
            <a:endParaRPr lang="en-US" sz="2800" b="1" dirty="0">
              <a:solidFill>
                <a:srgbClr val="002060"/>
              </a:solidFill>
              <a:latin typeface="Arial" panose="020B0604020202020204" pitchFamily="34" charset="0"/>
              <a:cs typeface="Arial" panose="020B0604020202020204" pitchFamily="34" charset="0"/>
            </a:endParaRPr>
          </a:p>
        </p:txBody>
      </p:sp>
      <p:pic>
        <p:nvPicPr>
          <p:cNvPr id="4098" name="Picture 2" descr="Delegate Responsibilities Concept Office People Ceo And Company Leaders  Share Work Create Stable Structure Of Professional Management Poster Banner  Flyer Brochure Cartoon Flat Vector Illustration Stock Illustration -  Download Image Now - i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728" y="1573653"/>
            <a:ext cx="525780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098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9EF69FB3-1AA4-4654-A65A-ACE38A1591BC}"/>
              </a:ext>
            </a:extLst>
          </p:cNvPr>
          <p:cNvPicPr>
            <a:picLocks noChangeAspect="1"/>
          </p:cNvPicPr>
          <p:nvPr/>
        </p:nvPicPr>
        <p:blipFill>
          <a:blip r:embed="rId3"/>
          <a:stretch>
            <a:fillRect/>
          </a:stretch>
        </p:blipFill>
        <p:spPr>
          <a:xfrm>
            <a:off x="0" y="1286"/>
            <a:ext cx="12192000" cy="6865211"/>
          </a:xfrm>
          <a:prstGeom prst="rect">
            <a:avLst/>
          </a:prstGeom>
        </p:spPr>
      </p:pic>
      <p:sp>
        <p:nvSpPr>
          <p:cNvPr id="15" name="Content Placeholder 14">
            <a:extLst>
              <a:ext uri="{FF2B5EF4-FFF2-40B4-BE49-F238E27FC236}">
                <a16:creationId xmlns="" xmlns:a16="http://schemas.microsoft.com/office/drawing/2014/main" id="{8F6D2252-E79C-4816-8CB9-D17363098CFE}"/>
              </a:ext>
            </a:extLst>
          </p:cNvPr>
          <p:cNvSpPr>
            <a:spLocks noGrp="1"/>
          </p:cNvSpPr>
          <p:nvPr>
            <p:ph idx="1"/>
          </p:nvPr>
        </p:nvSpPr>
        <p:spPr>
          <a:xfrm>
            <a:off x="693175" y="1663361"/>
            <a:ext cx="9961574" cy="4845565"/>
          </a:xfrm>
        </p:spPr>
        <p:txBody>
          <a:bodyPr>
            <a:noAutofit/>
          </a:bodyPr>
          <a:lstStyle/>
          <a:p>
            <a:pPr marL="0" indent="0" fontAlgn="base">
              <a:buNone/>
            </a:pPr>
            <a:r>
              <a:rPr lang="en-US" sz="4000" b="1" dirty="0" smtClean="0">
                <a:solidFill>
                  <a:srgbClr val="002060"/>
                </a:solidFill>
              </a:rPr>
              <a:t>How to disagree without being disagreeable?</a:t>
            </a:r>
          </a:p>
          <a:p>
            <a:pPr marL="0" indent="0" fontAlgn="base">
              <a:buNone/>
            </a:pPr>
            <a:endParaRPr lang="en-US" b="1" dirty="0" smtClean="0">
              <a:solidFill>
                <a:srgbClr val="002060"/>
              </a:solidFill>
            </a:endParaRPr>
          </a:p>
          <a:p>
            <a:pPr lvl="1" fontAlgn="base"/>
            <a:r>
              <a:rPr lang="en-US" sz="3600" b="1" dirty="0" smtClean="0">
                <a:solidFill>
                  <a:srgbClr val="002060"/>
                </a:solidFill>
              </a:rPr>
              <a:t>Choose place and time</a:t>
            </a:r>
          </a:p>
          <a:p>
            <a:pPr lvl="1" fontAlgn="base"/>
            <a:r>
              <a:rPr lang="en-US" sz="3600" b="1" dirty="0" smtClean="0">
                <a:solidFill>
                  <a:srgbClr val="002060"/>
                </a:solidFill>
              </a:rPr>
              <a:t>Maintain respect/decorum</a:t>
            </a:r>
          </a:p>
          <a:p>
            <a:pPr lvl="1" fontAlgn="base"/>
            <a:r>
              <a:rPr lang="en-US" sz="3600" b="1" dirty="0" smtClean="0">
                <a:solidFill>
                  <a:srgbClr val="002060"/>
                </a:solidFill>
              </a:rPr>
              <a:t>Hold everyone accountable</a:t>
            </a:r>
          </a:p>
          <a:p>
            <a:pPr lvl="1" fontAlgn="base"/>
            <a:r>
              <a:rPr lang="en-US" sz="3600" b="1" dirty="0" smtClean="0">
                <a:solidFill>
                  <a:srgbClr val="002060"/>
                </a:solidFill>
              </a:rPr>
              <a:t>What to avoid?</a:t>
            </a:r>
          </a:p>
          <a:p>
            <a:pPr lvl="1" fontAlgn="base"/>
            <a:r>
              <a:rPr lang="en-US" sz="3600" b="1" dirty="0" smtClean="0">
                <a:solidFill>
                  <a:srgbClr val="002060"/>
                </a:solidFill>
              </a:rPr>
              <a:t>Focus on PTA’s Mission</a:t>
            </a:r>
            <a:endParaRPr lang="en-US" sz="3600" dirty="0" smtClean="0">
              <a:solidFill>
                <a:srgbClr val="002060"/>
              </a:solidFill>
            </a:endParaRPr>
          </a:p>
        </p:txBody>
      </p:sp>
      <p:sp>
        <p:nvSpPr>
          <p:cNvPr id="8" name="Title 1">
            <a:extLst>
              <a:ext uri="{FF2B5EF4-FFF2-40B4-BE49-F238E27FC236}">
                <a16:creationId xmlns="" xmlns:a16="http://schemas.microsoft.com/office/drawing/2014/main" id="{97AB3958-C3D7-4714-A5F8-DF365589FFFF}"/>
              </a:ext>
            </a:extLst>
          </p:cNvPr>
          <p:cNvSpPr txBox="1">
            <a:spLocks/>
          </p:cNvSpPr>
          <p:nvPr/>
        </p:nvSpPr>
        <p:spPr>
          <a:xfrm>
            <a:off x="693175" y="546154"/>
            <a:ext cx="11373492" cy="10495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002060"/>
                </a:solidFill>
                <a:latin typeface="Arial" panose="020B0604020202020204" pitchFamily="34" charset="0"/>
                <a:cs typeface="Arial" panose="020B0604020202020204" pitchFamily="34" charset="0"/>
              </a:rPr>
              <a:t>MINDFUL VOLUNTEERING = POSITIVE VOLUNTEERING</a:t>
            </a:r>
            <a:endParaRPr lang="en-US" sz="2800" b="1" dirty="0">
              <a:solidFill>
                <a:srgbClr val="002060"/>
              </a:solidFill>
              <a:latin typeface="Arial" panose="020B0604020202020204" pitchFamily="34" charset="0"/>
              <a:cs typeface="Arial" panose="020B0604020202020204" pitchFamily="34" charset="0"/>
            </a:endParaRPr>
          </a:p>
        </p:txBody>
      </p:sp>
      <p:pic>
        <p:nvPicPr>
          <p:cNvPr id="3074" name="Picture 2" descr="Agree Disagree Signs Yellow Purple Arrows Stock Illustration 170769794 |  Shutter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4967" y="2820251"/>
            <a:ext cx="3000375"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995560" y="5193053"/>
            <a:ext cx="3000375" cy="294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826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9EF69FB3-1AA4-4654-A65A-ACE38A1591BC}"/>
              </a:ext>
            </a:extLst>
          </p:cNvPr>
          <p:cNvPicPr>
            <a:picLocks noChangeAspect="1"/>
          </p:cNvPicPr>
          <p:nvPr/>
        </p:nvPicPr>
        <p:blipFill>
          <a:blip r:embed="rId3"/>
          <a:stretch>
            <a:fillRect/>
          </a:stretch>
        </p:blipFill>
        <p:spPr>
          <a:xfrm>
            <a:off x="0" y="1286"/>
            <a:ext cx="12192000" cy="6865211"/>
          </a:xfrm>
          <a:prstGeom prst="rect">
            <a:avLst/>
          </a:prstGeom>
        </p:spPr>
      </p:pic>
      <p:pic>
        <p:nvPicPr>
          <p:cNvPr id="4" name="Picture 3"/>
          <p:cNvPicPr>
            <a:picLocks noChangeAspect="1"/>
          </p:cNvPicPr>
          <p:nvPr/>
        </p:nvPicPr>
        <p:blipFill>
          <a:blip r:embed="rId4"/>
          <a:stretch>
            <a:fillRect/>
          </a:stretch>
        </p:blipFill>
        <p:spPr>
          <a:xfrm>
            <a:off x="2926492" y="0"/>
            <a:ext cx="6339016" cy="6858000"/>
          </a:xfrm>
          <a:prstGeom prst="rect">
            <a:avLst/>
          </a:prstGeom>
        </p:spPr>
      </p:pic>
    </p:spTree>
    <p:extLst>
      <p:ext uri="{BB962C8B-B14F-4D97-AF65-F5344CB8AC3E}">
        <p14:creationId xmlns:p14="http://schemas.microsoft.com/office/powerpoint/2010/main" val="965773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EF69FB3-1AA4-4654-A65A-ACE38A1591BC}"/>
              </a:ext>
            </a:extLst>
          </p:cNvPr>
          <p:cNvPicPr>
            <a:picLocks noChangeAspect="1"/>
          </p:cNvPicPr>
          <p:nvPr/>
        </p:nvPicPr>
        <p:blipFill>
          <a:blip r:embed="rId3"/>
          <a:stretch>
            <a:fillRect/>
          </a:stretch>
        </p:blipFill>
        <p:spPr>
          <a:xfrm>
            <a:off x="0" y="1286"/>
            <a:ext cx="12192000" cy="6865211"/>
          </a:xfrm>
          <a:prstGeom prst="rect">
            <a:avLst/>
          </a:prstGeom>
        </p:spPr>
      </p:pic>
      <p:pic>
        <p:nvPicPr>
          <p:cNvPr id="6146" name="Picture 2" descr="Daily check-in poster self-care daily checklist Mindfulness image 1"/>
          <p:cNvPicPr>
            <a:picLocks noChangeAspect="1" noChangeArrowheads="1"/>
          </p:cNvPicPr>
          <p:nvPr/>
        </p:nvPicPr>
        <p:blipFill rotWithShape="1">
          <a:blip r:embed="rId4">
            <a:extLst>
              <a:ext uri="{28A0092B-C50C-407E-A947-70E740481C1C}">
                <a14:useLocalDpi xmlns:a14="http://schemas.microsoft.com/office/drawing/2010/main" val="0"/>
              </a:ext>
            </a:extLst>
          </a:blip>
          <a:srcRect l="19700" t="13985" r="20509" b="13416"/>
          <a:stretch/>
        </p:blipFill>
        <p:spPr bwMode="auto">
          <a:xfrm>
            <a:off x="3158835" y="40825"/>
            <a:ext cx="5606474" cy="682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096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EF69FB3-1AA4-4654-A65A-ACE38A1591BC}"/>
              </a:ext>
            </a:extLst>
          </p:cNvPr>
          <p:cNvPicPr>
            <a:picLocks noChangeAspect="1"/>
          </p:cNvPicPr>
          <p:nvPr/>
        </p:nvPicPr>
        <p:blipFill>
          <a:blip r:embed="rId3"/>
          <a:stretch>
            <a:fillRect/>
          </a:stretch>
        </p:blipFill>
        <p:spPr>
          <a:xfrm>
            <a:off x="0" y="1286"/>
            <a:ext cx="12192000" cy="6865211"/>
          </a:xfrm>
          <a:prstGeom prst="rect">
            <a:avLst/>
          </a:prstGeom>
        </p:spPr>
      </p:pic>
      <p:pic>
        <p:nvPicPr>
          <p:cNvPr id="8194" name="Picture 2" descr="https://m.media-amazon.com/images/I/7146XpKRipL._SL1500_.jpg"/>
          <p:cNvPicPr>
            <a:picLocks noChangeAspect="1" noChangeArrowheads="1"/>
          </p:cNvPicPr>
          <p:nvPr/>
        </p:nvPicPr>
        <p:blipFill rotWithShape="1">
          <a:blip r:embed="rId4">
            <a:extLst>
              <a:ext uri="{28A0092B-C50C-407E-A947-70E740481C1C}">
                <a14:useLocalDpi xmlns:a14="http://schemas.microsoft.com/office/drawing/2010/main" val="0"/>
              </a:ext>
            </a:extLst>
          </a:blip>
          <a:srcRect l="18880" t="2407" r="18920" b="2409"/>
          <a:stretch/>
        </p:blipFill>
        <p:spPr bwMode="auto">
          <a:xfrm>
            <a:off x="3543300" y="0"/>
            <a:ext cx="4848225" cy="6866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110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EF69FB3-1AA4-4654-A65A-ACE38A1591BC}"/>
              </a:ext>
            </a:extLst>
          </p:cNvPr>
          <p:cNvPicPr>
            <a:picLocks noChangeAspect="1"/>
          </p:cNvPicPr>
          <p:nvPr/>
        </p:nvPicPr>
        <p:blipFill>
          <a:blip r:embed="rId3"/>
          <a:stretch>
            <a:fillRect/>
          </a:stretch>
        </p:blipFill>
        <p:spPr>
          <a:xfrm>
            <a:off x="0" y="-7209"/>
            <a:ext cx="12192000" cy="6865209"/>
          </a:xfrm>
          <a:prstGeom prst="rect">
            <a:avLst/>
          </a:prstGeom>
        </p:spPr>
      </p:pic>
      <p:pic>
        <p:nvPicPr>
          <p:cNvPr id="9218" name="Picture 2" descr="https://www.dianealber.com/cdn/shop/products/spotwords.jpg?v=162085169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9893" y="-7209"/>
            <a:ext cx="8872214" cy="6855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003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EF69FB3-1AA4-4654-A65A-ACE38A1591BC}"/>
              </a:ext>
            </a:extLst>
          </p:cNvPr>
          <p:cNvPicPr>
            <a:picLocks noChangeAspect="1"/>
          </p:cNvPicPr>
          <p:nvPr/>
        </p:nvPicPr>
        <p:blipFill>
          <a:blip r:embed="rId3"/>
          <a:stretch>
            <a:fillRect/>
          </a:stretch>
        </p:blipFill>
        <p:spPr>
          <a:xfrm>
            <a:off x="0" y="-7209"/>
            <a:ext cx="12192000" cy="6865209"/>
          </a:xfrm>
          <a:prstGeom prst="rect">
            <a:avLst/>
          </a:prstGeom>
        </p:spPr>
      </p:pic>
      <p:pic>
        <p:nvPicPr>
          <p:cNvPr id="2" name="Picture 1"/>
          <p:cNvPicPr>
            <a:picLocks noChangeAspect="1"/>
          </p:cNvPicPr>
          <p:nvPr/>
        </p:nvPicPr>
        <p:blipFill>
          <a:blip r:embed="rId4"/>
          <a:stretch>
            <a:fillRect/>
          </a:stretch>
        </p:blipFill>
        <p:spPr>
          <a:xfrm>
            <a:off x="3308553" y="566969"/>
            <a:ext cx="5334515" cy="5725406"/>
          </a:xfrm>
          <a:prstGeom prst="rect">
            <a:avLst/>
          </a:prstGeom>
        </p:spPr>
      </p:pic>
    </p:spTree>
    <p:extLst>
      <p:ext uri="{BB962C8B-B14F-4D97-AF65-F5344CB8AC3E}">
        <p14:creationId xmlns:p14="http://schemas.microsoft.com/office/powerpoint/2010/main" val="2259769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DDBE1D69-574D-4396-9F11-59D416A73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54"/>
            <a:ext cx="12192000" cy="6858000"/>
          </a:xfrm>
          <a:prstGeom prst="rect">
            <a:avLst/>
          </a:prstGeom>
        </p:spPr>
      </p:pic>
      <p:sp>
        <p:nvSpPr>
          <p:cNvPr id="3" name="Subtitle 2">
            <a:extLst>
              <a:ext uri="{FF2B5EF4-FFF2-40B4-BE49-F238E27FC236}">
                <a16:creationId xmlns="" xmlns:a16="http://schemas.microsoft.com/office/drawing/2014/main" id="{48BFF711-977F-46B2-894A-BE0B304522C1}"/>
              </a:ext>
            </a:extLst>
          </p:cNvPr>
          <p:cNvSpPr>
            <a:spLocks noGrp="1"/>
          </p:cNvSpPr>
          <p:nvPr>
            <p:ph type="subTitle" idx="1"/>
          </p:nvPr>
        </p:nvSpPr>
        <p:spPr>
          <a:xfrm>
            <a:off x="1241494" y="2520565"/>
            <a:ext cx="9448801" cy="4017889"/>
          </a:xfrm>
        </p:spPr>
        <p:txBody>
          <a:bodyPr>
            <a:normAutofit/>
          </a:bodyPr>
          <a:lstStyle/>
          <a:p>
            <a:r>
              <a:rPr lang="en-US" sz="3200" b="1" dirty="0" smtClean="0">
                <a:solidFill>
                  <a:srgbClr val="002060"/>
                </a:solidFill>
              </a:rPr>
              <a:t>Lucille Vitale ─ NYS PTA Vice President</a:t>
            </a:r>
          </a:p>
          <a:p>
            <a:r>
              <a:rPr lang="en-US" sz="3200" b="1" dirty="0" smtClean="0">
                <a:solidFill>
                  <a:srgbClr val="002060"/>
                </a:solidFill>
              </a:rPr>
              <a:t>vpvitale@nyspta.org</a:t>
            </a:r>
            <a:endParaRPr lang="en-US" sz="3200" b="1" dirty="0">
              <a:solidFill>
                <a:srgbClr val="002060"/>
              </a:solidFill>
            </a:endParaRPr>
          </a:p>
          <a:p>
            <a:endParaRPr lang="en-US" sz="2000" b="1" dirty="0" smtClean="0">
              <a:solidFill>
                <a:srgbClr val="002060"/>
              </a:solidFill>
            </a:endParaRPr>
          </a:p>
          <a:p>
            <a:endParaRPr lang="en-US" sz="2000" b="1" dirty="0" smtClean="0">
              <a:solidFill>
                <a:srgbClr val="002060"/>
              </a:solidFill>
            </a:endParaRPr>
          </a:p>
          <a:p>
            <a:r>
              <a:rPr lang="en-US" sz="3200" b="1" dirty="0" smtClean="0">
                <a:solidFill>
                  <a:srgbClr val="002060"/>
                </a:solidFill>
              </a:rPr>
              <a:t>Amany Messieha </a:t>
            </a:r>
            <a:r>
              <a:rPr lang="en-US" sz="3200" b="1" dirty="0" err="1" smtClean="0">
                <a:solidFill>
                  <a:srgbClr val="002060"/>
                </a:solidFill>
              </a:rPr>
              <a:t>Dgheim</a:t>
            </a:r>
            <a:r>
              <a:rPr lang="en-US" sz="3200" b="1" dirty="0" smtClean="0">
                <a:solidFill>
                  <a:srgbClr val="002060"/>
                </a:solidFill>
              </a:rPr>
              <a:t> </a:t>
            </a:r>
            <a:r>
              <a:rPr lang="en-US" sz="3200" b="1" dirty="0">
                <a:solidFill>
                  <a:srgbClr val="002060"/>
                </a:solidFill>
              </a:rPr>
              <a:t>─</a:t>
            </a:r>
            <a:r>
              <a:rPr lang="en-US" sz="3200" b="1" dirty="0" smtClean="0">
                <a:solidFill>
                  <a:srgbClr val="002060"/>
                </a:solidFill>
              </a:rPr>
              <a:t> NYS PTA 1</a:t>
            </a:r>
            <a:r>
              <a:rPr lang="en-US" sz="3200" b="1" baseline="30000" dirty="0" smtClean="0">
                <a:solidFill>
                  <a:srgbClr val="002060"/>
                </a:solidFill>
              </a:rPr>
              <a:t>st</a:t>
            </a:r>
            <a:r>
              <a:rPr lang="en-US" sz="3200" b="1" dirty="0" smtClean="0">
                <a:solidFill>
                  <a:srgbClr val="002060"/>
                </a:solidFill>
              </a:rPr>
              <a:t> Vice President</a:t>
            </a:r>
          </a:p>
          <a:p>
            <a:r>
              <a:rPr lang="en-US" sz="3200" b="1" dirty="0" smtClean="0">
                <a:solidFill>
                  <a:srgbClr val="002060"/>
                </a:solidFill>
              </a:rPr>
              <a:t>1stVP@nyspta.org</a:t>
            </a:r>
          </a:p>
          <a:p>
            <a:endParaRPr lang="en-US" sz="3200" b="1" dirty="0">
              <a:solidFill>
                <a:srgbClr val="002060"/>
              </a:solidFill>
            </a:endParaRPr>
          </a:p>
        </p:txBody>
      </p:sp>
      <p:sp>
        <p:nvSpPr>
          <p:cNvPr id="7" name="Title 1">
            <a:extLst>
              <a:ext uri="{FF2B5EF4-FFF2-40B4-BE49-F238E27FC236}">
                <a16:creationId xmlns="" xmlns:a16="http://schemas.microsoft.com/office/drawing/2014/main" id="{7ACAF0FA-58A4-4BF5-9777-E88992262D55}"/>
              </a:ext>
            </a:extLst>
          </p:cNvPr>
          <p:cNvSpPr>
            <a:spLocks noGrp="1"/>
          </p:cNvSpPr>
          <p:nvPr>
            <p:ph type="ctrTitle"/>
          </p:nvPr>
        </p:nvSpPr>
        <p:spPr>
          <a:xfrm>
            <a:off x="1241494" y="402853"/>
            <a:ext cx="9144000" cy="1508125"/>
          </a:xfrm>
        </p:spPr>
        <p:txBody>
          <a:bodyPr>
            <a:noAutofit/>
          </a:bodyPr>
          <a:lstStyle/>
          <a:p>
            <a:r>
              <a:rPr lang="en-US" sz="5400" b="1" dirty="0" smtClean="0">
                <a:ln>
                  <a:solidFill>
                    <a:sysClr val="windowText" lastClr="000000"/>
                  </a:solidFill>
                </a:ln>
                <a:solidFill>
                  <a:srgbClr val="339966"/>
                </a:solidFill>
                <a:latin typeface="Segoe UI Black" panose="020B0A02040204020203" pitchFamily="34" charset="0"/>
                <a:ea typeface="Segoe UI Black" panose="020B0A02040204020203" pitchFamily="34" charset="0"/>
              </a:rPr>
              <a:t>CONTACT US</a:t>
            </a:r>
            <a:endParaRPr lang="en-US" sz="5400" b="1" dirty="0">
              <a:ln>
                <a:solidFill>
                  <a:sysClr val="windowText" lastClr="000000"/>
                </a:solidFill>
              </a:ln>
              <a:solidFill>
                <a:srgbClr val="669900"/>
              </a:solidFill>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4239563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EF69FB3-1AA4-4654-A65A-ACE38A1591BC}"/>
              </a:ext>
            </a:extLst>
          </p:cNvPr>
          <p:cNvPicPr>
            <a:picLocks noChangeAspect="1"/>
          </p:cNvPicPr>
          <p:nvPr/>
        </p:nvPicPr>
        <p:blipFill>
          <a:blip r:embed="rId3"/>
          <a:stretch>
            <a:fillRect/>
          </a:stretch>
        </p:blipFill>
        <p:spPr>
          <a:xfrm>
            <a:off x="0" y="-7951"/>
            <a:ext cx="12192000" cy="6865211"/>
          </a:xfrm>
          <a:prstGeom prst="rect">
            <a:avLst/>
          </a:prstGeom>
        </p:spPr>
      </p:pic>
      <p:pic>
        <p:nvPicPr>
          <p:cNvPr id="2" name="Picture 1"/>
          <p:cNvPicPr>
            <a:picLocks noChangeAspect="1"/>
          </p:cNvPicPr>
          <p:nvPr/>
        </p:nvPicPr>
        <p:blipFill>
          <a:blip r:embed="rId4"/>
          <a:stretch>
            <a:fillRect/>
          </a:stretch>
        </p:blipFill>
        <p:spPr>
          <a:xfrm>
            <a:off x="380880" y="333956"/>
            <a:ext cx="11175916" cy="5844208"/>
          </a:xfrm>
          <a:prstGeom prst="snip1Rect">
            <a:avLst>
              <a:gd name="adj" fmla="val 30817"/>
            </a:avLst>
          </a:prstGeom>
        </p:spPr>
      </p:pic>
    </p:spTree>
    <p:extLst>
      <p:ext uri="{BB962C8B-B14F-4D97-AF65-F5344CB8AC3E}">
        <p14:creationId xmlns:p14="http://schemas.microsoft.com/office/powerpoint/2010/main" val="4063753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9EF69FB3-1AA4-4654-A65A-ACE38A1591BC}"/>
              </a:ext>
            </a:extLst>
          </p:cNvPr>
          <p:cNvPicPr>
            <a:picLocks noChangeAspect="1"/>
          </p:cNvPicPr>
          <p:nvPr/>
        </p:nvPicPr>
        <p:blipFill>
          <a:blip r:embed="rId3"/>
          <a:stretch>
            <a:fillRect/>
          </a:stretch>
        </p:blipFill>
        <p:spPr>
          <a:xfrm>
            <a:off x="0" y="0"/>
            <a:ext cx="12192000" cy="6865211"/>
          </a:xfrm>
          <a:prstGeom prst="rect">
            <a:avLst/>
          </a:prstGeom>
        </p:spPr>
      </p:pic>
      <p:sp>
        <p:nvSpPr>
          <p:cNvPr id="2" name="Title 1">
            <a:extLst>
              <a:ext uri="{FF2B5EF4-FFF2-40B4-BE49-F238E27FC236}">
                <a16:creationId xmlns="" xmlns:a16="http://schemas.microsoft.com/office/drawing/2014/main" id="{97AB3958-C3D7-4714-A5F8-DF365589FFFF}"/>
              </a:ext>
            </a:extLst>
          </p:cNvPr>
          <p:cNvSpPr>
            <a:spLocks noGrp="1"/>
          </p:cNvSpPr>
          <p:nvPr>
            <p:ph type="title"/>
          </p:nvPr>
        </p:nvSpPr>
        <p:spPr>
          <a:xfrm>
            <a:off x="838200" y="866692"/>
            <a:ext cx="10515600" cy="823996"/>
          </a:xfrm>
        </p:spPr>
        <p:txBody>
          <a:bodyPr>
            <a:normAutofit/>
          </a:bodyPr>
          <a:lstStyle/>
          <a:p>
            <a:r>
              <a:rPr lang="en-US" sz="4800" b="1" dirty="0" smtClean="0">
                <a:ln>
                  <a:solidFill>
                    <a:srgbClr val="002060"/>
                  </a:solidFill>
                </a:ln>
                <a:solidFill>
                  <a:srgbClr val="339966"/>
                </a:solidFill>
                <a:latin typeface="Arial" panose="020B0604020202020204" pitchFamily="34" charset="0"/>
                <a:cs typeface="Arial" panose="020B0604020202020204" pitchFamily="34" charset="0"/>
              </a:rPr>
              <a:t>MINDFUL VOLUNTEERING</a:t>
            </a:r>
            <a:endParaRPr lang="en-US" sz="4800" dirty="0">
              <a:solidFill>
                <a:srgbClr val="339966"/>
              </a:solidFill>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 xmlns:a16="http://schemas.microsoft.com/office/drawing/2014/main" id="{8F6D2252-E79C-4816-8CB9-D17363098CFE}"/>
              </a:ext>
            </a:extLst>
          </p:cNvPr>
          <p:cNvSpPr>
            <a:spLocks noGrp="1"/>
          </p:cNvSpPr>
          <p:nvPr>
            <p:ph idx="1"/>
          </p:nvPr>
        </p:nvSpPr>
        <p:spPr>
          <a:xfrm>
            <a:off x="838200" y="1825625"/>
            <a:ext cx="10515600" cy="4369692"/>
          </a:xfrm>
        </p:spPr>
        <p:txBody>
          <a:bodyPr/>
          <a:lstStyle/>
          <a:p>
            <a:r>
              <a:rPr lang="en-US" dirty="0" smtClean="0">
                <a:solidFill>
                  <a:srgbClr val="002060"/>
                </a:solidFill>
              </a:rPr>
              <a:t>Does </a:t>
            </a:r>
            <a:r>
              <a:rPr lang="en-US" dirty="0">
                <a:solidFill>
                  <a:srgbClr val="002060"/>
                </a:solidFill>
              </a:rPr>
              <a:t>it seem like your volunteer duties often interfere with all of your other responsibilities? </a:t>
            </a:r>
            <a:r>
              <a:rPr lang="en-US" dirty="0" smtClean="0">
                <a:solidFill>
                  <a:srgbClr val="002060"/>
                </a:solidFill>
              </a:rPr>
              <a:t> Do </a:t>
            </a:r>
            <a:r>
              <a:rPr lang="en-US" dirty="0">
                <a:solidFill>
                  <a:srgbClr val="002060"/>
                </a:solidFill>
              </a:rPr>
              <a:t>you ever feel overwhelmed</a:t>
            </a:r>
            <a:r>
              <a:rPr lang="en-US" dirty="0" smtClean="0">
                <a:solidFill>
                  <a:srgbClr val="002060"/>
                </a:solidFill>
              </a:rPr>
              <a:t>?</a:t>
            </a:r>
          </a:p>
          <a:p>
            <a:pPr marL="0" indent="0">
              <a:buNone/>
            </a:pPr>
            <a:endParaRPr lang="en-US" dirty="0" smtClean="0">
              <a:solidFill>
                <a:srgbClr val="002060"/>
              </a:solidFill>
            </a:endParaRPr>
          </a:p>
          <a:p>
            <a:r>
              <a:rPr lang="en-US" dirty="0" smtClean="0">
                <a:solidFill>
                  <a:srgbClr val="002060"/>
                </a:solidFill>
              </a:rPr>
              <a:t>How full is your plate?!</a:t>
            </a:r>
          </a:p>
          <a:p>
            <a:pPr marL="0" indent="0">
              <a:buNone/>
            </a:pPr>
            <a:endParaRPr lang="en-US" dirty="0">
              <a:solidFill>
                <a:srgbClr val="002060"/>
              </a:solidFill>
            </a:endParaRPr>
          </a:p>
          <a:p>
            <a:r>
              <a:rPr lang="en-US" dirty="0">
                <a:solidFill>
                  <a:srgbClr val="002060"/>
                </a:solidFill>
              </a:rPr>
              <a:t>This workshop will provide ways to prioritize wellness and practice the principles of mindfulness while balancing the </a:t>
            </a:r>
            <a:r>
              <a:rPr lang="en-US" dirty="0" smtClean="0">
                <a:solidFill>
                  <a:srgbClr val="002060"/>
                </a:solidFill>
              </a:rPr>
              <a:t>juggling act </a:t>
            </a:r>
            <a:r>
              <a:rPr lang="en-US" dirty="0">
                <a:solidFill>
                  <a:srgbClr val="002060"/>
                </a:solidFill>
              </a:rPr>
              <a:t>of volunteering and living your personal life.</a:t>
            </a:r>
          </a:p>
        </p:txBody>
      </p:sp>
    </p:spTree>
    <p:extLst>
      <p:ext uri="{BB962C8B-B14F-4D97-AF65-F5344CB8AC3E}">
        <p14:creationId xmlns:p14="http://schemas.microsoft.com/office/powerpoint/2010/main" val="543777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9EF69FB3-1AA4-4654-A65A-ACE38A1591BC}"/>
              </a:ext>
            </a:extLst>
          </p:cNvPr>
          <p:cNvPicPr>
            <a:picLocks noChangeAspect="1"/>
          </p:cNvPicPr>
          <p:nvPr/>
        </p:nvPicPr>
        <p:blipFill>
          <a:blip r:embed="rId3"/>
          <a:stretch>
            <a:fillRect/>
          </a:stretch>
        </p:blipFill>
        <p:spPr>
          <a:xfrm>
            <a:off x="0" y="0"/>
            <a:ext cx="12192000" cy="6865211"/>
          </a:xfrm>
          <a:prstGeom prst="rect">
            <a:avLst/>
          </a:prstGeom>
        </p:spPr>
      </p:pic>
      <p:sp>
        <p:nvSpPr>
          <p:cNvPr id="2" name="Title 1">
            <a:extLst>
              <a:ext uri="{FF2B5EF4-FFF2-40B4-BE49-F238E27FC236}">
                <a16:creationId xmlns="" xmlns:a16="http://schemas.microsoft.com/office/drawing/2014/main" id="{97AB3958-C3D7-4714-A5F8-DF365589FFFF}"/>
              </a:ext>
            </a:extLst>
          </p:cNvPr>
          <p:cNvSpPr>
            <a:spLocks noGrp="1"/>
          </p:cNvSpPr>
          <p:nvPr>
            <p:ph type="title"/>
          </p:nvPr>
        </p:nvSpPr>
        <p:spPr>
          <a:xfrm>
            <a:off x="838200" y="866692"/>
            <a:ext cx="10515600" cy="823996"/>
          </a:xfrm>
        </p:spPr>
        <p:txBody>
          <a:bodyPr>
            <a:normAutofit/>
          </a:bodyPr>
          <a:lstStyle/>
          <a:p>
            <a:r>
              <a:rPr lang="en-US" sz="4800" b="1" dirty="0" smtClean="0">
                <a:ln>
                  <a:solidFill>
                    <a:srgbClr val="002060"/>
                  </a:solidFill>
                </a:ln>
                <a:solidFill>
                  <a:srgbClr val="339966"/>
                </a:solidFill>
                <a:latin typeface="Arial" panose="020B0604020202020204" pitchFamily="34" charset="0"/>
                <a:cs typeface="Arial" panose="020B0604020202020204" pitchFamily="34" charset="0"/>
              </a:rPr>
              <a:t>MINDFULNESS</a:t>
            </a:r>
            <a:endParaRPr lang="en-US" sz="4800" b="1" dirty="0">
              <a:ln>
                <a:solidFill>
                  <a:srgbClr val="002060"/>
                </a:solidFill>
              </a:ln>
              <a:solidFill>
                <a:srgbClr val="339966"/>
              </a:solidFill>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 xmlns:a16="http://schemas.microsoft.com/office/drawing/2014/main" id="{8F6D2252-E79C-4816-8CB9-D17363098CFE}"/>
              </a:ext>
            </a:extLst>
          </p:cNvPr>
          <p:cNvSpPr>
            <a:spLocks noGrp="1"/>
          </p:cNvSpPr>
          <p:nvPr>
            <p:ph idx="1"/>
          </p:nvPr>
        </p:nvSpPr>
        <p:spPr>
          <a:xfrm>
            <a:off x="838200" y="2102280"/>
            <a:ext cx="10515600" cy="4351338"/>
          </a:xfrm>
        </p:spPr>
        <p:txBody>
          <a:bodyPr>
            <a:noAutofit/>
          </a:bodyPr>
          <a:lstStyle/>
          <a:p>
            <a:pPr marL="0" indent="0">
              <a:buNone/>
            </a:pPr>
            <a:r>
              <a:rPr lang="en-US" sz="3600" dirty="0" smtClean="0">
                <a:solidFill>
                  <a:srgbClr val="002060"/>
                </a:solidFill>
              </a:rPr>
              <a:t>The </a:t>
            </a:r>
            <a:r>
              <a:rPr lang="en-US" sz="3600" dirty="0">
                <a:solidFill>
                  <a:srgbClr val="002060"/>
                </a:solidFill>
              </a:rPr>
              <a:t>practice of paying attention in the present moment, </a:t>
            </a:r>
            <a:r>
              <a:rPr lang="en-US" sz="3600" dirty="0" smtClean="0">
                <a:solidFill>
                  <a:srgbClr val="002060"/>
                </a:solidFill>
              </a:rPr>
              <a:t>intentionally </a:t>
            </a:r>
            <a:r>
              <a:rPr lang="en-US" sz="3600" dirty="0">
                <a:solidFill>
                  <a:srgbClr val="002060"/>
                </a:solidFill>
              </a:rPr>
              <a:t>and with non-judgment</a:t>
            </a:r>
            <a:r>
              <a:rPr lang="en-US" sz="3600" dirty="0" smtClean="0">
                <a:solidFill>
                  <a:srgbClr val="002060"/>
                </a:solidFill>
              </a:rPr>
              <a:t>.</a:t>
            </a:r>
          </a:p>
          <a:p>
            <a:pPr marL="0" indent="0">
              <a:buNone/>
            </a:pPr>
            <a:endParaRPr lang="en-US" sz="1800" dirty="0" smtClean="0">
              <a:solidFill>
                <a:srgbClr val="002060"/>
              </a:solidFill>
            </a:endParaRPr>
          </a:p>
          <a:p>
            <a:pPr marL="0" indent="0">
              <a:buNone/>
            </a:pPr>
            <a:r>
              <a:rPr lang="en-US" sz="3600" dirty="0">
                <a:solidFill>
                  <a:srgbClr val="002060"/>
                </a:solidFill>
              </a:rPr>
              <a:t>T</a:t>
            </a:r>
            <a:r>
              <a:rPr lang="en-US" sz="3600" dirty="0" smtClean="0">
                <a:solidFill>
                  <a:srgbClr val="002060"/>
                </a:solidFill>
              </a:rPr>
              <a:t>he </a:t>
            </a:r>
            <a:r>
              <a:rPr lang="en-US" sz="3600" dirty="0">
                <a:solidFill>
                  <a:srgbClr val="002060"/>
                </a:solidFill>
              </a:rPr>
              <a:t>observation of thoughts, emotions and body </a:t>
            </a:r>
            <a:r>
              <a:rPr lang="en-US" sz="3600" dirty="0" smtClean="0">
                <a:solidFill>
                  <a:srgbClr val="002060"/>
                </a:solidFill>
              </a:rPr>
              <a:t>states.</a:t>
            </a:r>
            <a:endParaRPr lang="en-US" sz="3600" dirty="0">
              <a:solidFill>
                <a:srgbClr val="002060"/>
              </a:solidFill>
            </a:endParaRPr>
          </a:p>
          <a:p>
            <a:pPr marL="0" indent="0">
              <a:buNone/>
            </a:pPr>
            <a:endParaRPr lang="en-US" sz="3600" dirty="0"/>
          </a:p>
        </p:txBody>
      </p:sp>
    </p:spTree>
    <p:extLst>
      <p:ext uri="{BB962C8B-B14F-4D97-AF65-F5344CB8AC3E}">
        <p14:creationId xmlns:p14="http://schemas.microsoft.com/office/powerpoint/2010/main" val="54447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9EF69FB3-1AA4-4654-A65A-ACE38A1591BC}"/>
              </a:ext>
            </a:extLst>
          </p:cNvPr>
          <p:cNvPicPr>
            <a:picLocks noChangeAspect="1"/>
          </p:cNvPicPr>
          <p:nvPr/>
        </p:nvPicPr>
        <p:blipFill>
          <a:blip r:embed="rId3"/>
          <a:stretch>
            <a:fillRect/>
          </a:stretch>
        </p:blipFill>
        <p:spPr>
          <a:xfrm>
            <a:off x="0" y="0"/>
            <a:ext cx="12192000" cy="6865211"/>
          </a:xfrm>
          <a:prstGeom prst="rect">
            <a:avLst/>
          </a:prstGeom>
        </p:spPr>
      </p:pic>
      <p:sp>
        <p:nvSpPr>
          <p:cNvPr id="2" name="Title 1">
            <a:extLst>
              <a:ext uri="{FF2B5EF4-FFF2-40B4-BE49-F238E27FC236}">
                <a16:creationId xmlns="" xmlns:a16="http://schemas.microsoft.com/office/drawing/2014/main" id="{97AB3958-C3D7-4714-A5F8-DF365589FFFF}"/>
              </a:ext>
            </a:extLst>
          </p:cNvPr>
          <p:cNvSpPr>
            <a:spLocks noGrp="1"/>
          </p:cNvSpPr>
          <p:nvPr>
            <p:ph type="title"/>
          </p:nvPr>
        </p:nvSpPr>
        <p:spPr>
          <a:xfrm>
            <a:off x="838200" y="866692"/>
            <a:ext cx="10515600" cy="823996"/>
          </a:xfrm>
        </p:spPr>
        <p:txBody>
          <a:bodyPr>
            <a:normAutofit/>
          </a:bodyPr>
          <a:lstStyle/>
          <a:p>
            <a:r>
              <a:rPr lang="en-US" sz="4800" b="1" dirty="0" smtClean="0">
                <a:ln>
                  <a:solidFill>
                    <a:srgbClr val="002060"/>
                  </a:solidFill>
                </a:ln>
                <a:solidFill>
                  <a:srgbClr val="339966"/>
                </a:solidFill>
                <a:latin typeface="+mn-lt"/>
              </a:rPr>
              <a:t>MINDFULNESS PRACTICES</a:t>
            </a:r>
            <a:endParaRPr lang="en-US" sz="4800" b="1" dirty="0">
              <a:ln>
                <a:solidFill>
                  <a:srgbClr val="002060"/>
                </a:solidFill>
              </a:ln>
              <a:solidFill>
                <a:srgbClr val="339966"/>
              </a:solidFill>
              <a:latin typeface="+mn-lt"/>
            </a:endParaRPr>
          </a:p>
        </p:txBody>
      </p:sp>
      <p:sp>
        <p:nvSpPr>
          <p:cNvPr id="15" name="Content Placeholder 14">
            <a:extLst>
              <a:ext uri="{FF2B5EF4-FFF2-40B4-BE49-F238E27FC236}">
                <a16:creationId xmlns="" xmlns:a16="http://schemas.microsoft.com/office/drawing/2014/main" id="{8F6D2252-E79C-4816-8CB9-D17363098CFE}"/>
              </a:ext>
            </a:extLst>
          </p:cNvPr>
          <p:cNvSpPr>
            <a:spLocks noGrp="1"/>
          </p:cNvSpPr>
          <p:nvPr>
            <p:ph idx="1"/>
          </p:nvPr>
        </p:nvSpPr>
        <p:spPr>
          <a:xfrm>
            <a:off x="1100261" y="1833576"/>
            <a:ext cx="9991477" cy="4351338"/>
          </a:xfrm>
        </p:spPr>
        <p:txBody>
          <a:bodyPr>
            <a:noAutofit/>
          </a:bodyPr>
          <a:lstStyle/>
          <a:p>
            <a:r>
              <a:rPr lang="en-US" sz="3600" dirty="0" smtClean="0">
                <a:solidFill>
                  <a:srgbClr val="002060"/>
                </a:solidFill>
              </a:rPr>
              <a:t>Art therapy</a:t>
            </a:r>
          </a:p>
          <a:p>
            <a:r>
              <a:rPr lang="en-US" sz="3600" dirty="0" smtClean="0">
                <a:solidFill>
                  <a:srgbClr val="002060"/>
                </a:solidFill>
              </a:rPr>
              <a:t>Meditation</a:t>
            </a:r>
          </a:p>
          <a:p>
            <a:r>
              <a:rPr lang="en-US" sz="3600" dirty="0" smtClean="0">
                <a:solidFill>
                  <a:srgbClr val="002060"/>
                </a:solidFill>
              </a:rPr>
              <a:t>Martial arts</a:t>
            </a:r>
          </a:p>
          <a:p>
            <a:r>
              <a:rPr lang="en-US" sz="3600" dirty="0" smtClean="0">
                <a:solidFill>
                  <a:srgbClr val="002060"/>
                </a:solidFill>
              </a:rPr>
              <a:t>Yoga</a:t>
            </a:r>
          </a:p>
          <a:p>
            <a:r>
              <a:rPr lang="en-US" sz="3600" dirty="0" smtClean="0">
                <a:solidFill>
                  <a:srgbClr val="002060"/>
                </a:solidFill>
              </a:rPr>
              <a:t>Physical activity</a:t>
            </a:r>
          </a:p>
          <a:p>
            <a:r>
              <a:rPr lang="en-US" sz="3600" dirty="0" smtClean="0">
                <a:solidFill>
                  <a:srgbClr val="002060"/>
                </a:solidFill>
              </a:rPr>
              <a:t>Hobbies</a:t>
            </a:r>
          </a:p>
          <a:p>
            <a:endParaRPr lang="en-US" sz="3600" dirty="0" smtClean="0">
              <a:solidFill>
                <a:srgbClr val="002060"/>
              </a:solidFill>
            </a:endParaRPr>
          </a:p>
          <a:p>
            <a:pPr marL="0" indent="0">
              <a:buNone/>
            </a:pPr>
            <a:endParaRPr lang="en-US" sz="3600" dirty="0">
              <a:solidFill>
                <a:srgbClr val="002060"/>
              </a:solidFill>
            </a:endParaRPr>
          </a:p>
          <a:p>
            <a:pPr marL="0" indent="0">
              <a:buNone/>
            </a:pPr>
            <a:endParaRPr lang="en-US" sz="3600" dirty="0"/>
          </a:p>
        </p:txBody>
      </p:sp>
      <p:pic>
        <p:nvPicPr>
          <p:cNvPr id="5124" name="Picture 4" descr="Premium Vector | Modern positive girl training at home. fitness clipart  about healthy lifestyle. cute vector hand drawn illustration. stay home,  sport in home. isolated on white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5846" y="2557380"/>
            <a:ext cx="2854902" cy="285490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ading Clipart. Free Download Transparent .PNG or Vector | Creazil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262868" y="4175269"/>
            <a:ext cx="1978023" cy="177318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Art Supplies Clipart - man-painting-on-canvas-art-clipart - Classroom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5855" y="1412978"/>
            <a:ext cx="2994025" cy="2139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131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9EF69FB3-1AA4-4654-A65A-ACE38A1591BC}"/>
              </a:ext>
            </a:extLst>
          </p:cNvPr>
          <p:cNvPicPr>
            <a:picLocks noChangeAspect="1"/>
          </p:cNvPicPr>
          <p:nvPr/>
        </p:nvPicPr>
        <p:blipFill>
          <a:blip r:embed="rId3"/>
          <a:stretch>
            <a:fillRect/>
          </a:stretch>
        </p:blipFill>
        <p:spPr>
          <a:xfrm>
            <a:off x="0" y="0"/>
            <a:ext cx="12192000" cy="6865211"/>
          </a:xfrm>
          <a:prstGeom prst="rect">
            <a:avLst/>
          </a:prstGeom>
        </p:spPr>
      </p:pic>
      <p:sp>
        <p:nvSpPr>
          <p:cNvPr id="2" name="Title 1">
            <a:extLst>
              <a:ext uri="{FF2B5EF4-FFF2-40B4-BE49-F238E27FC236}">
                <a16:creationId xmlns="" xmlns:a16="http://schemas.microsoft.com/office/drawing/2014/main" id="{97AB3958-C3D7-4714-A5F8-DF365589FFFF}"/>
              </a:ext>
            </a:extLst>
          </p:cNvPr>
          <p:cNvSpPr>
            <a:spLocks noGrp="1"/>
          </p:cNvSpPr>
          <p:nvPr>
            <p:ph type="title"/>
          </p:nvPr>
        </p:nvSpPr>
        <p:spPr>
          <a:xfrm>
            <a:off x="838200" y="500815"/>
            <a:ext cx="10515600" cy="823996"/>
          </a:xfrm>
        </p:spPr>
        <p:txBody>
          <a:bodyPr/>
          <a:lstStyle/>
          <a:p>
            <a:r>
              <a:rPr lang="en-US" b="1" dirty="0" smtClean="0">
                <a:solidFill>
                  <a:srgbClr val="002060"/>
                </a:solidFill>
                <a:latin typeface="+mn-lt"/>
              </a:rPr>
              <a:t>WHAT CAN MINDFULNESS DO FOR US?</a:t>
            </a:r>
            <a:endParaRPr lang="en-US" b="1" dirty="0">
              <a:solidFill>
                <a:srgbClr val="002060"/>
              </a:solidFill>
              <a:latin typeface="+mn-lt"/>
            </a:endParaRPr>
          </a:p>
        </p:txBody>
      </p:sp>
      <p:sp>
        <p:nvSpPr>
          <p:cNvPr id="15" name="Content Placeholder 14">
            <a:extLst>
              <a:ext uri="{FF2B5EF4-FFF2-40B4-BE49-F238E27FC236}">
                <a16:creationId xmlns="" xmlns:a16="http://schemas.microsoft.com/office/drawing/2014/main" id="{8F6D2252-E79C-4816-8CB9-D17363098CFE}"/>
              </a:ext>
            </a:extLst>
          </p:cNvPr>
          <p:cNvSpPr>
            <a:spLocks noGrp="1"/>
          </p:cNvSpPr>
          <p:nvPr>
            <p:ph idx="1"/>
          </p:nvPr>
        </p:nvSpPr>
        <p:spPr>
          <a:xfrm>
            <a:off x="1257300" y="1324811"/>
            <a:ext cx="10515600" cy="4351338"/>
          </a:xfrm>
        </p:spPr>
        <p:txBody>
          <a:bodyPr>
            <a:noAutofit/>
          </a:bodyPr>
          <a:lstStyle/>
          <a:p>
            <a:pPr fontAlgn="base"/>
            <a:r>
              <a:rPr lang="en-US" sz="3600" b="1" dirty="0" smtClean="0">
                <a:solidFill>
                  <a:srgbClr val="002060"/>
                </a:solidFill>
              </a:rPr>
              <a:t>Reduce Stress</a:t>
            </a:r>
            <a:endParaRPr lang="en-US" sz="3600" dirty="0">
              <a:solidFill>
                <a:srgbClr val="002060"/>
              </a:solidFill>
            </a:endParaRPr>
          </a:p>
          <a:p>
            <a:pPr fontAlgn="base"/>
            <a:r>
              <a:rPr lang="en-US" sz="3600" b="1" dirty="0" smtClean="0">
                <a:solidFill>
                  <a:srgbClr val="002060"/>
                </a:solidFill>
              </a:rPr>
              <a:t>Increase Focus</a:t>
            </a:r>
            <a:endParaRPr lang="en-US" sz="3600" dirty="0">
              <a:solidFill>
                <a:srgbClr val="002060"/>
              </a:solidFill>
            </a:endParaRPr>
          </a:p>
          <a:p>
            <a:pPr fontAlgn="base"/>
            <a:r>
              <a:rPr lang="en-US" sz="3600" b="1" dirty="0" smtClean="0">
                <a:solidFill>
                  <a:srgbClr val="002060"/>
                </a:solidFill>
              </a:rPr>
              <a:t>Improve </a:t>
            </a:r>
            <a:r>
              <a:rPr lang="en-US" sz="3600" b="1" dirty="0">
                <a:solidFill>
                  <a:srgbClr val="002060"/>
                </a:solidFill>
              </a:rPr>
              <a:t>Emotion </a:t>
            </a:r>
            <a:r>
              <a:rPr lang="en-US" sz="3600" b="1" dirty="0" smtClean="0">
                <a:solidFill>
                  <a:srgbClr val="002060"/>
                </a:solidFill>
              </a:rPr>
              <a:t>Regulation</a:t>
            </a:r>
          </a:p>
          <a:p>
            <a:pPr fontAlgn="base"/>
            <a:r>
              <a:rPr lang="en-US" sz="3600" b="1" dirty="0" smtClean="0">
                <a:solidFill>
                  <a:srgbClr val="002060"/>
                </a:solidFill>
              </a:rPr>
              <a:t>Increase </a:t>
            </a:r>
            <a:r>
              <a:rPr lang="en-US" sz="3600" b="1" dirty="0">
                <a:solidFill>
                  <a:srgbClr val="002060"/>
                </a:solidFill>
              </a:rPr>
              <a:t>Emotional </a:t>
            </a:r>
            <a:r>
              <a:rPr lang="en-US" sz="3600" b="1" dirty="0" smtClean="0">
                <a:solidFill>
                  <a:srgbClr val="002060"/>
                </a:solidFill>
              </a:rPr>
              <a:t>Intelligence</a:t>
            </a:r>
          </a:p>
          <a:p>
            <a:pPr fontAlgn="base"/>
            <a:r>
              <a:rPr lang="en-US" sz="3600" b="1" dirty="0" smtClean="0">
                <a:solidFill>
                  <a:srgbClr val="002060"/>
                </a:solidFill>
              </a:rPr>
              <a:t>Increase </a:t>
            </a:r>
            <a:r>
              <a:rPr lang="en-US" sz="3600" b="1" dirty="0">
                <a:solidFill>
                  <a:srgbClr val="002060"/>
                </a:solidFill>
              </a:rPr>
              <a:t>Empathy and </a:t>
            </a:r>
            <a:r>
              <a:rPr lang="en-US" sz="3600" b="1" dirty="0" smtClean="0">
                <a:solidFill>
                  <a:srgbClr val="002060"/>
                </a:solidFill>
              </a:rPr>
              <a:t>Respect</a:t>
            </a:r>
          </a:p>
          <a:p>
            <a:pPr fontAlgn="base"/>
            <a:r>
              <a:rPr lang="en-US" sz="3600" b="1" dirty="0" smtClean="0">
                <a:solidFill>
                  <a:srgbClr val="002060"/>
                </a:solidFill>
              </a:rPr>
              <a:t>Increase Resilience</a:t>
            </a:r>
          </a:p>
          <a:p>
            <a:pPr fontAlgn="base"/>
            <a:r>
              <a:rPr lang="en-US" sz="3600" b="1" dirty="0" smtClean="0">
                <a:solidFill>
                  <a:srgbClr val="002060"/>
                </a:solidFill>
              </a:rPr>
              <a:t>Improve </a:t>
            </a:r>
            <a:r>
              <a:rPr lang="en-US" sz="3600" b="1" dirty="0">
                <a:solidFill>
                  <a:srgbClr val="002060"/>
                </a:solidFill>
              </a:rPr>
              <a:t>Physical </a:t>
            </a:r>
            <a:r>
              <a:rPr lang="en-US" sz="3600" b="1" dirty="0" smtClean="0">
                <a:solidFill>
                  <a:srgbClr val="002060"/>
                </a:solidFill>
              </a:rPr>
              <a:t>Well-being</a:t>
            </a:r>
          </a:p>
          <a:p>
            <a:pPr fontAlgn="base"/>
            <a:r>
              <a:rPr lang="en-US" sz="3600" b="1" dirty="0" smtClean="0">
                <a:solidFill>
                  <a:srgbClr val="002060"/>
                </a:solidFill>
              </a:rPr>
              <a:t>Improve </a:t>
            </a:r>
            <a:r>
              <a:rPr lang="en-US" sz="3600" b="1" dirty="0">
                <a:solidFill>
                  <a:srgbClr val="002060"/>
                </a:solidFill>
              </a:rPr>
              <a:t>Creativity &amp; </a:t>
            </a:r>
            <a:r>
              <a:rPr lang="en-US" sz="3600" b="1" dirty="0" smtClean="0">
                <a:solidFill>
                  <a:srgbClr val="002060"/>
                </a:solidFill>
              </a:rPr>
              <a:t>Collaboration</a:t>
            </a:r>
            <a:endParaRPr lang="en-US" sz="3600" dirty="0">
              <a:solidFill>
                <a:srgbClr val="002060"/>
              </a:solidFill>
            </a:endParaRPr>
          </a:p>
        </p:txBody>
      </p:sp>
      <p:pic>
        <p:nvPicPr>
          <p:cNvPr id="4100" name="Picture 4" descr="‘Emotional Intelligence’ written below a drawing of a br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5315" y="2148808"/>
            <a:ext cx="3591137" cy="285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614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9EF69FB3-1AA4-4654-A65A-ACE38A1591BC}"/>
              </a:ext>
            </a:extLst>
          </p:cNvPr>
          <p:cNvPicPr>
            <a:picLocks noChangeAspect="1"/>
          </p:cNvPicPr>
          <p:nvPr/>
        </p:nvPicPr>
        <p:blipFill>
          <a:blip r:embed="rId3"/>
          <a:stretch>
            <a:fillRect/>
          </a:stretch>
        </p:blipFill>
        <p:spPr>
          <a:xfrm>
            <a:off x="0" y="0"/>
            <a:ext cx="12192000" cy="6865211"/>
          </a:xfrm>
          <a:prstGeom prst="rect">
            <a:avLst/>
          </a:prstGeom>
        </p:spPr>
      </p:pic>
      <p:sp>
        <p:nvSpPr>
          <p:cNvPr id="2" name="Title 1">
            <a:extLst>
              <a:ext uri="{FF2B5EF4-FFF2-40B4-BE49-F238E27FC236}">
                <a16:creationId xmlns="" xmlns:a16="http://schemas.microsoft.com/office/drawing/2014/main" id="{97AB3958-C3D7-4714-A5F8-DF365589FFFF}"/>
              </a:ext>
            </a:extLst>
          </p:cNvPr>
          <p:cNvSpPr>
            <a:spLocks noGrp="1"/>
          </p:cNvSpPr>
          <p:nvPr>
            <p:ph type="title"/>
          </p:nvPr>
        </p:nvSpPr>
        <p:spPr>
          <a:xfrm>
            <a:off x="838200" y="357692"/>
            <a:ext cx="10515600" cy="823996"/>
          </a:xfrm>
        </p:spPr>
        <p:txBody>
          <a:bodyPr/>
          <a:lstStyle/>
          <a:p>
            <a:r>
              <a:rPr lang="en-US" b="1" dirty="0" smtClean="0">
                <a:solidFill>
                  <a:srgbClr val="002060"/>
                </a:solidFill>
                <a:latin typeface="+mn-lt"/>
              </a:rPr>
              <a:t>TESTIMONIALS FOR MINDFULNESS</a:t>
            </a:r>
            <a:endParaRPr lang="en-US" b="1" dirty="0">
              <a:solidFill>
                <a:srgbClr val="002060"/>
              </a:solidFill>
              <a:latin typeface="+mn-lt"/>
            </a:endParaRPr>
          </a:p>
        </p:txBody>
      </p:sp>
      <p:sp>
        <p:nvSpPr>
          <p:cNvPr id="15" name="Content Placeholder 14">
            <a:extLst>
              <a:ext uri="{FF2B5EF4-FFF2-40B4-BE49-F238E27FC236}">
                <a16:creationId xmlns="" xmlns:a16="http://schemas.microsoft.com/office/drawing/2014/main" id="{8F6D2252-E79C-4816-8CB9-D17363098CFE}"/>
              </a:ext>
            </a:extLst>
          </p:cNvPr>
          <p:cNvSpPr>
            <a:spLocks noGrp="1"/>
          </p:cNvSpPr>
          <p:nvPr>
            <p:ph idx="1"/>
          </p:nvPr>
        </p:nvSpPr>
        <p:spPr>
          <a:xfrm>
            <a:off x="838200" y="1248355"/>
            <a:ext cx="10515600" cy="4444075"/>
          </a:xfrm>
        </p:spPr>
        <p:txBody>
          <a:bodyPr>
            <a:noAutofit/>
          </a:bodyPr>
          <a:lstStyle/>
          <a:p>
            <a:pPr marL="0" indent="0" fontAlgn="base">
              <a:buNone/>
            </a:pPr>
            <a:r>
              <a:rPr lang="en-US" sz="3600" dirty="0">
                <a:solidFill>
                  <a:srgbClr val="002060"/>
                </a:solidFill>
              </a:rPr>
              <a:t>“I learned acceptance of my fears and how many people are similar to me.”</a:t>
            </a:r>
          </a:p>
          <a:p>
            <a:pPr marL="0" indent="0" fontAlgn="base">
              <a:buNone/>
            </a:pPr>
            <a:endParaRPr lang="en-US" sz="3600" dirty="0" smtClean="0">
              <a:solidFill>
                <a:srgbClr val="002060"/>
              </a:solidFill>
            </a:endParaRPr>
          </a:p>
          <a:p>
            <a:pPr marL="0" indent="0" fontAlgn="base">
              <a:buNone/>
            </a:pPr>
            <a:r>
              <a:rPr lang="en-US" sz="3600" dirty="0" smtClean="0">
                <a:solidFill>
                  <a:srgbClr val="002060"/>
                </a:solidFill>
              </a:rPr>
              <a:t>“</a:t>
            </a:r>
            <a:r>
              <a:rPr lang="en-US" sz="3600" dirty="0">
                <a:solidFill>
                  <a:srgbClr val="002060"/>
                </a:solidFill>
              </a:rPr>
              <a:t>I learned how </a:t>
            </a:r>
            <a:r>
              <a:rPr lang="en-US" sz="3600" dirty="0" smtClean="0">
                <a:solidFill>
                  <a:srgbClr val="002060"/>
                </a:solidFill>
              </a:rPr>
              <a:t>important </a:t>
            </a:r>
            <a:r>
              <a:rPr lang="en-US" sz="3600" dirty="0">
                <a:solidFill>
                  <a:srgbClr val="002060"/>
                </a:solidFill>
              </a:rPr>
              <a:t>it is to be patient with others and put </a:t>
            </a:r>
            <a:r>
              <a:rPr lang="en-US" sz="3600" dirty="0" smtClean="0">
                <a:solidFill>
                  <a:srgbClr val="002060"/>
                </a:solidFill>
              </a:rPr>
              <a:t>myself </a:t>
            </a:r>
            <a:r>
              <a:rPr lang="en-US" sz="3600" dirty="0">
                <a:solidFill>
                  <a:srgbClr val="002060"/>
                </a:solidFill>
              </a:rPr>
              <a:t>in their shoes</a:t>
            </a:r>
            <a:r>
              <a:rPr lang="en-US" sz="3600" dirty="0" smtClean="0">
                <a:solidFill>
                  <a:srgbClr val="002060"/>
                </a:solidFill>
              </a:rPr>
              <a:t>.”</a:t>
            </a:r>
          </a:p>
          <a:p>
            <a:pPr marL="0" indent="0" fontAlgn="base">
              <a:buNone/>
            </a:pPr>
            <a:endParaRPr lang="en-US" sz="3600" dirty="0">
              <a:solidFill>
                <a:srgbClr val="002060"/>
              </a:solidFill>
            </a:endParaRPr>
          </a:p>
          <a:p>
            <a:pPr marL="0" indent="0" fontAlgn="base">
              <a:buNone/>
            </a:pPr>
            <a:r>
              <a:rPr lang="en-US" sz="3600" dirty="0">
                <a:solidFill>
                  <a:srgbClr val="002060"/>
                </a:solidFill>
              </a:rPr>
              <a:t>“I learned that having empathy can make a difference to everyone around you</a:t>
            </a:r>
            <a:r>
              <a:rPr lang="en-US" sz="3600" dirty="0" smtClean="0">
                <a:solidFill>
                  <a:srgbClr val="002060"/>
                </a:solidFill>
              </a:rPr>
              <a:t>.”</a:t>
            </a:r>
          </a:p>
          <a:p>
            <a:pPr marL="0" indent="0" fontAlgn="base">
              <a:buNone/>
            </a:pPr>
            <a:endParaRPr lang="en-US" sz="3600" dirty="0" smtClean="0">
              <a:solidFill>
                <a:srgbClr val="002060"/>
              </a:solidFill>
            </a:endParaRPr>
          </a:p>
          <a:p>
            <a:pPr marL="0" indent="0" fontAlgn="base">
              <a:buNone/>
            </a:pPr>
            <a:endParaRPr lang="en-US" sz="3600" dirty="0" smtClean="0"/>
          </a:p>
          <a:p>
            <a:pPr marL="0" indent="0" fontAlgn="base">
              <a:buNone/>
            </a:pPr>
            <a:endParaRPr lang="en-US" sz="3600" b="1" dirty="0">
              <a:solidFill>
                <a:srgbClr val="002060"/>
              </a:solidFill>
            </a:endParaRPr>
          </a:p>
          <a:p>
            <a:pPr marL="0" indent="0" fontAlgn="base">
              <a:buNone/>
            </a:pPr>
            <a:endParaRPr lang="en-US" sz="3600" dirty="0">
              <a:solidFill>
                <a:srgbClr val="002060"/>
              </a:solidFill>
            </a:endParaRPr>
          </a:p>
        </p:txBody>
      </p:sp>
    </p:spTree>
    <p:extLst>
      <p:ext uri="{BB962C8B-B14F-4D97-AF65-F5344CB8AC3E}">
        <p14:creationId xmlns:p14="http://schemas.microsoft.com/office/powerpoint/2010/main" val="1958356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9EF69FB3-1AA4-4654-A65A-ACE38A1591BC}"/>
              </a:ext>
            </a:extLst>
          </p:cNvPr>
          <p:cNvPicPr>
            <a:picLocks noChangeAspect="1"/>
          </p:cNvPicPr>
          <p:nvPr/>
        </p:nvPicPr>
        <p:blipFill>
          <a:blip r:embed="rId3"/>
          <a:stretch>
            <a:fillRect/>
          </a:stretch>
        </p:blipFill>
        <p:spPr>
          <a:xfrm>
            <a:off x="0" y="0"/>
            <a:ext cx="12192000" cy="6865211"/>
          </a:xfrm>
          <a:prstGeom prst="rect">
            <a:avLst/>
          </a:prstGeom>
        </p:spPr>
      </p:pic>
      <p:sp>
        <p:nvSpPr>
          <p:cNvPr id="2" name="Title 1">
            <a:extLst>
              <a:ext uri="{FF2B5EF4-FFF2-40B4-BE49-F238E27FC236}">
                <a16:creationId xmlns="" xmlns:a16="http://schemas.microsoft.com/office/drawing/2014/main" id="{97AB3958-C3D7-4714-A5F8-DF365589FFFF}"/>
              </a:ext>
            </a:extLst>
          </p:cNvPr>
          <p:cNvSpPr>
            <a:spLocks noGrp="1"/>
          </p:cNvSpPr>
          <p:nvPr>
            <p:ph type="title"/>
          </p:nvPr>
        </p:nvSpPr>
        <p:spPr>
          <a:xfrm>
            <a:off x="838200" y="621176"/>
            <a:ext cx="10515600" cy="823996"/>
          </a:xfrm>
        </p:spPr>
        <p:txBody>
          <a:bodyPr>
            <a:normAutofit/>
          </a:bodyPr>
          <a:lstStyle/>
          <a:p>
            <a:r>
              <a:rPr lang="en-US" sz="4000" b="1" dirty="0" smtClean="0">
                <a:ln>
                  <a:solidFill>
                    <a:srgbClr val="002060"/>
                  </a:solidFill>
                </a:ln>
                <a:solidFill>
                  <a:srgbClr val="339966"/>
                </a:solidFill>
                <a:latin typeface="Arial" panose="020B0604020202020204" pitchFamily="34" charset="0"/>
                <a:cs typeface="Arial" panose="020B0604020202020204" pitchFamily="34" charset="0"/>
              </a:rPr>
              <a:t>WHAT IS MINDFUL VOLUNTEERING?</a:t>
            </a:r>
            <a:endParaRPr lang="en-US" sz="4000" b="1" dirty="0">
              <a:solidFill>
                <a:srgbClr val="339966"/>
              </a:solidFill>
              <a:latin typeface="+mn-lt"/>
            </a:endParaRPr>
          </a:p>
        </p:txBody>
      </p:sp>
      <p:sp>
        <p:nvSpPr>
          <p:cNvPr id="15" name="Content Placeholder 14">
            <a:extLst>
              <a:ext uri="{FF2B5EF4-FFF2-40B4-BE49-F238E27FC236}">
                <a16:creationId xmlns="" xmlns:a16="http://schemas.microsoft.com/office/drawing/2014/main" id="{8F6D2252-E79C-4816-8CB9-D17363098CFE}"/>
              </a:ext>
            </a:extLst>
          </p:cNvPr>
          <p:cNvSpPr>
            <a:spLocks noGrp="1"/>
          </p:cNvSpPr>
          <p:nvPr>
            <p:ph idx="1"/>
          </p:nvPr>
        </p:nvSpPr>
        <p:spPr>
          <a:xfrm>
            <a:off x="1005177" y="1727155"/>
            <a:ext cx="9506447" cy="4444075"/>
          </a:xfrm>
        </p:spPr>
        <p:txBody>
          <a:bodyPr>
            <a:noAutofit/>
          </a:bodyPr>
          <a:lstStyle/>
          <a:p>
            <a:pPr marL="0" indent="0" fontAlgn="base">
              <a:buNone/>
            </a:pPr>
            <a:r>
              <a:rPr lang="en-US" sz="4000" dirty="0" smtClean="0">
                <a:solidFill>
                  <a:srgbClr val="002060"/>
                </a:solidFill>
              </a:rPr>
              <a:t>Volunteering:</a:t>
            </a:r>
          </a:p>
          <a:p>
            <a:pPr lvl="1" fontAlgn="base"/>
            <a:r>
              <a:rPr lang="en-US" sz="3600" dirty="0" smtClean="0">
                <a:solidFill>
                  <a:srgbClr val="002060"/>
                </a:solidFill>
              </a:rPr>
              <a:t>Gives us a sense of purpose</a:t>
            </a:r>
          </a:p>
          <a:p>
            <a:pPr lvl="1" fontAlgn="base"/>
            <a:r>
              <a:rPr lang="en-US" sz="3600" dirty="0" smtClean="0">
                <a:solidFill>
                  <a:srgbClr val="002060"/>
                </a:solidFill>
              </a:rPr>
              <a:t>Activates our kindness</a:t>
            </a:r>
          </a:p>
          <a:p>
            <a:pPr lvl="1" fontAlgn="base"/>
            <a:r>
              <a:rPr lang="en-US" sz="3600" dirty="0" smtClean="0">
                <a:solidFill>
                  <a:srgbClr val="002060"/>
                </a:solidFill>
              </a:rPr>
              <a:t>Empowers us to “make a difference”</a:t>
            </a:r>
          </a:p>
          <a:p>
            <a:pPr lvl="1" fontAlgn="base"/>
            <a:r>
              <a:rPr lang="en-US" sz="3600" dirty="0" smtClean="0">
                <a:solidFill>
                  <a:srgbClr val="002060"/>
                </a:solidFill>
              </a:rPr>
              <a:t>Cultivates positive emotions</a:t>
            </a:r>
          </a:p>
          <a:p>
            <a:pPr lvl="1" fontAlgn="base"/>
            <a:r>
              <a:rPr lang="en-US" sz="3600" dirty="0" smtClean="0">
                <a:solidFill>
                  <a:srgbClr val="002060"/>
                </a:solidFill>
              </a:rPr>
              <a:t>Yields happiness and better health</a:t>
            </a:r>
            <a:endParaRPr lang="en-US" sz="3600" dirty="0">
              <a:solidFill>
                <a:srgbClr val="002060"/>
              </a:solidFill>
            </a:endParaRPr>
          </a:p>
          <a:p>
            <a:pPr marL="0" indent="0" fontAlgn="base">
              <a:buNone/>
            </a:pPr>
            <a:endParaRPr lang="en-US" sz="3600" dirty="0" smtClean="0">
              <a:solidFill>
                <a:srgbClr val="002060"/>
              </a:solidFill>
            </a:endParaRPr>
          </a:p>
        </p:txBody>
      </p:sp>
      <p:pic>
        <p:nvPicPr>
          <p:cNvPr id="3076" name="Picture 4" descr="400+ Community Impact Illustrations, Royalty-Free Vector Graphics &amp; Clip Art  - iStock | Community, Social impact, Community serv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4391" y="2128722"/>
            <a:ext cx="3477021" cy="260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013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9EF69FB3-1AA4-4654-A65A-ACE38A1591BC}"/>
              </a:ext>
            </a:extLst>
          </p:cNvPr>
          <p:cNvPicPr>
            <a:picLocks noChangeAspect="1"/>
          </p:cNvPicPr>
          <p:nvPr/>
        </p:nvPicPr>
        <p:blipFill>
          <a:blip r:embed="rId3"/>
          <a:stretch>
            <a:fillRect/>
          </a:stretch>
        </p:blipFill>
        <p:spPr>
          <a:xfrm>
            <a:off x="0" y="0"/>
            <a:ext cx="12192000" cy="6865211"/>
          </a:xfrm>
          <a:prstGeom prst="rect">
            <a:avLst/>
          </a:prstGeom>
        </p:spPr>
      </p:pic>
      <p:sp>
        <p:nvSpPr>
          <p:cNvPr id="2" name="Title 1">
            <a:extLst>
              <a:ext uri="{FF2B5EF4-FFF2-40B4-BE49-F238E27FC236}">
                <a16:creationId xmlns="" xmlns:a16="http://schemas.microsoft.com/office/drawing/2014/main" id="{97AB3958-C3D7-4714-A5F8-DF365589FFFF}"/>
              </a:ext>
            </a:extLst>
          </p:cNvPr>
          <p:cNvSpPr>
            <a:spLocks noGrp="1"/>
          </p:cNvSpPr>
          <p:nvPr>
            <p:ph type="title"/>
          </p:nvPr>
        </p:nvSpPr>
        <p:spPr>
          <a:xfrm>
            <a:off x="838200" y="732192"/>
            <a:ext cx="10515600" cy="823996"/>
          </a:xfrm>
        </p:spPr>
        <p:txBody>
          <a:bodyPr>
            <a:normAutofit/>
          </a:bodyPr>
          <a:lstStyle/>
          <a:p>
            <a:r>
              <a:rPr lang="en-US" sz="4000" b="1" dirty="0" smtClean="0">
                <a:solidFill>
                  <a:srgbClr val="002060"/>
                </a:solidFill>
                <a:latin typeface="Arial" panose="020B0604020202020204" pitchFamily="34" charset="0"/>
                <a:cs typeface="Arial" panose="020B0604020202020204" pitchFamily="34" charset="0"/>
              </a:rPr>
              <a:t>MINDFUL VOLUNTEERING BENEFITS</a:t>
            </a:r>
            <a:endParaRPr lang="en-US" sz="4000" b="1" dirty="0">
              <a:solidFill>
                <a:srgbClr val="002060"/>
              </a:solidFill>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 xmlns:a16="http://schemas.microsoft.com/office/drawing/2014/main" id="{8F6D2252-E79C-4816-8CB9-D17363098CFE}"/>
              </a:ext>
            </a:extLst>
          </p:cNvPr>
          <p:cNvSpPr>
            <a:spLocks noGrp="1"/>
          </p:cNvSpPr>
          <p:nvPr>
            <p:ph idx="1"/>
          </p:nvPr>
        </p:nvSpPr>
        <p:spPr>
          <a:xfrm>
            <a:off x="899963" y="2059280"/>
            <a:ext cx="9506447" cy="4444075"/>
          </a:xfrm>
        </p:spPr>
        <p:txBody>
          <a:bodyPr>
            <a:noAutofit/>
          </a:bodyPr>
          <a:lstStyle/>
          <a:p>
            <a:pPr marL="0" indent="0" fontAlgn="base">
              <a:buNone/>
            </a:pPr>
            <a:r>
              <a:rPr lang="en-US" sz="4000" dirty="0" smtClean="0">
                <a:solidFill>
                  <a:srgbClr val="002060"/>
                </a:solidFill>
              </a:rPr>
              <a:t>What are the benefits to me?</a:t>
            </a:r>
          </a:p>
          <a:p>
            <a:pPr lvl="1" fontAlgn="base"/>
            <a:r>
              <a:rPr lang="en-US" sz="3600" dirty="0" smtClean="0">
                <a:solidFill>
                  <a:srgbClr val="002060"/>
                </a:solidFill>
              </a:rPr>
              <a:t>Experience enhances skills</a:t>
            </a:r>
          </a:p>
          <a:p>
            <a:pPr lvl="1" fontAlgn="base"/>
            <a:r>
              <a:rPr lang="en-US" sz="3600" dirty="0" smtClean="0">
                <a:solidFill>
                  <a:srgbClr val="002060"/>
                </a:solidFill>
              </a:rPr>
              <a:t>Commitment proves values</a:t>
            </a:r>
          </a:p>
          <a:p>
            <a:pPr lvl="1" fontAlgn="base"/>
            <a:r>
              <a:rPr lang="en-US" sz="3600" dirty="0" smtClean="0">
                <a:solidFill>
                  <a:srgbClr val="002060"/>
                </a:solidFill>
              </a:rPr>
              <a:t>Connections create opportunities</a:t>
            </a:r>
          </a:p>
          <a:p>
            <a:pPr lvl="1" fontAlgn="base"/>
            <a:r>
              <a:rPr lang="en-US" sz="3600" dirty="0" smtClean="0">
                <a:solidFill>
                  <a:srgbClr val="002060"/>
                </a:solidFill>
              </a:rPr>
              <a:t>Free therapy</a:t>
            </a:r>
            <a:endParaRPr lang="en-US" sz="3600" dirty="0">
              <a:solidFill>
                <a:srgbClr val="002060"/>
              </a:solidFill>
            </a:endParaRPr>
          </a:p>
          <a:p>
            <a:pPr marL="0" indent="0" fontAlgn="base">
              <a:buNone/>
            </a:pPr>
            <a:endParaRPr lang="en-US" sz="3600" dirty="0" smtClean="0">
              <a:solidFill>
                <a:srgbClr val="002060"/>
              </a:solidFill>
            </a:endParaRPr>
          </a:p>
        </p:txBody>
      </p:sp>
      <p:pic>
        <p:nvPicPr>
          <p:cNvPr id="2050" name="Picture 2" descr="584,300+ Person Computer Illustrations, Royalty-Free Vector Graphics &amp; Clip  Art - iStock | Person computer office, Computer, Person on compu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500" y="2967889"/>
            <a:ext cx="4272500" cy="289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844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DC6E078-8297-46A0-8839-4BD9B2CAD44D}">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7817</TotalTime>
  <Words>1532</Words>
  <Application>Microsoft Office PowerPoint</Application>
  <PresentationFormat>Widescreen</PresentationFormat>
  <Paragraphs>252</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Segoe UI Black</vt:lpstr>
      <vt:lpstr>Office Theme</vt:lpstr>
      <vt:lpstr>MINDFUL VOLUNTEERING</vt:lpstr>
      <vt:lpstr>PowerPoint Presentation</vt:lpstr>
      <vt:lpstr>MINDFUL VOLUNTEERING</vt:lpstr>
      <vt:lpstr>MINDFULNESS</vt:lpstr>
      <vt:lpstr>MINDFULNESS PRACTICES</vt:lpstr>
      <vt:lpstr>WHAT CAN MINDFULNESS DO FOR US?</vt:lpstr>
      <vt:lpstr>TESTIMONIALS FOR MINDFULNESS</vt:lpstr>
      <vt:lpstr>WHAT IS MINDFUL VOLUNTEERING?</vt:lpstr>
      <vt:lpstr>MINDFUL VOLUNTEERING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 Marketing</dc:creator>
  <cp:lastModifiedBy>Amany Messieha</cp:lastModifiedBy>
  <cp:revision>107</cp:revision>
  <cp:lastPrinted>2023-11-03T01:06:39Z</cp:lastPrinted>
  <dcterms:created xsi:type="dcterms:W3CDTF">2021-09-27T19:05:10Z</dcterms:created>
  <dcterms:modified xsi:type="dcterms:W3CDTF">2023-11-20T05:45:34Z</dcterms:modified>
</cp:coreProperties>
</file>