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anetwork.com/journals/jamapediatrics/fullarticle/189855"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axwell.syr.edu/docs/default-source/research/cpr/working-papers/wp-203-let-them-eat-lunch.pdf?sfvrsn=efae783d_8" TargetMode="External"/><Relationship Id="rId5" Type="http://schemas.openxmlformats.org/officeDocument/2006/relationships/hyperlink" Target="https://www.sciencedirect.com/science/article/abs/pii/S0272775719307605" TargetMode="External"/><Relationship Id="rId4" Type="http://schemas.openxmlformats.org/officeDocument/2006/relationships/hyperlink" Target="https://www.ncbi.nlm.nih.gov/pmc/articles/PMC839851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8082ba883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8082ba883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8082ba883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dd1d83f3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add1d83f3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JPG</a:t>
            </a:r>
            <a:endParaRPr/>
          </a:p>
          <a:p>
            <a:pPr marL="0" lvl="0" indent="0" algn="l" rtl="0">
              <a:spcBef>
                <a:spcPts val="0"/>
              </a:spcBef>
              <a:spcAft>
                <a:spcPts val="0"/>
              </a:spcAft>
              <a:buNone/>
            </a:pPr>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Implementation will start in the upcoming 2023-2024 SY</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funding will be allocated to all schools that currently participate in CEP.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Current CEP schools</a:t>
            </a:r>
            <a:r>
              <a:rPr lang="en-US" sz="1100">
                <a:latin typeface="Arial"/>
                <a:ea typeface="Arial"/>
                <a:cs typeface="Arial"/>
                <a:sym typeface="Arial"/>
              </a:rPr>
              <a:t> receiving less than full federal reimbursement operating CEP will receive state funds to make their programs “whole”. These are current schools operating CEP with ISPs below 62.5%.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Eligible, unenrolled districts: </a:t>
            </a:r>
            <a:r>
              <a:rPr lang="en-US" sz="1100">
                <a:latin typeface="Arial"/>
                <a:ea typeface="Arial"/>
                <a:cs typeface="Arial"/>
                <a:sym typeface="Arial"/>
              </a:rPr>
              <a:t>Schools who are eligible for CEP, but not yet participating, would be able to adopt CEP to provide free meals to all students and receive the CEP state subsidy to make their program whole. In other words, the State will subsidize reimbursement not covered by the federal government.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Schools </a:t>
            </a:r>
            <a:r>
              <a:rPr lang="en-US" sz="1100" i="1">
                <a:latin typeface="Arial"/>
                <a:ea typeface="Arial"/>
                <a:cs typeface="Arial"/>
                <a:sym typeface="Arial"/>
              </a:rPr>
              <a:t>must </a:t>
            </a:r>
            <a:r>
              <a:rPr lang="en-US" sz="1100">
                <a:latin typeface="Arial"/>
                <a:ea typeface="Arial"/>
                <a:cs typeface="Arial"/>
                <a:sym typeface="Arial"/>
              </a:rPr>
              <a:t>enroll in CEP to tap into this new state funding.  </a:t>
            </a:r>
            <a:endParaRPr/>
          </a:p>
        </p:txBody>
      </p:sp>
      <p:sp>
        <p:nvSpPr>
          <p:cNvPr id="219" name="Google Shape;219;g2add1d83f3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87d95e44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b87d95e446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JPG - </a:t>
            </a:r>
            <a:r>
              <a:rPr lang="en-US" sz="1100">
                <a:latin typeface="Arial"/>
                <a:ea typeface="Arial"/>
                <a:cs typeface="Arial"/>
                <a:sym typeface="Arial"/>
              </a:rPr>
              <a:t>Three NYS regions account for 78% of schools and 81% of students left out of the expansion. Nearly half of those left out – more than 145,000 students – are located on Long Island.</a:t>
            </a:r>
            <a:endParaRPr/>
          </a:p>
          <a:p>
            <a:pPr marL="0" lvl="0" indent="0" algn="l" rtl="0">
              <a:spcBef>
                <a:spcPts val="0"/>
              </a:spcBef>
              <a:spcAft>
                <a:spcPts val="0"/>
              </a:spcAft>
              <a:buNone/>
            </a:pPr>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Implementation will start in the upcoming 2023-2024 SY</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funding will be allocated to all schools that currently participate in CEP.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Current CEP schools</a:t>
            </a:r>
            <a:r>
              <a:rPr lang="en-US" sz="1100">
                <a:latin typeface="Arial"/>
                <a:ea typeface="Arial"/>
                <a:cs typeface="Arial"/>
                <a:sym typeface="Arial"/>
              </a:rPr>
              <a:t> receiving less than full federal reimbursement operating CEP will receive state funds to make their programs “whole”. These are current schools operating CEP with ISPs below 62.5%.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Eligible, unenrolled districts: </a:t>
            </a:r>
            <a:r>
              <a:rPr lang="en-US" sz="1100">
                <a:latin typeface="Arial"/>
                <a:ea typeface="Arial"/>
                <a:cs typeface="Arial"/>
                <a:sym typeface="Arial"/>
              </a:rPr>
              <a:t>Schools who are eligible for CEP, but not yet participating, would be able to adopt CEP to provide free meals to all students and receive the CEP state subsidy to make their program whole. In other words, the State will subsidize reimbursement not covered by the federal government.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Schools </a:t>
            </a:r>
            <a:r>
              <a:rPr lang="en-US" sz="1100" i="1">
                <a:latin typeface="Arial"/>
                <a:ea typeface="Arial"/>
                <a:cs typeface="Arial"/>
                <a:sym typeface="Arial"/>
              </a:rPr>
              <a:t>must </a:t>
            </a:r>
            <a:r>
              <a:rPr lang="en-US" sz="1100">
                <a:latin typeface="Arial"/>
                <a:ea typeface="Arial"/>
                <a:cs typeface="Arial"/>
                <a:sym typeface="Arial"/>
              </a:rPr>
              <a:t>enroll in CEP to tap into this new state funding.  </a:t>
            </a:r>
            <a:endParaRPr/>
          </a:p>
        </p:txBody>
      </p:sp>
      <p:sp>
        <p:nvSpPr>
          <p:cNvPr id="228" name="Google Shape;228;g2b87d95e44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dd1d83f3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dd1d83f3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JPG</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For less than one-tenth of one percent - $90 million - of the State’s $233 billion budget, Governor Hochul and the State Legislature can ensure all New York school students have access to free school breakfast and lunch. </a:t>
            </a:r>
            <a:endParaRPr/>
          </a:p>
        </p:txBody>
      </p:sp>
      <p:sp>
        <p:nvSpPr>
          <p:cNvPr id="239" name="Google Shape;239;g2add1d83f3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dd1d83f30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add1d83f30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2add1d83f30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dd1d83f3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add1d83f30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2add1d83f30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f23b5f3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f23b5f32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ef23b5f32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44949c3ac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b44949c3ac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1b44949c3ac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b44949c3ac_0_6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1b44949c3ac_0_6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8eca3107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b8eca3107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082ba883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8082ba883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87d95e44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b87d95e44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None/>
            </a:pPr>
            <a:r>
              <a:rPr lang="en-US" sz="1400">
                <a:latin typeface="Arial"/>
                <a:ea typeface="Arial"/>
                <a:cs typeface="Arial"/>
                <a:sym typeface="Arial"/>
              </a:rPr>
              <a:t> It’s a common sense policy that is grounded in research. </a:t>
            </a:r>
            <a:endParaRPr sz="1400">
              <a:latin typeface="Arial"/>
              <a:ea typeface="Arial"/>
              <a:cs typeface="Arial"/>
              <a:sym typeface="Arial"/>
            </a:endParaRPr>
          </a:p>
          <a:p>
            <a:pPr marL="457200" lvl="0" indent="-317500" algn="l" rtl="0">
              <a:lnSpc>
                <a:spcPct val="150000"/>
              </a:lnSpc>
              <a:spcBef>
                <a:spcPts val="1200"/>
              </a:spcBef>
              <a:spcAft>
                <a:spcPts val="0"/>
              </a:spcAft>
              <a:buSzPts val="1400"/>
              <a:buChar char="-"/>
            </a:pPr>
            <a:r>
              <a:rPr lang="en-US" sz="1400">
                <a:latin typeface="Arial"/>
                <a:ea typeface="Arial"/>
                <a:cs typeface="Arial"/>
                <a:sym typeface="Arial"/>
              </a:rPr>
              <a:t>Universal school meals support students' physical and </a:t>
            </a:r>
            <a:r>
              <a:rPr lang="en-US"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mental health</a:t>
            </a:r>
            <a:r>
              <a:rPr lang="en-US" sz="1400">
                <a:latin typeface="Arial"/>
                <a:ea typeface="Arial"/>
                <a:cs typeface="Arial"/>
                <a:sym typeface="Arial"/>
              </a:rPr>
              <a:t>; improve </a:t>
            </a:r>
            <a:r>
              <a:rPr lang="en-US" sz="14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attendance</a:t>
            </a:r>
            <a:r>
              <a:rPr lang="en-US" sz="1400">
                <a:latin typeface="Arial"/>
                <a:ea typeface="Arial"/>
                <a:cs typeface="Arial"/>
                <a:sym typeface="Arial"/>
              </a:rPr>
              <a:t>; and help students perform better on </a:t>
            </a:r>
            <a:r>
              <a:rPr lang="en-US" sz="140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standardized tests</a:t>
            </a:r>
            <a:r>
              <a:rPr lang="en-US" sz="1400">
                <a:latin typeface="Arial"/>
                <a:ea typeface="Arial"/>
                <a:cs typeface="Arial"/>
                <a:sym typeface="Arial"/>
              </a:rPr>
              <a:t> in </a:t>
            </a:r>
            <a:r>
              <a:rPr lang="en-US" sz="1400" u="sng">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reading and math</a:t>
            </a:r>
            <a:r>
              <a:rPr lang="en-US" sz="1400">
                <a:latin typeface="Arial"/>
                <a:ea typeface="Arial"/>
                <a:cs typeface="Arial"/>
                <a:sym typeface="Arial"/>
              </a:rPr>
              <a:t>. </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School meals can account for over half of a child’s daily calories, and across all income levels, they are among the healthiest meals kids eat. </a:t>
            </a:r>
            <a:endParaRPr sz="1400">
              <a:latin typeface="Arial"/>
              <a:ea typeface="Arial"/>
              <a:cs typeface="Arial"/>
              <a:sym typeface="Arial"/>
            </a:endParaRPr>
          </a:p>
          <a:p>
            <a:pPr marL="457200" lvl="0" indent="-317500" algn="l" rtl="0">
              <a:lnSpc>
                <a:spcPct val="150000"/>
              </a:lnSpc>
              <a:spcBef>
                <a:spcPts val="0"/>
              </a:spcBef>
              <a:spcAft>
                <a:spcPts val="0"/>
              </a:spcAft>
              <a:buSzPts val="1400"/>
              <a:buChar char="-"/>
            </a:pPr>
            <a:r>
              <a:rPr lang="en-US" sz="1400">
                <a:latin typeface="Arial"/>
                <a:ea typeface="Arial"/>
                <a:cs typeface="Arial"/>
                <a:sym typeface="Arial"/>
              </a:rPr>
              <a:t>Universal school meals can support food security for the nearly 1 in 6 NY children experiencing hunger, and save their families an estimated $150 per month per child in food costs.</a:t>
            </a:r>
            <a:endParaRPr sz="1400">
              <a:latin typeface="Arial"/>
              <a:ea typeface="Arial"/>
              <a:cs typeface="Arial"/>
              <a:sym typeface="Arial"/>
            </a:endParaRPr>
          </a:p>
        </p:txBody>
      </p:sp>
      <p:sp>
        <p:nvSpPr>
          <p:cNvPr id="175" name="Google Shape;175;g2b87d95e44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dd1d83f30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add1d83f30_0_2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add1d83f30_0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dd1d83f3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dd1d83f3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JPG</a:t>
            </a:r>
            <a:endParaRPr/>
          </a:p>
          <a:p>
            <a:pPr marL="0" lvl="0" indent="0" algn="l" rtl="0">
              <a:spcBef>
                <a:spcPts val="0"/>
              </a:spcBef>
              <a:spcAft>
                <a:spcPts val="0"/>
              </a:spcAft>
              <a:buNone/>
            </a:pPr>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Implementation will start in the upcoming 2023-2024 SY</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funding will be allocated to all schools that currently participate in CEP.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Current CEP schools</a:t>
            </a:r>
            <a:r>
              <a:rPr lang="en-US" sz="1100">
                <a:latin typeface="Arial"/>
                <a:ea typeface="Arial"/>
                <a:cs typeface="Arial"/>
                <a:sym typeface="Arial"/>
              </a:rPr>
              <a:t> receiving less than full federal reimbursement operating CEP will receive state funds to make their programs “whole”. These are current schools operating CEP with ISPs below 62.5%.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i="1">
                <a:latin typeface="Arial"/>
                <a:ea typeface="Arial"/>
                <a:cs typeface="Arial"/>
                <a:sym typeface="Arial"/>
              </a:rPr>
              <a:t>Eligible, unenrolled districts: </a:t>
            </a:r>
            <a:r>
              <a:rPr lang="en-US" sz="1100">
                <a:latin typeface="Arial"/>
                <a:ea typeface="Arial"/>
                <a:cs typeface="Arial"/>
                <a:sym typeface="Arial"/>
              </a:rPr>
              <a:t>Schools who are eligible for CEP, but not yet participating, would be able to adopt CEP to provide free meals to all students and receive the CEP state subsidy to make their program whole. In other words, the State will subsidize reimbursement not covered by the federal government.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Schools </a:t>
            </a:r>
            <a:r>
              <a:rPr lang="en-US" sz="1100" i="1">
                <a:latin typeface="Arial"/>
                <a:ea typeface="Arial"/>
                <a:cs typeface="Arial"/>
                <a:sym typeface="Arial"/>
              </a:rPr>
              <a:t>must </a:t>
            </a:r>
            <a:r>
              <a:rPr lang="en-US" sz="1100">
                <a:latin typeface="Arial"/>
                <a:ea typeface="Arial"/>
                <a:cs typeface="Arial"/>
                <a:sym typeface="Arial"/>
              </a:rPr>
              <a:t>enroll in CEP to tap into this new state funding.  </a:t>
            </a:r>
            <a:endParaRPr/>
          </a:p>
        </p:txBody>
      </p:sp>
      <p:sp>
        <p:nvSpPr>
          <p:cNvPr id="192" name="Google Shape;192;g2add1d83f3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dd1d83f30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add1d83f30_0_2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funding was preserved in the executive budget @ $145.6M</a:t>
            </a:r>
            <a:endParaRPr/>
          </a:p>
        </p:txBody>
      </p:sp>
      <p:sp>
        <p:nvSpPr>
          <p:cNvPr id="202" name="Google Shape;202;g2add1d83f30_0_2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0" y="304800"/>
            <a:ext cx="12192000" cy="3061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2"/>
          <p:cNvSpPr/>
          <p:nvPr/>
        </p:nvSpPr>
        <p:spPr>
          <a:xfrm>
            <a:off x="477078" y="646043"/>
            <a:ext cx="11311500" cy="2405400"/>
          </a:xfrm>
          <a:prstGeom prst="rect">
            <a:avLst/>
          </a:prstGeom>
          <a:solidFill>
            <a:schemeClr val="dk1">
              <a:alpha val="8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2"/>
          <p:cNvSpPr txBox="1">
            <a:spLocks noGrp="1"/>
          </p:cNvSpPr>
          <p:nvPr>
            <p:ph type="ctrTitle"/>
          </p:nvPr>
        </p:nvSpPr>
        <p:spPr>
          <a:xfrm>
            <a:off x="768627" y="952986"/>
            <a:ext cx="10695000" cy="1225800"/>
          </a:xfrm>
          <a:prstGeom prst="rect">
            <a:avLst/>
          </a:prstGeom>
          <a:noFill/>
          <a:ln>
            <a:noFill/>
          </a:ln>
        </p:spPr>
        <p:txBody>
          <a:bodyPr spcFirstLastPara="1" wrap="square" lIns="91425" tIns="45700" rIns="91425" bIns="45700" anchor="ctr" anchorCtr="1">
            <a:normAutofit/>
          </a:bodyPr>
          <a:lstStyle>
            <a:lvl1pPr lvl="0" algn="ctr">
              <a:lnSpc>
                <a:spcPct val="90000"/>
              </a:lnSpc>
              <a:spcBef>
                <a:spcPts val="0"/>
              </a:spcBef>
              <a:spcAft>
                <a:spcPts val="0"/>
              </a:spcAft>
              <a:buClr>
                <a:schemeClr val="lt1"/>
              </a:buClr>
              <a:buSzPts val="6000"/>
              <a:buFont typeface="Century Gothic"/>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768627" y="2274569"/>
            <a:ext cx="10695300" cy="483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1430263" y="3533312"/>
            <a:ext cx="1789500" cy="24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58589"/>
              </a:buClr>
              <a:buSzPts val="1400"/>
              <a:buFont typeface="Century Gothic"/>
              <a:buNone/>
              <a:defRPr sz="1400">
                <a:solidFill>
                  <a:srgbClr val="858589"/>
                </a:solidFill>
              </a:defRPr>
            </a:lvl1pPr>
            <a:lvl2pPr marL="914400" lvl="1" indent="-228600" algn="l">
              <a:lnSpc>
                <a:spcPct val="90000"/>
              </a:lnSpc>
              <a:spcBef>
                <a:spcPts val="500"/>
              </a:spcBef>
              <a:spcAft>
                <a:spcPts val="0"/>
              </a:spcAft>
              <a:buClr>
                <a:srgbClr val="858589"/>
              </a:buClr>
              <a:buSzPts val="1600"/>
              <a:buFont typeface="Century Gothic"/>
              <a:buNone/>
              <a:defRPr sz="1600">
                <a:solidFill>
                  <a:srgbClr val="858589"/>
                </a:solidFill>
              </a:defRPr>
            </a:lvl2pPr>
            <a:lvl3pPr marL="1371600" lvl="2" indent="-228600" algn="l">
              <a:lnSpc>
                <a:spcPct val="90000"/>
              </a:lnSpc>
              <a:spcBef>
                <a:spcPts val="500"/>
              </a:spcBef>
              <a:spcAft>
                <a:spcPts val="0"/>
              </a:spcAft>
              <a:buClr>
                <a:srgbClr val="858589"/>
              </a:buClr>
              <a:buSzPts val="1600"/>
              <a:buFont typeface="Century Gothic"/>
              <a:buNone/>
              <a:defRPr sz="1600">
                <a:solidFill>
                  <a:srgbClr val="858589"/>
                </a:solidFill>
              </a:defRPr>
            </a:lvl3pPr>
            <a:lvl4pPr marL="1828800" lvl="3" indent="-228600" algn="l">
              <a:lnSpc>
                <a:spcPct val="90000"/>
              </a:lnSpc>
              <a:spcBef>
                <a:spcPts val="500"/>
              </a:spcBef>
              <a:spcAft>
                <a:spcPts val="0"/>
              </a:spcAft>
              <a:buClr>
                <a:srgbClr val="858589"/>
              </a:buClr>
              <a:buSzPts val="1600"/>
              <a:buFont typeface="Century Gothic"/>
              <a:buNone/>
              <a:defRPr sz="1600">
                <a:solidFill>
                  <a:srgbClr val="858589"/>
                </a:solidFill>
              </a:defRPr>
            </a:lvl4pPr>
            <a:lvl5pPr marL="2286000" lvl="4" indent="-228600" algn="l">
              <a:lnSpc>
                <a:spcPct val="90000"/>
              </a:lnSpc>
              <a:spcBef>
                <a:spcPts val="500"/>
              </a:spcBef>
              <a:spcAft>
                <a:spcPts val="0"/>
              </a:spcAft>
              <a:buClr>
                <a:srgbClr val="858589"/>
              </a:buClr>
              <a:buSzPts val="1600"/>
              <a:buFont typeface="Century Gothic"/>
              <a:buNone/>
              <a:defRPr sz="1600">
                <a:solidFill>
                  <a:srgbClr val="8585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430263" y="3956065"/>
            <a:ext cx="3392400" cy="316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B1B1D"/>
              </a:buClr>
              <a:buSzPts val="1800"/>
              <a:buFont typeface="Century Gothic"/>
              <a:buNone/>
              <a:defRPr sz="1800">
                <a:solidFill>
                  <a:srgbClr val="1B1B1D"/>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4"/>
          </p:nvPr>
        </p:nvSpPr>
        <p:spPr>
          <a:xfrm>
            <a:off x="1430263" y="4288508"/>
            <a:ext cx="3392400" cy="267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
          <p:cNvSpPr txBox="1">
            <a:spLocks noGrp="1"/>
          </p:cNvSpPr>
          <p:nvPr>
            <p:ph type="body" idx="5"/>
          </p:nvPr>
        </p:nvSpPr>
        <p:spPr>
          <a:xfrm>
            <a:off x="1430263" y="4557556"/>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0">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
          <p:cNvSpPr txBox="1">
            <a:spLocks noGrp="1"/>
          </p:cNvSpPr>
          <p:nvPr>
            <p:ph type="body" idx="6"/>
          </p:nvPr>
        </p:nvSpPr>
        <p:spPr>
          <a:xfrm>
            <a:off x="1430263" y="4856961"/>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Font typeface="Century Gothic"/>
              <a:buNone/>
              <a:defRPr sz="12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p:cNvSpPr txBox="1">
            <a:spLocks noGrp="1"/>
          </p:cNvSpPr>
          <p:nvPr>
            <p:ph type="body" idx="7"/>
          </p:nvPr>
        </p:nvSpPr>
        <p:spPr>
          <a:xfrm>
            <a:off x="6932847" y="3956065"/>
            <a:ext cx="3392400" cy="316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B1B1D"/>
              </a:buClr>
              <a:buSzPts val="1800"/>
              <a:buFont typeface="Century Gothic"/>
              <a:buNone/>
              <a:defRPr sz="1800">
                <a:solidFill>
                  <a:srgbClr val="1B1B1D"/>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
          <p:cNvSpPr txBox="1">
            <a:spLocks noGrp="1"/>
          </p:cNvSpPr>
          <p:nvPr>
            <p:ph type="body" idx="8"/>
          </p:nvPr>
        </p:nvSpPr>
        <p:spPr>
          <a:xfrm>
            <a:off x="6932847" y="4288508"/>
            <a:ext cx="3392400" cy="267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
          <p:cNvSpPr txBox="1">
            <a:spLocks noGrp="1"/>
          </p:cNvSpPr>
          <p:nvPr>
            <p:ph type="body" idx="9"/>
          </p:nvPr>
        </p:nvSpPr>
        <p:spPr>
          <a:xfrm>
            <a:off x="6932847" y="4557556"/>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0">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
          <p:cNvSpPr txBox="1">
            <a:spLocks noGrp="1"/>
          </p:cNvSpPr>
          <p:nvPr>
            <p:ph type="body" idx="13"/>
          </p:nvPr>
        </p:nvSpPr>
        <p:spPr>
          <a:xfrm>
            <a:off x="6932847" y="4856961"/>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Font typeface="Century Gothic"/>
              <a:buNone/>
              <a:defRPr sz="12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
          <p:cNvSpPr txBox="1">
            <a:spLocks noGrp="1"/>
          </p:cNvSpPr>
          <p:nvPr>
            <p:ph type="body" idx="14"/>
          </p:nvPr>
        </p:nvSpPr>
        <p:spPr>
          <a:xfrm>
            <a:off x="1430263" y="5364079"/>
            <a:ext cx="3392400" cy="316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B1B1D"/>
              </a:buClr>
              <a:buSzPts val="1800"/>
              <a:buFont typeface="Century Gothic"/>
              <a:buNone/>
              <a:defRPr sz="1800">
                <a:solidFill>
                  <a:srgbClr val="1B1B1D"/>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
          <p:cNvSpPr txBox="1">
            <a:spLocks noGrp="1"/>
          </p:cNvSpPr>
          <p:nvPr>
            <p:ph type="body" idx="15"/>
          </p:nvPr>
        </p:nvSpPr>
        <p:spPr>
          <a:xfrm>
            <a:off x="1430263" y="5696522"/>
            <a:ext cx="3392400" cy="267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
          <p:cNvSpPr txBox="1">
            <a:spLocks noGrp="1"/>
          </p:cNvSpPr>
          <p:nvPr>
            <p:ph type="body" idx="16"/>
          </p:nvPr>
        </p:nvSpPr>
        <p:spPr>
          <a:xfrm>
            <a:off x="1430263" y="5965570"/>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0">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
          <p:cNvSpPr txBox="1">
            <a:spLocks noGrp="1"/>
          </p:cNvSpPr>
          <p:nvPr>
            <p:ph type="body" idx="17"/>
          </p:nvPr>
        </p:nvSpPr>
        <p:spPr>
          <a:xfrm>
            <a:off x="1430263" y="6264975"/>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Font typeface="Century Gothic"/>
              <a:buNone/>
              <a:defRPr sz="12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
          <p:cNvSpPr txBox="1">
            <a:spLocks noGrp="1"/>
          </p:cNvSpPr>
          <p:nvPr>
            <p:ph type="body" idx="18"/>
          </p:nvPr>
        </p:nvSpPr>
        <p:spPr>
          <a:xfrm>
            <a:off x="6924755" y="5364079"/>
            <a:ext cx="3392400" cy="316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B1B1D"/>
              </a:buClr>
              <a:buSzPts val="1800"/>
              <a:buFont typeface="Century Gothic"/>
              <a:buNone/>
              <a:defRPr sz="1800">
                <a:solidFill>
                  <a:srgbClr val="1B1B1D"/>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
          <p:cNvSpPr txBox="1">
            <a:spLocks noGrp="1"/>
          </p:cNvSpPr>
          <p:nvPr>
            <p:ph type="body" idx="19"/>
          </p:nvPr>
        </p:nvSpPr>
        <p:spPr>
          <a:xfrm>
            <a:off x="6924755" y="5696522"/>
            <a:ext cx="3392400" cy="267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
          <p:cNvSpPr txBox="1">
            <a:spLocks noGrp="1"/>
          </p:cNvSpPr>
          <p:nvPr>
            <p:ph type="body" idx="20"/>
          </p:nvPr>
        </p:nvSpPr>
        <p:spPr>
          <a:xfrm>
            <a:off x="6924755" y="5965570"/>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400"/>
              <a:buFont typeface="Century Gothic"/>
              <a:buNone/>
              <a:defRPr sz="1400" i="0">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
          <p:cNvSpPr txBox="1">
            <a:spLocks noGrp="1"/>
          </p:cNvSpPr>
          <p:nvPr>
            <p:ph type="body" idx="21"/>
          </p:nvPr>
        </p:nvSpPr>
        <p:spPr>
          <a:xfrm>
            <a:off x="6924755" y="6264975"/>
            <a:ext cx="3392400" cy="257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Font typeface="Century Gothic"/>
              <a:buNone/>
              <a:defRPr sz="1200" i="1">
                <a:solidFill>
                  <a:schemeClr val="accent1"/>
                </a:solidFill>
              </a:defRPr>
            </a:lvl1pPr>
            <a:lvl2pPr marL="914400" lvl="1" indent="-228600" algn="l">
              <a:lnSpc>
                <a:spcPct val="90000"/>
              </a:lnSpc>
              <a:spcBef>
                <a:spcPts val="500"/>
              </a:spcBef>
              <a:spcAft>
                <a:spcPts val="0"/>
              </a:spcAft>
              <a:buClr>
                <a:srgbClr val="1B1B1D"/>
              </a:buClr>
              <a:buSzPts val="1800"/>
              <a:buFont typeface="Century Gothic"/>
              <a:buNone/>
              <a:defRPr sz="1800">
                <a:solidFill>
                  <a:srgbClr val="1B1B1D"/>
                </a:solidFill>
              </a:defRPr>
            </a:lvl2pPr>
            <a:lvl3pPr marL="1371600" lvl="2" indent="-228600" algn="l">
              <a:lnSpc>
                <a:spcPct val="90000"/>
              </a:lnSpc>
              <a:spcBef>
                <a:spcPts val="500"/>
              </a:spcBef>
              <a:spcAft>
                <a:spcPts val="0"/>
              </a:spcAft>
              <a:buClr>
                <a:srgbClr val="1B1B1D"/>
              </a:buClr>
              <a:buSzPts val="1800"/>
              <a:buFont typeface="Century Gothic"/>
              <a:buNone/>
              <a:defRPr sz="1800">
                <a:solidFill>
                  <a:srgbClr val="1B1B1D"/>
                </a:solidFill>
              </a:defRPr>
            </a:lvl3pPr>
            <a:lvl4pPr marL="1828800" lvl="3" indent="-228600" algn="l">
              <a:lnSpc>
                <a:spcPct val="90000"/>
              </a:lnSpc>
              <a:spcBef>
                <a:spcPts val="500"/>
              </a:spcBef>
              <a:spcAft>
                <a:spcPts val="0"/>
              </a:spcAft>
              <a:buClr>
                <a:srgbClr val="1B1B1D"/>
              </a:buClr>
              <a:buSzPts val="1800"/>
              <a:buFont typeface="Century Gothic"/>
              <a:buNone/>
              <a:defRPr sz="1800">
                <a:solidFill>
                  <a:srgbClr val="1B1B1D"/>
                </a:solidFill>
              </a:defRPr>
            </a:lvl4pPr>
            <a:lvl5pPr marL="2286000" lvl="4" indent="-228600" algn="l">
              <a:lnSpc>
                <a:spcPct val="90000"/>
              </a:lnSpc>
              <a:spcBef>
                <a:spcPts val="500"/>
              </a:spcBef>
              <a:spcAft>
                <a:spcPts val="0"/>
              </a:spcAft>
              <a:buClr>
                <a:srgbClr val="1B1B1D"/>
              </a:buClr>
              <a:buSzPts val="1800"/>
              <a:buFont typeface="Century Gothic"/>
              <a:buNone/>
              <a:defRPr sz="1800">
                <a:solidFill>
                  <a:srgbClr val="1B1B1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1"/>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1" name="Google Shape;111;p11"/>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1"/>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rot="5400000">
            <a:off x="7255050" y="1834975"/>
            <a:ext cx="55686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2"/>
          <p:cNvSpPr txBox="1">
            <a:spLocks noGrp="1"/>
          </p:cNvSpPr>
          <p:nvPr>
            <p:ph type="body" idx="1"/>
          </p:nvPr>
        </p:nvSpPr>
        <p:spPr>
          <a:xfrm rot="5400000">
            <a:off x="1921050" y="-717725"/>
            <a:ext cx="55686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2"/>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9" name="Google Shape;119;p12"/>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2"/>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2"/>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12"/>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13"/>
          <p:cNvSpPr/>
          <p:nvPr/>
        </p:nvSpPr>
        <p:spPr>
          <a:xfrm>
            <a:off x="0" y="6727600"/>
            <a:ext cx="12192000" cy="130500"/>
          </a:xfrm>
          <a:prstGeom prst="rect">
            <a:avLst/>
          </a:prstGeom>
          <a:solidFill>
            <a:schemeClr val="lt2"/>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25" name="Google Shape;125;p1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1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27" name="Google Shape;127;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 name="Google Shape;40;p3"/>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3"/>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4"/>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4"/>
          <p:cNvSpPr txBox="1">
            <a:spLocks noGrp="1"/>
          </p:cNvSpPr>
          <p:nvPr>
            <p:ph type="title"/>
          </p:nvPr>
        </p:nvSpPr>
        <p:spPr>
          <a:xfrm>
            <a:off x="847165" y="239622"/>
            <a:ext cx="10515600" cy="979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838200" y="1825625"/>
            <a:ext cx="10515600" cy="2935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Font typeface="Century Gothic"/>
              <a:buNone/>
              <a:defRPr>
                <a:solidFill>
                  <a:schemeClr val="dk2"/>
                </a:solidFill>
              </a:defRPr>
            </a:lvl1pPr>
            <a:lvl2pPr marL="914400" lvl="1" indent="-228600" algn="l">
              <a:lnSpc>
                <a:spcPct val="90000"/>
              </a:lnSpc>
              <a:spcBef>
                <a:spcPts val="500"/>
              </a:spcBef>
              <a:spcAft>
                <a:spcPts val="0"/>
              </a:spcAft>
              <a:buClr>
                <a:schemeClr val="dk2"/>
              </a:buClr>
              <a:buSzPts val="2400"/>
              <a:buFont typeface="Century Gothic"/>
              <a:buNone/>
              <a:defRPr>
                <a:solidFill>
                  <a:schemeClr val="dk2"/>
                </a:solidFill>
              </a:defRPr>
            </a:lvl2pPr>
            <a:lvl3pPr marL="1371600" lvl="2" indent="-228600" algn="l">
              <a:lnSpc>
                <a:spcPct val="90000"/>
              </a:lnSpc>
              <a:spcBef>
                <a:spcPts val="500"/>
              </a:spcBef>
              <a:spcAft>
                <a:spcPts val="0"/>
              </a:spcAft>
              <a:buClr>
                <a:schemeClr val="dk2"/>
              </a:buClr>
              <a:buSzPts val="2000"/>
              <a:buFont typeface="Century Gothic"/>
              <a:buNone/>
              <a:defRPr>
                <a:solidFill>
                  <a:schemeClr val="dk2"/>
                </a:solidFill>
              </a:defRPr>
            </a:lvl3pPr>
            <a:lvl4pPr marL="1828800" lvl="3" indent="-228600" algn="l">
              <a:lnSpc>
                <a:spcPct val="90000"/>
              </a:lnSpc>
              <a:spcBef>
                <a:spcPts val="500"/>
              </a:spcBef>
              <a:spcAft>
                <a:spcPts val="0"/>
              </a:spcAft>
              <a:buClr>
                <a:schemeClr val="dk2"/>
              </a:buClr>
              <a:buSzPts val="1800"/>
              <a:buFont typeface="Century Gothic"/>
              <a:buNone/>
              <a:defRPr>
                <a:solidFill>
                  <a:schemeClr val="dk2"/>
                </a:solidFill>
              </a:defRPr>
            </a:lvl4pPr>
            <a:lvl5pPr marL="2286000" lvl="4" indent="-228600" algn="l">
              <a:lnSpc>
                <a:spcPct val="90000"/>
              </a:lnSpc>
              <a:spcBef>
                <a:spcPts val="500"/>
              </a:spcBef>
              <a:spcAft>
                <a:spcPts val="0"/>
              </a:spcAft>
              <a:buClr>
                <a:schemeClr val="dk2"/>
              </a:buClr>
              <a:buSzPts val="1800"/>
              <a:buFont typeface="Century Gothic"/>
              <a:buNone/>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4"/>
          <p:cNvCxnSpPr/>
          <p:nvPr/>
        </p:nvCxnSpPr>
        <p:spPr>
          <a:xfrm>
            <a:off x="546847" y="1219201"/>
            <a:ext cx="11143200" cy="0"/>
          </a:xfrm>
          <a:prstGeom prst="straightConnector1">
            <a:avLst/>
          </a:prstGeom>
          <a:noFill/>
          <a:ln w="19050" cap="flat" cmpd="sng">
            <a:solidFill>
              <a:schemeClr val="dk1"/>
            </a:solidFill>
            <a:prstDash val="solid"/>
            <a:miter lim="800000"/>
            <a:headEnd type="none" w="sm" len="sm"/>
            <a:tailEnd type="none" w="sm" len="sm"/>
          </a:ln>
        </p:spPr>
      </p:cxnSp>
      <p:pic>
        <p:nvPicPr>
          <p:cNvPr id="52" name="Google Shape;52;p4"/>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831850" y="536920"/>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831850" y="3456402"/>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89E89"/>
              </a:buClr>
              <a:buSzPts val="2400"/>
              <a:buNone/>
              <a:defRPr sz="2400">
                <a:solidFill>
                  <a:srgbClr val="F89E89"/>
                </a:solidFill>
              </a:defRPr>
            </a:lvl1pPr>
            <a:lvl2pPr marL="914400" lvl="1" indent="-228600" algn="l">
              <a:lnSpc>
                <a:spcPct val="90000"/>
              </a:lnSpc>
              <a:spcBef>
                <a:spcPts val="500"/>
              </a:spcBef>
              <a:spcAft>
                <a:spcPts val="0"/>
              </a:spcAft>
              <a:buClr>
                <a:srgbClr val="F89E89"/>
              </a:buClr>
              <a:buSzPts val="2000"/>
              <a:buNone/>
              <a:defRPr sz="2000">
                <a:solidFill>
                  <a:srgbClr val="F89E89"/>
                </a:solidFill>
              </a:defRPr>
            </a:lvl2pPr>
            <a:lvl3pPr marL="1371600" lvl="2" indent="-228600" algn="l">
              <a:lnSpc>
                <a:spcPct val="90000"/>
              </a:lnSpc>
              <a:spcBef>
                <a:spcPts val="500"/>
              </a:spcBef>
              <a:spcAft>
                <a:spcPts val="0"/>
              </a:spcAft>
              <a:buClr>
                <a:srgbClr val="F89E89"/>
              </a:buClr>
              <a:buSzPts val="1800"/>
              <a:buNone/>
              <a:defRPr sz="1800">
                <a:solidFill>
                  <a:srgbClr val="F89E89"/>
                </a:solidFill>
              </a:defRPr>
            </a:lvl3pPr>
            <a:lvl4pPr marL="1828800" lvl="3" indent="-228600" algn="l">
              <a:lnSpc>
                <a:spcPct val="90000"/>
              </a:lnSpc>
              <a:spcBef>
                <a:spcPts val="500"/>
              </a:spcBef>
              <a:spcAft>
                <a:spcPts val="0"/>
              </a:spcAft>
              <a:buClr>
                <a:srgbClr val="F89E89"/>
              </a:buClr>
              <a:buSzPts val="1600"/>
              <a:buNone/>
              <a:defRPr sz="1600">
                <a:solidFill>
                  <a:srgbClr val="F89E89"/>
                </a:solidFill>
              </a:defRPr>
            </a:lvl4pPr>
            <a:lvl5pPr marL="2286000" lvl="4" indent="-228600" algn="l">
              <a:lnSpc>
                <a:spcPct val="90000"/>
              </a:lnSpc>
              <a:spcBef>
                <a:spcPts val="500"/>
              </a:spcBef>
              <a:spcAft>
                <a:spcPts val="0"/>
              </a:spcAft>
              <a:buClr>
                <a:srgbClr val="F89E89"/>
              </a:buClr>
              <a:buSzPts val="1600"/>
              <a:buNone/>
              <a:defRPr sz="1600">
                <a:solidFill>
                  <a:srgbClr val="F89E89"/>
                </a:solidFill>
              </a:defRPr>
            </a:lvl5pPr>
            <a:lvl6pPr marL="2743200" lvl="5" indent="-228600" algn="l">
              <a:lnSpc>
                <a:spcPct val="90000"/>
              </a:lnSpc>
              <a:spcBef>
                <a:spcPts val="500"/>
              </a:spcBef>
              <a:spcAft>
                <a:spcPts val="0"/>
              </a:spcAft>
              <a:buClr>
                <a:srgbClr val="F89E89"/>
              </a:buClr>
              <a:buSzPts val="1600"/>
              <a:buNone/>
              <a:defRPr sz="1600">
                <a:solidFill>
                  <a:srgbClr val="F89E89"/>
                </a:solidFill>
              </a:defRPr>
            </a:lvl6pPr>
            <a:lvl7pPr marL="3200400" lvl="6" indent="-228600" algn="l">
              <a:lnSpc>
                <a:spcPct val="90000"/>
              </a:lnSpc>
              <a:spcBef>
                <a:spcPts val="500"/>
              </a:spcBef>
              <a:spcAft>
                <a:spcPts val="0"/>
              </a:spcAft>
              <a:buClr>
                <a:srgbClr val="F89E89"/>
              </a:buClr>
              <a:buSzPts val="1600"/>
              <a:buNone/>
              <a:defRPr sz="1600">
                <a:solidFill>
                  <a:srgbClr val="F89E89"/>
                </a:solidFill>
              </a:defRPr>
            </a:lvl7pPr>
            <a:lvl8pPr marL="3657600" lvl="7" indent="-228600" algn="l">
              <a:lnSpc>
                <a:spcPct val="90000"/>
              </a:lnSpc>
              <a:spcBef>
                <a:spcPts val="500"/>
              </a:spcBef>
              <a:spcAft>
                <a:spcPts val="0"/>
              </a:spcAft>
              <a:buClr>
                <a:srgbClr val="F89E89"/>
              </a:buClr>
              <a:buSzPts val="1600"/>
              <a:buNone/>
              <a:defRPr sz="1600">
                <a:solidFill>
                  <a:srgbClr val="F89E89"/>
                </a:solidFill>
              </a:defRPr>
            </a:lvl8pPr>
            <a:lvl9pPr marL="4114800" lvl="8" indent="-228600" algn="l">
              <a:lnSpc>
                <a:spcPct val="90000"/>
              </a:lnSpc>
              <a:spcBef>
                <a:spcPts val="500"/>
              </a:spcBef>
              <a:spcAft>
                <a:spcPts val="0"/>
              </a:spcAft>
              <a:buClr>
                <a:srgbClr val="F89E89"/>
              </a:buClr>
              <a:buSzPts val="1600"/>
              <a:buNone/>
              <a:defRPr sz="1600">
                <a:solidFill>
                  <a:srgbClr val="F89E89"/>
                </a:solidFill>
              </a:defRPr>
            </a:lvl9pPr>
          </a:lstStyle>
          <a:p>
            <a:endParaRPr/>
          </a:p>
        </p:txBody>
      </p:sp>
      <p:sp>
        <p:nvSpPr>
          <p:cNvPr id="56" name="Google Shape;56;p5"/>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7" name="Google Shape;57;p5"/>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5"/>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3" name="Google Shape;63;p6"/>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6"/>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838200" y="365126"/>
            <a:ext cx="10515600" cy="854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
          <p:cNvSpPr txBox="1">
            <a:spLocks noGrp="1"/>
          </p:cNvSpPr>
          <p:nvPr>
            <p:ph type="body" idx="1"/>
          </p:nvPr>
        </p:nvSpPr>
        <p:spPr>
          <a:xfrm>
            <a:off x="838200" y="1591713"/>
            <a:ext cx="5181600" cy="444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Font typeface="Century Gothic"/>
              <a:buNone/>
              <a:defRPr>
                <a:solidFill>
                  <a:schemeClr val="dk2"/>
                </a:solidFill>
              </a:defRPr>
            </a:lvl1pPr>
            <a:lvl2pPr marL="914400" lvl="1" indent="-228600" algn="l">
              <a:lnSpc>
                <a:spcPct val="90000"/>
              </a:lnSpc>
              <a:spcBef>
                <a:spcPts val="500"/>
              </a:spcBef>
              <a:spcAft>
                <a:spcPts val="0"/>
              </a:spcAft>
              <a:buClr>
                <a:schemeClr val="dk2"/>
              </a:buClr>
              <a:buSzPts val="2400"/>
              <a:buFont typeface="Century Gothic"/>
              <a:buNone/>
              <a:defRPr>
                <a:solidFill>
                  <a:schemeClr val="dk2"/>
                </a:solidFill>
              </a:defRPr>
            </a:lvl2pPr>
            <a:lvl3pPr marL="1371600" lvl="2" indent="-228600" algn="l">
              <a:lnSpc>
                <a:spcPct val="90000"/>
              </a:lnSpc>
              <a:spcBef>
                <a:spcPts val="500"/>
              </a:spcBef>
              <a:spcAft>
                <a:spcPts val="0"/>
              </a:spcAft>
              <a:buClr>
                <a:schemeClr val="dk2"/>
              </a:buClr>
              <a:buSzPts val="2000"/>
              <a:buFont typeface="Century Gothic"/>
              <a:buNone/>
              <a:defRPr>
                <a:solidFill>
                  <a:schemeClr val="dk2"/>
                </a:solidFill>
              </a:defRPr>
            </a:lvl3pPr>
            <a:lvl4pPr marL="1828800" lvl="3" indent="-228600" algn="l">
              <a:lnSpc>
                <a:spcPct val="90000"/>
              </a:lnSpc>
              <a:spcBef>
                <a:spcPts val="500"/>
              </a:spcBef>
              <a:spcAft>
                <a:spcPts val="0"/>
              </a:spcAft>
              <a:buClr>
                <a:schemeClr val="dk2"/>
              </a:buClr>
              <a:buSzPts val="1800"/>
              <a:buFont typeface="Century Gothic"/>
              <a:buNone/>
              <a:defRPr>
                <a:solidFill>
                  <a:schemeClr val="dk2"/>
                </a:solidFill>
              </a:defRPr>
            </a:lvl4pPr>
            <a:lvl5pPr marL="2286000" lvl="4" indent="-228600" algn="l">
              <a:lnSpc>
                <a:spcPct val="90000"/>
              </a:lnSpc>
              <a:spcBef>
                <a:spcPts val="500"/>
              </a:spcBef>
              <a:spcAft>
                <a:spcPts val="0"/>
              </a:spcAft>
              <a:buClr>
                <a:schemeClr val="dk2"/>
              </a:buClr>
              <a:buSzPts val="1800"/>
              <a:buFont typeface="Century Gothic"/>
              <a:buNone/>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
          <p:cNvSpPr txBox="1">
            <a:spLocks noGrp="1"/>
          </p:cNvSpPr>
          <p:nvPr>
            <p:ph type="body" idx="2"/>
          </p:nvPr>
        </p:nvSpPr>
        <p:spPr>
          <a:xfrm>
            <a:off x="6172200" y="1591713"/>
            <a:ext cx="5181600" cy="444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Font typeface="Century Gothic"/>
              <a:buNone/>
              <a:defRPr>
                <a:solidFill>
                  <a:schemeClr val="dk2"/>
                </a:solidFill>
              </a:defRPr>
            </a:lvl1pPr>
            <a:lvl2pPr marL="914400" lvl="1" indent="-228600" algn="l">
              <a:lnSpc>
                <a:spcPct val="90000"/>
              </a:lnSpc>
              <a:spcBef>
                <a:spcPts val="500"/>
              </a:spcBef>
              <a:spcAft>
                <a:spcPts val="0"/>
              </a:spcAft>
              <a:buClr>
                <a:schemeClr val="dk2"/>
              </a:buClr>
              <a:buSzPts val="2400"/>
              <a:buFont typeface="Century Gothic"/>
              <a:buNone/>
              <a:defRPr>
                <a:solidFill>
                  <a:schemeClr val="dk2"/>
                </a:solidFill>
              </a:defRPr>
            </a:lvl2pPr>
            <a:lvl3pPr marL="1371600" lvl="2" indent="-228600" algn="l">
              <a:lnSpc>
                <a:spcPct val="90000"/>
              </a:lnSpc>
              <a:spcBef>
                <a:spcPts val="500"/>
              </a:spcBef>
              <a:spcAft>
                <a:spcPts val="0"/>
              </a:spcAft>
              <a:buClr>
                <a:schemeClr val="dk2"/>
              </a:buClr>
              <a:buSzPts val="2000"/>
              <a:buFont typeface="Century Gothic"/>
              <a:buNone/>
              <a:defRPr>
                <a:solidFill>
                  <a:schemeClr val="dk2"/>
                </a:solidFill>
              </a:defRPr>
            </a:lvl3pPr>
            <a:lvl4pPr marL="1828800" lvl="3" indent="-228600" algn="l">
              <a:lnSpc>
                <a:spcPct val="90000"/>
              </a:lnSpc>
              <a:spcBef>
                <a:spcPts val="500"/>
              </a:spcBef>
              <a:spcAft>
                <a:spcPts val="0"/>
              </a:spcAft>
              <a:buClr>
                <a:schemeClr val="dk2"/>
              </a:buClr>
              <a:buSzPts val="1800"/>
              <a:buFont typeface="Century Gothic"/>
              <a:buNone/>
              <a:defRPr>
                <a:solidFill>
                  <a:schemeClr val="dk2"/>
                </a:solidFill>
              </a:defRPr>
            </a:lvl4pPr>
            <a:lvl5pPr marL="2286000" lvl="4" indent="-228600" algn="l">
              <a:lnSpc>
                <a:spcPct val="90000"/>
              </a:lnSpc>
              <a:spcBef>
                <a:spcPts val="500"/>
              </a:spcBef>
              <a:spcAft>
                <a:spcPts val="0"/>
              </a:spcAft>
              <a:buClr>
                <a:schemeClr val="dk2"/>
              </a:buClr>
              <a:buSzPts val="1800"/>
              <a:buFont typeface="Century Gothic"/>
              <a:buNone/>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7"/>
          <p:cNvCxnSpPr/>
          <p:nvPr/>
        </p:nvCxnSpPr>
        <p:spPr>
          <a:xfrm>
            <a:off x="546847" y="1219201"/>
            <a:ext cx="11143200" cy="0"/>
          </a:xfrm>
          <a:prstGeom prst="straightConnector1">
            <a:avLst/>
          </a:prstGeom>
          <a:noFill/>
          <a:ln w="19050" cap="flat" cmpd="sng">
            <a:solidFill>
              <a:schemeClr val="dk1"/>
            </a:solidFill>
            <a:prstDash val="solid"/>
            <a:miter lim="800000"/>
            <a:headEnd type="none" w="sm" len="sm"/>
            <a:tailEnd type="none" w="sm" len="sm"/>
          </a:ln>
        </p:spPr>
      </p:cxnSp>
      <p:sp>
        <p:nvSpPr>
          <p:cNvPr id="72" name="Google Shape;72;p7"/>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7"/>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7"/>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839788" y="365126"/>
            <a:ext cx="10515600" cy="854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
          <p:cNvSpPr txBox="1">
            <a:spLocks noGrp="1"/>
          </p:cNvSpPr>
          <p:nvPr>
            <p:ph type="body" idx="1"/>
          </p:nvPr>
        </p:nvSpPr>
        <p:spPr>
          <a:xfrm>
            <a:off x="839788" y="1373054"/>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8"/>
          <p:cNvSpPr txBox="1">
            <a:spLocks noGrp="1"/>
          </p:cNvSpPr>
          <p:nvPr>
            <p:ph type="body" idx="2"/>
          </p:nvPr>
        </p:nvSpPr>
        <p:spPr>
          <a:xfrm>
            <a:off x="839788" y="2196966"/>
            <a:ext cx="5157900" cy="3657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Font typeface="Century Gothic"/>
              <a:buNone/>
              <a:defRPr>
                <a:solidFill>
                  <a:schemeClr val="dk2"/>
                </a:solidFill>
              </a:defRPr>
            </a:lvl1pPr>
            <a:lvl2pPr marL="914400" lvl="1" indent="-228600" algn="l">
              <a:lnSpc>
                <a:spcPct val="90000"/>
              </a:lnSpc>
              <a:spcBef>
                <a:spcPts val="500"/>
              </a:spcBef>
              <a:spcAft>
                <a:spcPts val="0"/>
              </a:spcAft>
              <a:buClr>
                <a:schemeClr val="dk2"/>
              </a:buClr>
              <a:buSzPts val="2400"/>
              <a:buFont typeface="Century Gothic"/>
              <a:buNone/>
              <a:defRPr/>
            </a:lvl2pPr>
            <a:lvl3pPr marL="1371600" lvl="2" indent="-228600" algn="l">
              <a:lnSpc>
                <a:spcPct val="90000"/>
              </a:lnSpc>
              <a:spcBef>
                <a:spcPts val="500"/>
              </a:spcBef>
              <a:spcAft>
                <a:spcPts val="0"/>
              </a:spcAft>
              <a:buClr>
                <a:schemeClr val="dk2"/>
              </a:buClr>
              <a:buSzPts val="2000"/>
              <a:buFont typeface="Century Gothic"/>
              <a:buNone/>
              <a:defRPr/>
            </a:lvl3pPr>
            <a:lvl4pPr marL="1828800" lvl="3" indent="-228600" algn="l">
              <a:lnSpc>
                <a:spcPct val="90000"/>
              </a:lnSpc>
              <a:spcBef>
                <a:spcPts val="500"/>
              </a:spcBef>
              <a:spcAft>
                <a:spcPts val="0"/>
              </a:spcAft>
              <a:buClr>
                <a:schemeClr val="dk2"/>
              </a:buClr>
              <a:buSzPts val="1800"/>
              <a:buFont typeface="Century Gothic"/>
              <a:buNone/>
              <a:defRPr/>
            </a:lvl4pPr>
            <a:lvl5pPr marL="2286000" lvl="4" indent="-228600" algn="l">
              <a:lnSpc>
                <a:spcPct val="90000"/>
              </a:lnSpc>
              <a:spcBef>
                <a:spcPts val="500"/>
              </a:spcBef>
              <a:spcAft>
                <a:spcPts val="0"/>
              </a:spcAft>
              <a:buClr>
                <a:schemeClr val="dk2"/>
              </a:buClr>
              <a:buSzPts val="1800"/>
              <a:buFont typeface="Century Gothic"/>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
          <p:cNvSpPr txBox="1">
            <a:spLocks noGrp="1"/>
          </p:cNvSpPr>
          <p:nvPr>
            <p:ph type="body" idx="3"/>
          </p:nvPr>
        </p:nvSpPr>
        <p:spPr>
          <a:xfrm>
            <a:off x="6172200" y="1373054"/>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8"/>
          <p:cNvSpPr txBox="1">
            <a:spLocks noGrp="1"/>
          </p:cNvSpPr>
          <p:nvPr>
            <p:ph type="body" idx="4"/>
          </p:nvPr>
        </p:nvSpPr>
        <p:spPr>
          <a:xfrm>
            <a:off x="6172200" y="2196966"/>
            <a:ext cx="5183100" cy="3657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Font typeface="Century Gothic"/>
              <a:buNone/>
              <a:defRPr>
                <a:solidFill>
                  <a:schemeClr val="dk2"/>
                </a:solidFill>
              </a:defRPr>
            </a:lvl1pPr>
            <a:lvl2pPr marL="914400" lvl="1" indent="-228600" algn="l">
              <a:lnSpc>
                <a:spcPct val="90000"/>
              </a:lnSpc>
              <a:spcBef>
                <a:spcPts val="500"/>
              </a:spcBef>
              <a:spcAft>
                <a:spcPts val="0"/>
              </a:spcAft>
              <a:buClr>
                <a:schemeClr val="dk2"/>
              </a:buClr>
              <a:buSzPts val="2400"/>
              <a:buFont typeface="Century Gothic"/>
              <a:buNone/>
              <a:defRPr/>
            </a:lvl2pPr>
            <a:lvl3pPr marL="1371600" lvl="2" indent="-228600" algn="l">
              <a:lnSpc>
                <a:spcPct val="90000"/>
              </a:lnSpc>
              <a:spcBef>
                <a:spcPts val="500"/>
              </a:spcBef>
              <a:spcAft>
                <a:spcPts val="0"/>
              </a:spcAft>
              <a:buClr>
                <a:schemeClr val="dk2"/>
              </a:buClr>
              <a:buSzPts val="2000"/>
              <a:buFont typeface="Century Gothic"/>
              <a:buNone/>
              <a:defRPr/>
            </a:lvl3pPr>
            <a:lvl4pPr marL="1828800" lvl="3" indent="-228600" algn="l">
              <a:lnSpc>
                <a:spcPct val="90000"/>
              </a:lnSpc>
              <a:spcBef>
                <a:spcPts val="500"/>
              </a:spcBef>
              <a:spcAft>
                <a:spcPts val="0"/>
              </a:spcAft>
              <a:buClr>
                <a:schemeClr val="dk2"/>
              </a:buClr>
              <a:buSzPts val="1800"/>
              <a:buFont typeface="Century Gothic"/>
              <a:buNone/>
              <a:defRPr/>
            </a:lvl4pPr>
            <a:lvl5pPr marL="2286000" lvl="4" indent="-228600" algn="l">
              <a:lnSpc>
                <a:spcPct val="90000"/>
              </a:lnSpc>
              <a:spcBef>
                <a:spcPts val="500"/>
              </a:spcBef>
              <a:spcAft>
                <a:spcPts val="0"/>
              </a:spcAft>
              <a:buClr>
                <a:schemeClr val="dk2"/>
              </a:buClr>
              <a:buSzPts val="1800"/>
              <a:buFont typeface="Century Gothic"/>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3" name="Google Shape;83;p8"/>
          <p:cNvCxnSpPr/>
          <p:nvPr/>
        </p:nvCxnSpPr>
        <p:spPr>
          <a:xfrm>
            <a:off x="546847" y="1219201"/>
            <a:ext cx="11143200" cy="0"/>
          </a:xfrm>
          <a:prstGeom prst="straightConnector1">
            <a:avLst/>
          </a:prstGeom>
          <a:noFill/>
          <a:ln w="19050" cap="flat" cmpd="sng">
            <a:solidFill>
              <a:schemeClr val="dk1"/>
            </a:solidFill>
            <a:prstDash val="solid"/>
            <a:miter lim="800000"/>
            <a:headEnd type="none" w="sm" len="sm"/>
            <a:tailEnd type="none" w="sm" len="sm"/>
          </a:ln>
        </p:spPr>
      </p:cxnSp>
      <p:sp>
        <p:nvSpPr>
          <p:cNvPr id="84" name="Google Shape;84;p8"/>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8"/>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8"/>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entury Gothic"/>
              <a:buNone/>
              <a:defRPr sz="3200">
                <a:solidFill>
                  <a:schemeClr val="dk2"/>
                </a:solidFill>
              </a:defRPr>
            </a:lvl1pPr>
            <a:lvl2pPr marL="914400" lvl="1" indent="-228600" algn="l">
              <a:lnSpc>
                <a:spcPct val="90000"/>
              </a:lnSpc>
              <a:spcBef>
                <a:spcPts val="500"/>
              </a:spcBef>
              <a:spcAft>
                <a:spcPts val="0"/>
              </a:spcAft>
              <a:buClr>
                <a:schemeClr val="dk2"/>
              </a:buClr>
              <a:buSzPts val="2800"/>
              <a:buFont typeface="Century Gothic"/>
              <a:buNone/>
              <a:defRPr sz="2800">
                <a:solidFill>
                  <a:schemeClr val="dk2"/>
                </a:solidFill>
              </a:defRPr>
            </a:lvl2pPr>
            <a:lvl3pPr marL="1371600" lvl="2" indent="-228600" algn="l">
              <a:lnSpc>
                <a:spcPct val="90000"/>
              </a:lnSpc>
              <a:spcBef>
                <a:spcPts val="500"/>
              </a:spcBef>
              <a:spcAft>
                <a:spcPts val="0"/>
              </a:spcAft>
              <a:buClr>
                <a:schemeClr val="dk2"/>
              </a:buClr>
              <a:buSzPts val="2400"/>
              <a:buFont typeface="Century Gothic"/>
              <a:buNone/>
              <a:defRPr sz="2400">
                <a:solidFill>
                  <a:schemeClr val="dk2"/>
                </a:solidFill>
              </a:defRPr>
            </a:lvl3pPr>
            <a:lvl4pPr marL="1828800" lvl="3" indent="-228600" algn="l">
              <a:lnSpc>
                <a:spcPct val="90000"/>
              </a:lnSpc>
              <a:spcBef>
                <a:spcPts val="500"/>
              </a:spcBef>
              <a:spcAft>
                <a:spcPts val="0"/>
              </a:spcAft>
              <a:buClr>
                <a:schemeClr val="dk2"/>
              </a:buClr>
              <a:buSzPts val="2000"/>
              <a:buFont typeface="Century Gothic"/>
              <a:buNone/>
              <a:defRPr sz="2000">
                <a:solidFill>
                  <a:schemeClr val="dk2"/>
                </a:solidFill>
              </a:defRPr>
            </a:lvl4pPr>
            <a:lvl5pPr marL="2286000" lvl="4" indent="-228600" algn="l">
              <a:lnSpc>
                <a:spcPct val="90000"/>
              </a:lnSpc>
              <a:spcBef>
                <a:spcPts val="500"/>
              </a:spcBef>
              <a:spcAft>
                <a:spcPts val="0"/>
              </a:spcAft>
              <a:buClr>
                <a:schemeClr val="dk2"/>
              </a:buClr>
              <a:buSzPts val="2000"/>
              <a:buFont typeface="Century Gothic"/>
              <a:buNone/>
              <a:defRPr sz="2000">
                <a:solidFill>
                  <a:schemeClr val="dk2"/>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9"/>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4" name="Google Shape;94;p9"/>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9"/>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9"/>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0"/>
          <p:cNvSpPr>
            <a:spLocks noGrp="1"/>
          </p:cNvSpPr>
          <p:nvPr>
            <p:ph type="pic" idx="2"/>
          </p:nvPr>
        </p:nvSpPr>
        <p:spPr>
          <a:xfrm>
            <a:off x="5183188" y="987425"/>
            <a:ext cx="6172200" cy="4873500"/>
          </a:xfrm>
          <a:prstGeom prst="rect">
            <a:avLst/>
          </a:prstGeom>
          <a:noFill/>
          <a:ln>
            <a:noFill/>
          </a:ln>
        </p:spPr>
      </p:sp>
      <p:sp>
        <p:nvSpPr>
          <p:cNvPr id="101" name="Google Shape;101;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10"/>
          <p:cNvSpPr/>
          <p:nvPr/>
        </p:nvSpPr>
        <p:spPr>
          <a:xfrm>
            <a:off x="0" y="6176963"/>
            <a:ext cx="12192000" cy="681000"/>
          </a:xfrm>
          <a:prstGeom prst="rect">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3" name="Google Shape;103;p10"/>
          <p:cNvSpPr txBox="1">
            <a:spLocks noGrp="1"/>
          </p:cNvSpPr>
          <p:nvPr>
            <p:ph type="dt" idx="10"/>
          </p:nvPr>
        </p:nvSpPr>
        <p:spPr>
          <a:xfrm>
            <a:off x="9781511" y="6358697"/>
            <a:ext cx="934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ftr" idx="11"/>
          </p:nvPr>
        </p:nvSpPr>
        <p:spPr>
          <a:xfrm>
            <a:off x="4164152" y="6356350"/>
            <a:ext cx="5199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0"/>
          <p:cNvPicPr preferRelativeResize="0"/>
          <p:nvPr/>
        </p:nvPicPr>
        <p:blipFill rotWithShape="1">
          <a:blip r:embed="rId2">
            <a:alphaModFix/>
          </a:blip>
          <a:srcRect/>
          <a:stretch/>
        </p:blipFill>
        <p:spPr>
          <a:xfrm>
            <a:off x="345010" y="6300517"/>
            <a:ext cx="1972915" cy="4736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89E89"/>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89E89"/>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89E89"/>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ica.PinoGoodspeed@HungerSolutions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bit.ly/HSMFANY-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2a.co/JimWBu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hyperlink" Target="http://www.schoolmealsforallny.org" TargetMode="External"/><Relationship Id="rId4" Type="http://schemas.openxmlformats.org/officeDocument/2006/relationships/hyperlink" Target="https://schoolmealsforallny.org/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oolmealsforallny.org/hsmfa-supporte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schoolmealsforallny.org"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frac.org/healthy-school-meals-for-al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tatic1.squarespace.com/static/5bccab7094d71a4228c5edef/t/657ca7033a861912e507a55a/1702668044694/2024+People%27s+Budget+Framework+.pdf" TargetMode="External"/><Relationship Id="rId5" Type="http://schemas.openxmlformats.org/officeDocument/2006/relationships/hyperlink" Target="https://www.cityandstateny.com/policy/2023/11/poll-broad-support-universal-free-school-meals-higher-food-stamp-benefits/392276/" TargetMode="External"/><Relationship Id="rId4" Type="http://schemas.openxmlformats.org/officeDocument/2006/relationships/hyperlink" Target="https://hungersolutionsny.org/HSMFA-suppor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hungersolutionsny.org/new-state-funding-available-to-schools-enrolled-in-the-community-eligibility-provi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748502" y="952986"/>
            <a:ext cx="10695000" cy="1225800"/>
          </a:xfrm>
          <a:prstGeom prst="rect">
            <a:avLst/>
          </a:prstGeom>
          <a:noFill/>
          <a:ln>
            <a:noFill/>
          </a:ln>
        </p:spPr>
        <p:txBody>
          <a:bodyPr spcFirstLastPara="1" wrap="square" lIns="91425" tIns="45700" rIns="91425" bIns="45700" anchor="ctr" anchorCtr="1">
            <a:noAutofit/>
          </a:bodyPr>
          <a:lstStyle/>
          <a:p>
            <a:pPr marL="0" lvl="0" indent="0" algn="ctr" rtl="0">
              <a:lnSpc>
                <a:spcPct val="90000"/>
              </a:lnSpc>
              <a:spcBef>
                <a:spcPts val="0"/>
              </a:spcBef>
              <a:spcAft>
                <a:spcPts val="0"/>
              </a:spcAft>
              <a:buClr>
                <a:schemeClr val="lt1"/>
              </a:buClr>
              <a:buSzPts val="5400"/>
              <a:buFont typeface="Century Gothic"/>
              <a:buNone/>
            </a:pPr>
            <a:r>
              <a:rPr lang="en-US" sz="4700" b="1"/>
              <a:t>Healthy School Meals for All NY Kids </a:t>
            </a:r>
            <a:endParaRPr sz="4700" b="1"/>
          </a:p>
        </p:txBody>
      </p:sp>
      <p:sp>
        <p:nvSpPr>
          <p:cNvPr id="133" name="Google Shape;133;p14"/>
          <p:cNvSpPr txBox="1">
            <a:spLocks noGrp="1"/>
          </p:cNvSpPr>
          <p:nvPr>
            <p:ph type="subTitle" idx="1"/>
          </p:nvPr>
        </p:nvSpPr>
        <p:spPr>
          <a:xfrm>
            <a:off x="748352" y="2411344"/>
            <a:ext cx="10695300" cy="48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New York State PTA: Legislative Summit 2024</a:t>
            </a:r>
            <a:endParaRPr/>
          </a:p>
        </p:txBody>
      </p:sp>
      <p:sp>
        <p:nvSpPr>
          <p:cNvPr id="134" name="Google Shape;134;p14"/>
          <p:cNvSpPr txBox="1">
            <a:spLocks noGrp="1"/>
          </p:cNvSpPr>
          <p:nvPr>
            <p:ph type="body" idx="3"/>
          </p:nvPr>
        </p:nvSpPr>
        <p:spPr>
          <a:xfrm>
            <a:off x="487095" y="4203682"/>
            <a:ext cx="5909100" cy="158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1B1B1D"/>
              </a:buClr>
              <a:buSzPts val="1800"/>
              <a:buFont typeface="Century Gothic"/>
              <a:buNone/>
            </a:pPr>
            <a:r>
              <a:rPr lang="en-US" sz="2000" dirty="0"/>
              <a:t>Jessica Pino-Goodspeed, LMSW</a:t>
            </a:r>
            <a:endParaRPr sz="2000" dirty="0"/>
          </a:p>
          <a:p>
            <a:pPr marL="0" lvl="0" indent="0" algn="l" rtl="0">
              <a:lnSpc>
                <a:spcPct val="115000"/>
              </a:lnSpc>
              <a:spcBef>
                <a:spcPts val="0"/>
              </a:spcBef>
              <a:spcAft>
                <a:spcPts val="0"/>
              </a:spcAft>
              <a:buClr>
                <a:schemeClr val="accent1"/>
              </a:buClr>
              <a:buSzPts val="1400"/>
              <a:buFont typeface="Century Gothic"/>
              <a:buNone/>
            </a:pPr>
            <a:r>
              <a:rPr lang="en-US" sz="2000" i="1" dirty="0">
                <a:solidFill>
                  <a:schemeClr val="accent1"/>
                </a:solidFill>
              </a:rPr>
              <a:t>Deputy Director of Public Affairs</a:t>
            </a:r>
            <a:endParaRPr sz="2000" i="1" dirty="0">
              <a:solidFill>
                <a:schemeClr val="accent1"/>
              </a:solidFill>
            </a:endParaRPr>
          </a:p>
          <a:p>
            <a:pPr marL="0" lvl="0" indent="0" algn="l" rtl="0">
              <a:lnSpc>
                <a:spcPct val="115000"/>
              </a:lnSpc>
              <a:spcBef>
                <a:spcPts val="0"/>
              </a:spcBef>
              <a:spcAft>
                <a:spcPts val="0"/>
              </a:spcAft>
              <a:buClr>
                <a:schemeClr val="accent1"/>
              </a:buClr>
              <a:buSzPts val="1400"/>
              <a:buFont typeface="Century Gothic"/>
              <a:buNone/>
            </a:pPr>
            <a:r>
              <a:rPr lang="en-US" sz="2000" dirty="0">
                <a:solidFill>
                  <a:schemeClr val="accent1"/>
                </a:solidFill>
              </a:rPr>
              <a:t>Hunger Solutions New York </a:t>
            </a:r>
            <a:endParaRPr sz="2000" dirty="0">
              <a:solidFill>
                <a:schemeClr val="accent1"/>
              </a:solidFill>
            </a:endParaRPr>
          </a:p>
          <a:p>
            <a:pPr marL="0" lvl="0" indent="0" algn="l" rtl="0">
              <a:lnSpc>
                <a:spcPct val="115000"/>
              </a:lnSpc>
              <a:spcBef>
                <a:spcPts val="0"/>
              </a:spcBef>
              <a:spcAft>
                <a:spcPts val="0"/>
              </a:spcAft>
              <a:buClr>
                <a:schemeClr val="accent1"/>
              </a:buClr>
              <a:buSzPts val="1200"/>
              <a:buFont typeface="Century Gothic"/>
              <a:buNone/>
            </a:pPr>
            <a:r>
              <a:rPr lang="en-US" sz="1900" i="1" u="sng" dirty="0">
                <a:solidFill>
                  <a:schemeClr val="dk1"/>
                </a:solidFill>
                <a:hlinkClick r:id="rId3">
                  <a:extLst>
                    <a:ext uri="{A12FA001-AC4F-418D-AE19-62706E023703}">
                      <ahyp:hlinkClr xmlns:ahyp="http://schemas.microsoft.com/office/drawing/2018/hyperlinkcolor" val="tx"/>
                    </a:ext>
                  </a:extLst>
                </a:hlinkClick>
              </a:rPr>
              <a:t>Jessica.PinoGoodspeed@HungerSolutionsNY.org</a:t>
            </a:r>
            <a:endParaRPr sz="1900" i="1" dirty="0">
              <a:solidFill>
                <a:schemeClr val="accent1"/>
              </a:solidFill>
            </a:endParaRPr>
          </a:p>
          <a:p>
            <a:pPr marL="0" lvl="0" indent="0" algn="l" rtl="0">
              <a:spcBef>
                <a:spcPts val="0"/>
              </a:spcBef>
              <a:spcAft>
                <a:spcPts val="0"/>
              </a:spcAft>
              <a:buClr>
                <a:schemeClr val="accent1"/>
              </a:buClr>
              <a:buSzPts val="1200"/>
              <a:buFont typeface="Century Gothic"/>
              <a:buNone/>
            </a:pPr>
            <a:endParaRPr sz="1400" i="1" dirty="0">
              <a:solidFill>
                <a:schemeClr val="accent1"/>
              </a:solidFill>
            </a:endParaRPr>
          </a:p>
          <a:p>
            <a:pPr marL="0" lvl="0" indent="0" algn="l" rtl="0">
              <a:spcBef>
                <a:spcPts val="0"/>
              </a:spcBef>
              <a:spcAft>
                <a:spcPts val="0"/>
              </a:spcAft>
              <a:buClr>
                <a:schemeClr val="accent1"/>
              </a:buClr>
              <a:buSzPts val="1400"/>
              <a:buFont typeface="Century Gothic"/>
              <a:buNone/>
            </a:pPr>
            <a:endParaRPr sz="1600" dirty="0">
              <a:solidFill>
                <a:schemeClr val="accent1"/>
              </a:solidFill>
            </a:endParaRPr>
          </a:p>
          <a:p>
            <a:pPr marL="0" lvl="0" indent="0" algn="l" rtl="0">
              <a:spcBef>
                <a:spcPts val="0"/>
              </a:spcBef>
              <a:spcAft>
                <a:spcPts val="0"/>
              </a:spcAft>
              <a:buClr>
                <a:schemeClr val="accent1"/>
              </a:buClr>
              <a:buSzPts val="1400"/>
              <a:buFont typeface="Century Gothic"/>
              <a:buNone/>
            </a:pPr>
            <a:endParaRPr sz="1600" dirty="0">
              <a:solidFill>
                <a:schemeClr val="accent1"/>
              </a:solidFill>
            </a:endParaRPr>
          </a:p>
        </p:txBody>
      </p:sp>
      <p:pic>
        <p:nvPicPr>
          <p:cNvPr id="3" name="Picture 2">
            <a:extLst>
              <a:ext uri="{FF2B5EF4-FFF2-40B4-BE49-F238E27FC236}">
                <a16:creationId xmlns:a16="http://schemas.microsoft.com/office/drawing/2014/main" id="{0EAE2B33-B914-4FF4-A1B0-EAC4DAD83D6F}"/>
              </a:ext>
            </a:extLst>
          </p:cNvPr>
          <p:cNvPicPr>
            <a:picLocks noChangeAspect="1"/>
          </p:cNvPicPr>
          <p:nvPr/>
        </p:nvPicPr>
        <p:blipFill>
          <a:blip r:embed="rId4"/>
          <a:stretch>
            <a:fillRect/>
          </a:stretch>
        </p:blipFill>
        <p:spPr>
          <a:xfrm>
            <a:off x="6396195" y="4221029"/>
            <a:ext cx="5437632" cy="13014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sldNum" idx="12"/>
          </p:nvPr>
        </p:nvSpPr>
        <p:spPr>
          <a:xfrm>
            <a:off x="10555356"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pic>
        <p:nvPicPr>
          <p:cNvPr id="213" name="Google Shape;213;p23"/>
          <p:cNvPicPr preferRelativeResize="0"/>
          <p:nvPr/>
        </p:nvPicPr>
        <p:blipFill>
          <a:blip r:embed="rId3">
            <a:alphaModFix/>
          </a:blip>
          <a:stretch>
            <a:fillRect/>
          </a:stretch>
        </p:blipFill>
        <p:spPr>
          <a:xfrm>
            <a:off x="3148350" y="214875"/>
            <a:ext cx="9043651" cy="6032051"/>
          </a:xfrm>
          <a:prstGeom prst="rect">
            <a:avLst/>
          </a:prstGeom>
          <a:noFill/>
          <a:ln>
            <a:noFill/>
          </a:ln>
        </p:spPr>
      </p:pic>
      <p:sp>
        <p:nvSpPr>
          <p:cNvPr id="214" name="Google Shape;214;p23"/>
          <p:cNvSpPr/>
          <p:nvPr/>
        </p:nvSpPr>
        <p:spPr>
          <a:xfrm>
            <a:off x="0" y="460675"/>
            <a:ext cx="9851100" cy="1465200"/>
          </a:xfrm>
          <a:prstGeom prst="rect">
            <a:avLst/>
          </a:prstGeom>
          <a:solidFill>
            <a:schemeClr val="lt1">
              <a:alpha val="870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a:ea typeface="Century Gothic"/>
              <a:cs typeface="Century Gothic"/>
              <a:sym typeface="Century Gothic"/>
            </a:endParaRPr>
          </a:p>
        </p:txBody>
      </p:sp>
      <p:sp>
        <p:nvSpPr>
          <p:cNvPr id="215" name="Google Shape;215;p23"/>
          <p:cNvSpPr txBox="1">
            <a:spLocks noGrp="1"/>
          </p:cNvSpPr>
          <p:nvPr>
            <p:ph type="title"/>
          </p:nvPr>
        </p:nvSpPr>
        <p:spPr>
          <a:xfrm>
            <a:off x="46975" y="420475"/>
            <a:ext cx="9804000" cy="154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400"/>
              <a:buFont typeface="Century Gothic"/>
              <a:buNone/>
            </a:pPr>
            <a:r>
              <a:rPr lang="en-US" sz="5100"/>
              <a:t>Full Funding for Healthy School Meals for </a:t>
            </a:r>
            <a:r>
              <a:rPr lang="en-US" sz="5100" u="sng"/>
              <a:t>All</a:t>
            </a:r>
            <a:r>
              <a:rPr lang="en-US" sz="5100"/>
              <a:t> in FY 2025</a:t>
            </a:r>
            <a:endParaRPr sz="51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551900" y="219500"/>
            <a:ext cx="10621200" cy="979500"/>
          </a:xfrm>
          <a:prstGeom prst="rect">
            <a:avLst/>
          </a:prstGeom>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sz="4100"/>
              <a:t>Who’s left out of the current expansion? </a:t>
            </a:r>
            <a:endParaRPr sz="4100"/>
          </a:p>
        </p:txBody>
      </p:sp>
      <p:sp>
        <p:nvSpPr>
          <p:cNvPr id="222" name="Google Shape;222;p24"/>
          <p:cNvSpPr txBox="1">
            <a:spLocks noGrp="1"/>
          </p:cNvSpPr>
          <p:nvPr>
            <p:ph type="body" idx="1"/>
          </p:nvPr>
        </p:nvSpPr>
        <p:spPr>
          <a:xfrm>
            <a:off x="688725" y="1768025"/>
            <a:ext cx="6039300" cy="359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700" b="1">
                <a:solidFill>
                  <a:srgbClr val="000000"/>
                </a:solidFill>
              </a:rPr>
              <a:t>New York schools and students without access to universal school meals:</a:t>
            </a:r>
            <a:endParaRPr sz="2700" b="1">
              <a:solidFill>
                <a:srgbClr val="000000"/>
              </a:solidFill>
            </a:endParaRPr>
          </a:p>
          <a:p>
            <a:pPr marL="457200" lvl="0" indent="-400050" algn="l" rtl="0">
              <a:lnSpc>
                <a:spcPct val="100000"/>
              </a:lnSpc>
              <a:spcBef>
                <a:spcPts val="1000"/>
              </a:spcBef>
              <a:spcAft>
                <a:spcPts val="0"/>
              </a:spcAft>
              <a:buClr>
                <a:srgbClr val="000000"/>
              </a:buClr>
              <a:buSzPts val="2700"/>
              <a:buChar char="-"/>
            </a:pPr>
            <a:r>
              <a:rPr lang="en-US" sz="2700" b="1">
                <a:solidFill>
                  <a:schemeClr val="dk1"/>
                </a:solidFill>
              </a:rPr>
              <a:t>659 schools</a:t>
            </a:r>
            <a:r>
              <a:rPr lang="en-US" sz="2700">
                <a:solidFill>
                  <a:srgbClr val="000000"/>
                </a:solidFill>
              </a:rPr>
              <a:t> left out of the expansion of free school meals  </a:t>
            </a:r>
            <a:endParaRPr sz="2700">
              <a:solidFill>
                <a:srgbClr val="000000"/>
              </a:solidFill>
            </a:endParaRPr>
          </a:p>
          <a:p>
            <a:pPr marL="457200" lvl="0" indent="-400050" algn="l" rtl="0">
              <a:lnSpc>
                <a:spcPct val="100000"/>
              </a:lnSpc>
              <a:spcBef>
                <a:spcPts val="1000"/>
              </a:spcBef>
              <a:spcAft>
                <a:spcPts val="1000"/>
              </a:spcAft>
              <a:buClr>
                <a:srgbClr val="000000"/>
              </a:buClr>
              <a:buSzPts val="2700"/>
              <a:buChar char="-"/>
            </a:pPr>
            <a:r>
              <a:rPr lang="en-US" sz="2700" b="1">
                <a:solidFill>
                  <a:schemeClr val="dk1"/>
                </a:solidFill>
              </a:rPr>
              <a:t>320,911 students</a:t>
            </a:r>
            <a:r>
              <a:rPr lang="en-US" sz="2700">
                <a:solidFill>
                  <a:schemeClr val="dk1"/>
                </a:solidFill>
              </a:rPr>
              <a:t> </a:t>
            </a:r>
            <a:r>
              <a:rPr lang="en-US" sz="2700">
                <a:solidFill>
                  <a:srgbClr val="000000"/>
                </a:solidFill>
              </a:rPr>
              <a:t>do not have access to school meals at no cost</a:t>
            </a:r>
            <a:endParaRPr sz="2700">
              <a:solidFill>
                <a:srgbClr val="000000"/>
              </a:solidFill>
            </a:endParaRPr>
          </a:p>
        </p:txBody>
      </p:sp>
      <p:sp>
        <p:nvSpPr>
          <p:cNvPr id="223" name="Google Shape;223;p24"/>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224" name="Google Shape;224;p24"/>
          <p:cNvPicPr preferRelativeResize="0"/>
          <p:nvPr/>
        </p:nvPicPr>
        <p:blipFill>
          <a:blip r:embed="rId3">
            <a:alphaModFix/>
          </a:blip>
          <a:stretch>
            <a:fillRect/>
          </a:stretch>
        </p:blipFill>
        <p:spPr>
          <a:xfrm>
            <a:off x="7118800" y="2093025"/>
            <a:ext cx="4349573" cy="2901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a:spLocks noGrp="1"/>
          </p:cNvSpPr>
          <p:nvPr>
            <p:ph type="title"/>
          </p:nvPr>
        </p:nvSpPr>
        <p:spPr>
          <a:xfrm>
            <a:off x="551900" y="219500"/>
            <a:ext cx="10621200" cy="979500"/>
          </a:xfrm>
          <a:prstGeom prst="rect">
            <a:avLst/>
          </a:prstGeom>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sz="4100"/>
              <a:t>Who’s left out of the current expansion? </a:t>
            </a:r>
            <a:endParaRPr sz="4100"/>
          </a:p>
        </p:txBody>
      </p:sp>
      <p:sp>
        <p:nvSpPr>
          <p:cNvPr id="231" name="Google Shape;231;p25"/>
          <p:cNvSpPr txBox="1">
            <a:spLocks noGrp="1"/>
          </p:cNvSpPr>
          <p:nvPr>
            <p:ph type="body" idx="1"/>
          </p:nvPr>
        </p:nvSpPr>
        <p:spPr>
          <a:xfrm>
            <a:off x="447025" y="1630800"/>
            <a:ext cx="5410500" cy="4382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200" b="1"/>
              <a:t>Those left behind include: </a:t>
            </a:r>
            <a:endParaRPr sz="2200" b="1"/>
          </a:p>
          <a:p>
            <a:pPr marL="457200" lvl="0" indent="-368300" algn="l" rtl="0">
              <a:lnSpc>
                <a:spcPct val="115000"/>
              </a:lnSpc>
              <a:spcBef>
                <a:spcPts val="1000"/>
              </a:spcBef>
              <a:spcAft>
                <a:spcPts val="0"/>
              </a:spcAft>
              <a:buSzPts val="2200"/>
              <a:buChar char="-"/>
            </a:pPr>
            <a:r>
              <a:rPr lang="en-US" sz="2200"/>
              <a:t>Working families struggling to make ends meet, but earning too much to qualify for free school meals.</a:t>
            </a:r>
            <a:endParaRPr sz="2200"/>
          </a:p>
          <a:p>
            <a:pPr marL="457200" lvl="0" indent="-368300" algn="l" rtl="0">
              <a:lnSpc>
                <a:spcPct val="115000"/>
              </a:lnSpc>
              <a:spcBef>
                <a:spcPts val="1000"/>
              </a:spcBef>
              <a:spcAft>
                <a:spcPts val="0"/>
              </a:spcAft>
              <a:buSzPts val="2200"/>
              <a:buChar char="-"/>
            </a:pPr>
            <a:r>
              <a:rPr lang="en-US" sz="2200"/>
              <a:t>Schools in suburban areas with high costs of living.</a:t>
            </a:r>
            <a:endParaRPr sz="2200"/>
          </a:p>
          <a:p>
            <a:pPr marL="457200" lvl="0" indent="-368300" algn="l" rtl="0">
              <a:lnSpc>
                <a:spcPct val="115000"/>
              </a:lnSpc>
              <a:spcBef>
                <a:spcPts val="1000"/>
              </a:spcBef>
              <a:spcAft>
                <a:spcPts val="0"/>
              </a:spcAft>
              <a:buSzPts val="2200"/>
              <a:buChar char="-"/>
            </a:pPr>
            <a:r>
              <a:rPr lang="en-US" sz="2200"/>
              <a:t>Communities with significant need, but low participation in programs like SNAP and Medicaid. </a:t>
            </a:r>
            <a:endParaRPr sz="2700">
              <a:solidFill>
                <a:srgbClr val="000000"/>
              </a:solidFill>
            </a:endParaRPr>
          </a:p>
        </p:txBody>
      </p:sp>
      <p:sp>
        <p:nvSpPr>
          <p:cNvPr id="232" name="Google Shape;232;p25"/>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pic>
        <p:nvPicPr>
          <p:cNvPr id="233" name="Google Shape;233;p25"/>
          <p:cNvPicPr preferRelativeResize="0"/>
          <p:nvPr/>
        </p:nvPicPr>
        <p:blipFill>
          <a:blip r:embed="rId3">
            <a:alphaModFix/>
          </a:blip>
          <a:stretch>
            <a:fillRect/>
          </a:stretch>
        </p:blipFill>
        <p:spPr>
          <a:xfrm>
            <a:off x="6101200" y="1469213"/>
            <a:ext cx="6006401" cy="4616926"/>
          </a:xfrm>
          <a:prstGeom prst="rect">
            <a:avLst/>
          </a:prstGeom>
          <a:noFill/>
          <a:ln>
            <a:noFill/>
          </a:ln>
        </p:spPr>
      </p:pic>
      <p:sp>
        <p:nvSpPr>
          <p:cNvPr id="234" name="Google Shape;234;p25"/>
          <p:cNvSpPr/>
          <p:nvPr/>
        </p:nvSpPr>
        <p:spPr>
          <a:xfrm>
            <a:off x="6091000" y="5416850"/>
            <a:ext cx="3987900" cy="66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235" name="Google Shape;235;p25"/>
          <p:cNvSpPr txBox="1"/>
          <p:nvPr/>
        </p:nvSpPr>
        <p:spPr>
          <a:xfrm>
            <a:off x="6101200" y="5489900"/>
            <a:ext cx="3967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US" sz="22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https://bit.ly/HSMFANY-Map</a:t>
            </a:r>
            <a:r>
              <a:rPr lang="en-US" sz="2200">
                <a:latin typeface="Century Gothic"/>
                <a:ea typeface="Century Gothic"/>
                <a:cs typeface="Century Gothic"/>
                <a:sym typeface="Century Gothic"/>
              </a:rPr>
              <a:t>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551725" y="245500"/>
            <a:ext cx="10621200" cy="979500"/>
          </a:xfrm>
          <a:prstGeom prst="rect">
            <a:avLst/>
          </a:prstGeom>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sz="4300"/>
              <a:t>Cost estimate</a:t>
            </a:r>
            <a:endParaRPr sz="4300"/>
          </a:p>
        </p:txBody>
      </p:sp>
      <p:sp>
        <p:nvSpPr>
          <p:cNvPr id="242" name="Google Shape;242;p26"/>
          <p:cNvSpPr txBox="1">
            <a:spLocks noGrp="1"/>
          </p:cNvSpPr>
          <p:nvPr>
            <p:ph type="body" idx="1"/>
          </p:nvPr>
        </p:nvSpPr>
        <p:spPr>
          <a:xfrm>
            <a:off x="666250" y="1952250"/>
            <a:ext cx="5875200" cy="2953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000"/>
              </a:spcAft>
              <a:buNone/>
            </a:pPr>
            <a:r>
              <a:rPr lang="en-US" sz="2500">
                <a:solidFill>
                  <a:srgbClr val="000000"/>
                </a:solidFill>
              </a:rPr>
              <a:t>An anticipated additional annual investment of </a:t>
            </a:r>
            <a:r>
              <a:rPr lang="en-US" sz="2500" b="1">
                <a:solidFill>
                  <a:schemeClr val="dk1"/>
                </a:solidFill>
              </a:rPr>
              <a:t>$90.4 million </a:t>
            </a:r>
            <a:r>
              <a:rPr lang="en-US" sz="2500">
                <a:solidFill>
                  <a:srgbClr val="000000"/>
                </a:solidFill>
              </a:rPr>
              <a:t>is needed to establish a </a:t>
            </a:r>
            <a:r>
              <a:rPr lang="en-US" sz="2500" b="1">
                <a:solidFill>
                  <a:srgbClr val="000000"/>
                </a:solidFill>
              </a:rPr>
              <a:t>permanent, statewide universal school meals program.</a:t>
            </a:r>
            <a:endParaRPr sz="1800" b="1">
              <a:solidFill>
                <a:srgbClr val="000000"/>
              </a:solidFill>
            </a:endParaRPr>
          </a:p>
        </p:txBody>
      </p:sp>
      <p:sp>
        <p:nvSpPr>
          <p:cNvPr id="243" name="Google Shape;243;p26"/>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pic>
        <p:nvPicPr>
          <p:cNvPr id="244" name="Google Shape;244;p26"/>
          <p:cNvPicPr preferRelativeResize="0"/>
          <p:nvPr/>
        </p:nvPicPr>
        <p:blipFill rotWithShape="1">
          <a:blip r:embed="rId3">
            <a:alphaModFix/>
          </a:blip>
          <a:srcRect t="26091" b="14743"/>
          <a:stretch/>
        </p:blipFill>
        <p:spPr>
          <a:xfrm>
            <a:off x="6937200" y="1709525"/>
            <a:ext cx="4663876" cy="3678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7"/>
          <p:cNvPicPr preferRelativeResize="0"/>
          <p:nvPr/>
        </p:nvPicPr>
        <p:blipFill>
          <a:blip r:embed="rId3">
            <a:alphaModFix/>
          </a:blip>
          <a:stretch>
            <a:fillRect/>
          </a:stretch>
        </p:blipFill>
        <p:spPr>
          <a:xfrm>
            <a:off x="2925950" y="0"/>
            <a:ext cx="9266048" cy="6175850"/>
          </a:xfrm>
          <a:prstGeom prst="rect">
            <a:avLst/>
          </a:prstGeom>
          <a:noFill/>
          <a:ln>
            <a:noFill/>
          </a:ln>
        </p:spPr>
      </p:pic>
      <p:sp>
        <p:nvSpPr>
          <p:cNvPr id="251" name="Google Shape;251;p27"/>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252" name="Google Shape;252;p27"/>
          <p:cNvSpPr/>
          <p:nvPr/>
        </p:nvSpPr>
        <p:spPr>
          <a:xfrm>
            <a:off x="0" y="4198875"/>
            <a:ext cx="5219400" cy="1090200"/>
          </a:xfrm>
          <a:prstGeom prst="rect">
            <a:avLst/>
          </a:prstGeom>
          <a:solidFill>
            <a:schemeClr val="lt1">
              <a:alpha val="870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entury Gothic"/>
              <a:ea typeface="Century Gothic"/>
              <a:cs typeface="Century Gothic"/>
              <a:sym typeface="Century Gothic"/>
            </a:endParaRPr>
          </a:p>
        </p:txBody>
      </p:sp>
      <p:sp>
        <p:nvSpPr>
          <p:cNvPr id="253" name="Google Shape;253;p27"/>
          <p:cNvSpPr txBox="1">
            <a:spLocks noGrp="1"/>
          </p:cNvSpPr>
          <p:nvPr>
            <p:ph type="title"/>
          </p:nvPr>
        </p:nvSpPr>
        <p:spPr>
          <a:xfrm>
            <a:off x="622200" y="4198875"/>
            <a:ext cx="4597200" cy="109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entury Gothic"/>
              <a:buNone/>
            </a:pPr>
            <a:r>
              <a:rPr lang="en-US" sz="5100"/>
              <a:t>Action Steps</a:t>
            </a:r>
            <a:endParaRPr sz="5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558615" y="239622"/>
            <a:ext cx="10515600" cy="979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The Ask</a:t>
            </a:r>
            <a:endParaRPr sz="4300"/>
          </a:p>
        </p:txBody>
      </p:sp>
      <p:sp>
        <p:nvSpPr>
          <p:cNvPr id="260" name="Google Shape;260;p28"/>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
        <p:nvSpPr>
          <p:cNvPr id="261" name="Google Shape;261;p28"/>
          <p:cNvSpPr txBox="1"/>
          <p:nvPr/>
        </p:nvSpPr>
        <p:spPr>
          <a:xfrm>
            <a:off x="445800" y="1418050"/>
            <a:ext cx="7642800" cy="496286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300" dirty="0">
                <a:latin typeface="Century Gothic"/>
                <a:ea typeface="Century Gothic"/>
                <a:cs typeface="Century Gothic"/>
                <a:sym typeface="Century Gothic"/>
              </a:rPr>
              <a:t>New York must ensure all schools operating the federal school meal programs can provide school breakfast and lunch at no cost to all students.</a:t>
            </a:r>
            <a:endParaRPr sz="23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2300" dirty="0">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2300" b="1" dirty="0">
                <a:latin typeface="Century Gothic"/>
                <a:ea typeface="Century Gothic"/>
                <a:cs typeface="Century Gothic"/>
                <a:sym typeface="Century Gothic"/>
              </a:rPr>
              <a:t>Tell lawmakers: Prioritize full funding of statewide free school meals in the FY </a:t>
            </a:r>
            <a:r>
              <a:rPr lang="en-US" sz="2300" b="1">
                <a:latin typeface="Century Gothic"/>
                <a:ea typeface="Century Gothic"/>
                <a:cs typeface="Century Gothic"/>
                <a:sym typeface="Century Gothic"/>
              </a:rPr>
              <a:t>2025 Final State </a:t>
            </a:r>
            <a:r>
              <a:rPr lang="en-US" sz="2300" b="1" dirty="0">
                <a:latin typeface="Century Gothic"/>
                <a:ea typeface="Century Gothic"/>
                <a:cs typeface="Century Gothic"/>
                <a:sym typeface="Century Gothic"/>
              </a:rPr>
              <a:t>Budget</a:t>
            </a:r>
            <a:endParaRPr sz="2300" b="1" dirty="0">
              <a:latin typeface="Century Gothic"/>
              <a:ea typeface="Century Gothic"/>
              <a:cs typeface="Century Gothic"/>
              <a:sym typeface="Century Gothic"/>
            </a:endParaRPr>
          </a:p>
          <a:p>
            <a:pPr marL="457200" lvl="0" indent="-374650" algn="l" rtl="0">
              <a:lnSpc>
                <a:spcPct val="150000"/>
              </a:lnSpc>
              <a:spcBef>
                <a:spcPts val="0"/>
              </a:spcBef>
              <a:spcAft>
                <a:spcPts val="0"/>
              </a:spcAft>
              <a:buSzPts val="2300"/>
              <a:buFont typeface="Century Gothic"/>
              <a:buChar char="-"/>
            </a:pPr>
            <a:r>
              <a:rPr lang="en-US" sz="2300" dirty="0">
                <a:latin typeface="Century Gothic"/>
                <a:ea typeface="Century Gothic"/>
                <a:cs typeface="Century Gothic"/>
                <a:sym typeface="Century Gothic"/>
              </a:rPr>
              <a:t>Maintain last budget’s $145.6M investment</a:t>
            </a:r>
            <a:endParaRPr sz="2300" dirty="0">
              <a:latin typeface="Century Gothic"/>
              <a:ea typeface="Century Gothic"/>
              <a:cs typeface="Century Gothic"/>
              <a:sym typeface="Century Gothic"/>
            </a:endParaRPr>
          </a:p>
          <a:p>
            <a:pPr marL="457200" lvl="0" indent="-374650" algn="l" rtl="0">
              <a:lnSpc>
                <a:spcPct val="150000"/>
              </a:lnSpc>
              <a:spcBef>
                <a:spcPts val="0"/>
              </a:spcBef>
              <a:spcAft>
                <a:spcPts val="0"/>
              </a:spcAft>
              <a:buSzPts val="2300"/>
              <a:buFont typeface="Century Gothic"/>
              <a:buChar char="-"/>
            </a:pPr>
            <a:r>
              <a:rPr lang="en-US" sz="2300" dirty="0">
                <a:latin typeface="Century Gothic"/>
                <a:ea typeface="Century Gothic"/>
                <a:cs typeface="Century Gothic"/>
                <a:sym typeface="Century Gothic"/>
              </a:rPr>
              <a:t>Include an additional $90.4M to close the gap for the students and schools left behind</a:t>
            </a:r>
            <a:endParaRPr b="1" dirty="0">
              <a:latin typeface="Century Gothic"/>
              <a:ea typeface="Century Gothic"/>
              <a:cs typeface="Century Gothic"/>
              <a:sym typeface="Century Gothic"/>
            </a:endParaRPr>
          </a:p>
        </p:txBody>
      </p:sp>
      <p:pic>
        <p:nvPicPr>
          <p:cNvPr id="262" name="Google Shape;262;p28"/>
          <p:cNvPicPr preferRelativeResize="0"/>
          <p:nvPr/>
        </p:nvPicPr>
        <p:blipFill rotWithShape="1">
          <a:blip r:embed="rId3">
            <a:alphaModFix/>
          </a:blip>
          <a:srcRect l="8191" r="8641"/>
          <a:stretch/>
        </p:blipFill>
        <p:spPr>
          <a:xfrm>
            <a:off x="8356425" y="2295775"/>
            <a:ext cx="3518724" cy="23797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847165" y="239622"/>
            <a:ext cx="10515600" cy="979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200"/>
              <a:t>Key Actions</a:t>
            </a:r>
            <a:endParaRPr sz="4200"/>
          </a:p>
        </p:txBody>
      </p:sp>
      <p:sp>
        <p:nvSpPr>
          <p:cNvPr id="269" name="Google Shape;269;p29"/>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270" name="Google Shape;270;p29"/>
          <p:cNvSpPr txBox="1"/>
          <p:nvPr/>
        </p:nvSpPr>
        <p:spPr>
          <a:xfrm>
            <a:off x="548625" y="1651700"/>
            <a:ext cx="7000500" cy="37785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SzPts val="2100"/>
              <a:buFont typeface="Century Gothic"/>
              <a:buAutoNum type="arabicPeriod"/>
            </a:pPr>
            <a:r>
              <a:rPr lang="en-US" sz="2100" b="1">
                <a:latin typeface="Century Gothic"/>
                <a:ea typeface="Century Gothic"/>
                <a:cs typeface="Century Gothic"/>
                <a:sym typeface="Century Gothic"/>
              </a:rPr>
              <a:t>Share your experience</a:t>
            </a:r>
            <a:r>
              <a:rPr lang="en-US" sz="2100">
                <a:latin typeface="Century Gothic"/>
                <a:ea typeface="Century Gothic"/>
                <a:cs typeface="Century Gothic"/>
                <a:sym typeface="Century Gothic"/>
              </a:rPr>
              <a:t> with legislators.</a:t>
            </a:r>
            <a:endParaRPr sz="2100">
              <a:latin typeface="Century Gothic"/>
              <a:ea typeface="Century Gothic"/>
              <a:cs typeface="Century Gothic"/>
              <a:sym typeface="Century Gothic"/>
            </a:endParaRPr>
          </a:p>
          <a:p>
            <a:pPr marL="457200" lvl="0" indent="-361950" algn="l" rtl="0">
              <a:lnSpc>
                <a:spcPct val="150000"/>
              </a:lnSpc>
              <a:spcBef>
                <a:spcPts val="1000"/>
              </a:spcBef>
              <a:spcAft>
                <a:spcPts val="0"/>
              </a:spcAft>
              <a:buSzPts val="2100"/>
              <a:buFont typeface="Century Gothic"/>
              <a:buAutoNum type="arabicPeriod"/>
            </a:pPr>
            <a:r>
              <a:rPr lang="en-US" sz="2100" b="1">
                <a:latin typeface="Century Gothic"/>
                <a:ea typeface="Century Gothic"/>
                <a:cs typeface="Century Gothic"/>
                <a:sym typeface="Century Gothic"/>
              </a:rPr>
              <a:t>Send a letter </a:t>
            </a:r>
            <a:r>
              <a:rPr lang="en-US" sz="2100">
                <a:latin typeface="Century Gothic"/>
                <a:ea typeface="Century Gothic"/>
                <a:cs typeface="Century Gothic"/>
                <a:sym typeface="Century Gothic"/>
              </a:rPr>
              <a:t>to lawmakers: </a:t>
            </a:r>
            <a:r>
              <a:rPr lang="en-US" sz="2100" u="sng">
                <a:solidFill>
                  <a:schemeClr val="hlink"/>
                </a:solidFill>
                <a:latin typeface="Century Gothic"/>
                <a:ea typeface="Century Gothic"/>
                <a:cs typeface="Century Gothic"/>
                <a:sym typeface="Century Gothic"/>
                <a:hlinkClick r:id="rId3"/>
              </a:rPr>
              <a:t>https://p2a.co/JimWBuX</a:t>
            </a:r>
            <a:r>
              <a:rPr lang="en-US" sz="2100">
                <a:latin typeface="Century Gothic"/>
                <a:ea typeface="Century Gothic"/>
                <a:cs typeface="Century Gothic"/>
                <a:sym typeface="Century Gothic"/>
              </a:rPr>
              <a:t> </a:t>
            </a:r>
            <a:endParaRPr sz="2100" b="1">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AutoNum type="arabicPeriod"/>
            </a:pPr>
            <a:r>
              <a:rPr lang="en-US" sz="2100" b="1">
                <a:latin typeface="Century Gothic"/>
                <a:ea typeface="Century Gothic"/>
                <a:cs typeface="Century Gothic"/>
                <a:sym typeface="Century Gothic"/>
              </a:rPr>
              <a:t>Amplify #Meals4AllNY on Social Media:</a:t>
            </a:r>
            <a:r>
              <a:rPr lang="en-US" sz="2100">
                <a:latin typeface="Century Gothic"/>
                <a:ea typeface="Century Gothic"/>
                <a:cs typeface="Century Gothic"/>
                <a:sym typeface="Century Gothic"/>
              </a:rPr>
              <a:t> </a:t>
            </a:r>
            <a:endParaRPr sz="2100">
              <a:latin typeface="Century Gothic"/>
              <a:ea typeface="Century Gothic"/>
              <a:cs typeface="Century Gothic"/>
              <a:sym typeface="Century Gothic"/>
            </a:endParaRPr>
          </a:p>
          <a:p>
            <a:pPr marL="914400" lvl="1" indent="-349250" algn="l" rtl="0">
              <a:lnSpc>
                <a:spcPct val="150000"/>
              </a:lnSpc>
              <a:spcBef>
                <a:spcPts val="0"/>
              </a:spcBef>
              <a:spcAft>
                <a:spcPts val="0"/>
              </a:spcAft>
              <a:buSzPts val="1900"/>
              <a:buFont typeface="Century Gothic"/>
              <a:buAutoNum type="alphaLcPeriod"/>
            </a:pPr>
            <a:r>
              <a:rPr lang="en-US" sz="1900">
                <a:latin typeface="Century Gothic"/>
                <a:ea typeface="Century Gothic"/>
                <a:cs typeface="Century Gothic"/>
                <a:sym typeface="Century Gothic"/>
              </a:rPr>
              <a:t>Toolkit: </a:t>
            </a:r>
            <a:r>
              <a:rPr lang="en-US" sz="19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https://schoolmealsforallny.org/resources/</a:t>
            </a:r>
            <a:r>
              <a:rPr lang="en-US" sz="1900">
                <a:latin typeface="Century Gothic"/>
                <a:ea typeface="Century Gothic"/>
                <a:cs typeface="Century Gothic"/>
                <a:sym typeface="Century Gothic"/>
              </a:rPr>
              <a:t> </a:t>
            </a:r>
            <a:endParaRPr sz="1900">
              <a:latin typeface="Century Gothic"/>
              <a:ea typeface="Century Gothic"/>
              <a:cs typeface="Century Gothic"/>
              <a:sym typeface="Century Gothic"/>
            </a:endParaRPr>
          </a:p>
          <a:p>
            <a:pPr marL="914400" lvl="1" indent="-349250" algn="l" rtl="0">
              <a:lnSpc>
                <a:spcPct val="150000"/>
              </a:lnSpc>
              <a:spcBef>
                <a:spcPts val="0"/>
              </a:spcBef>
              <a:spcAft>
                <a:spcPts val="0"/>
              </a:spcAft>
              <a:buSzPts val="1900"/>
              <a:buFont typeface="Century Gothic"/>
              <a:buAutoNum type="alphaLcPeriod"/>
            </a:pPr>
            <a:r>
              <a:rPr lang="en-US" sz="1900">
                <a:latin typeface="Century Gothic"/>
                <a:ea typeface="Century Gothic"/>
                <a:cs typeface="Century Gothic"/>
                <a:sym typeface="Century Gothic"/>
              </a:rPr>
              <a:t>Coalition Emails: Sample social for all media coverage</a:t>
            </a:r>
            <a:endParaRPr sz="190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AutoNum type="arabicPeriod"/>
            </a:pPr>
            <a:r>
              <a:rPr lang="en-US" sz="2100" b="1">
                <a:latin typeface="Century Gothic"/>
                <a:ea typeface="Century Gothic"/>
                <a:cs typeface="Century Gothic"/>
                <a:sym typeface="Century Gothic"/>
              </a:rPr>
              <a:t>Stay connected</a:t>
            </a:r>
            <a:r>
              <a:rPr lang="en-US" sz="2100">
                <a:latin typeface="Century Gothic"/>
                <a:ea typeface="Century Gothic"/>
                <a:cs typeface="Century Gothic"/>
                <a:sym typeface="Century Gothic"/>
              </a:rPr>
              <a:t> </a:t>
            </a:r>
            <a:r>
              <a:rPr lang="en-US" sz="2100"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www.SchoolMealsforAllNY.org</a:t>
            </a:r>
            <a:endParaRPr sz="1800">
              <a:latin typeface="Century Gothic"/>
              <a:ea typeface="Century Gothic"/>
              <a:cs typeface="Century Gothic"/>
              <a:sym typeface="Century Gothic"/>
            </a:endParaRPr>
          </a:p>
        </p:txBody>
      </p:sp>
      <p:pic>
        <p:nvPicPr>
          <p:cNvPr id="271" name="Google Shape;271;p29"/>
          <p:cNvPicPr preferRelativeResize="0"/>
          <p:nvPr/>
        </p:nvPicPr>
        <p:blipFill>
          <a:blip r:embed="rId6">
            <a:alphaModFix/>
          </a:blip>
          <a:stretch>
            <a:fillRect/>
          </a:stretch>
        </p:blipFill>
        <p:spPr>
          <a:xfrm>
            <a:off x="8374328" y="1815625"/>
            <a:ext cx="3226751" cy="32267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p:nvPr/>
        </p:nvSpPr>
        <p:spPr>
          <a:xfrm>
            <a:off x="0" y="189185"/>
            <a:ext cx="12192000" cy="178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2" name="Google Shape;142;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a:solidFill>
                  <a:schemeClr val="lt1"/>
                </a:solidFill>
              </a:rPr>
              <a:t>Hunger Solutions New York is a statewide anti-hunger organization.</a:t>
            </a:r>
            <a:endParaRPr/>
          </a:p>
        </p:txBody>
      </p:sp>
      <p:sp>
        <p:nvSpPr>
          <p:cNvPr id="143" name="Google Shape;143;p15"/>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144" name="Google Shape;144;p15"/>
          <p:cNvSpPr txBox="1"/>
          <p:nvPr/>
        </p:nvSpPr>
        <p:spPr>
          <a:xfrm>
            <a:off x="5080871" y="2161958"/>
            <a:ext cx="67056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en-US" sz="2000" b="0" i="0" u="none" strike="noStrike" cap="none">
                <a:solidFill>
                  <a:schemeClr val="dk2"/>
                </a:solidFill>
                <a:latin typeface="Century Gothic"/>
                <a:ea typeface="Century Gothic"/>
                <a:cs typeface="Century Gothic"/>
                <a:sym typeface="Century Gothic"/>
              </a:rPr>
              <a:t>We increase </a:t>
            </a:r>
            <a:r>
              <a:rPr lang="en-US" sz="2000" b="1" i="0" u="none" strike="noStrike" cap="none">
                <a:solidFill>
                  <a:schemeClr val="dk2"/>
                </a:solidFill>
                <a:latin typeface="Century Gothic"/>
                <a:ea typeface="Century Gothic"/>
                <a:cs typeface="Century Gothic"/>
                <a:sym typeface="Century Gothic"/>
              </a:rPr>
              <a:t>awareness</a:t>
            </a:r>
            <a:r>
              <a:rPr lang="en-US" sz="2000" b="0" i="0" u="none" strike="noStrike" cap="none">
                <a:solidFill>
                  <a:schemeClr val="dk2"/>
                </a:solidFill>
                <a:latin typeface="Century Gothic"/>
                <a:ea typeface="Century Gothic"/>
                <a:cs typeface="Century Gothic"/>
                <a:sym typeface="Century Gothic"/>
              </a:rPr>
              <a:t> of, </a:t>
            </a:r>
            <a:r>
              <a:rPr lang="en-US" sz="2000" b="1" i="0" u="none" strike="noStrike" cap="none">
                <a:solidFill>
                  <a:schemeClr val="dk2"/>
                </a:solidFill>
                <a:latin typeface="Century Gothic"/>
                <a:ea typeface="Century Gothic"/>
                <a:cs typeface="Century Gothic"/>
                <a:sym typeface="Century Gothic"/>
              </a:rPr>
              <a:t>support</a:t>
            </a:r>
            <a:r>
              <a:rPr lang="en-US" sz="2000" b="0" i="0" u="none" strike="noStrike" cap="none">
                <a:solidFill>
                  <a:schemeClr val="dk2"/>
                </a:solidFill>
                <a:latin typeface="Century Gothic"/>
                <a:ea typeface="Century Gothic"/>
                <a:cs typeface="Century Gothic"/>
                <a:sym typeface="Century Gothic"/>
              </a:rPr>
              <a:t> for, and </a:t>
            </a:r>
            <a:br>
              <a:rPr lang="en-US" sz="2000" b="0" i="0" u="none" strike="noStrike" cap="none">
                <a:solidFill>
                  <a:schemeClr val="dk2"/>
                </a:solidFill>
                <a:latin typeface="Century Gothic"/>
                <a:ea typeface="Century Gothic"/>
                <a:cs typeface="Century Gothic"/>
                <a:sym typeface="Century Gothic"/>
              </a:rPr>
            </a:br>
            <a:r>
              <a:rPr lang="en-US" sz="2000" b="1" i="0" u="none" strike="noStrike" cap="none">
                <a:solidFill>
                  <a:schemeClr val="dk2"/>
                </a:solidFill>
                <a:latin typeface="Century Gothic"/>
                <a:ea typeface="Century Gothic"/>
                <a:cs typeface="Century Gothic"/>
                <a:sym typeface="Century Gothic"/>
              </a:rPr>
              <a:t>participation</a:t>
            </a:r>
            <a:r>
              <a:rPr lang="en-US" sz="2000" b="0" i="0" u="none" strike="noStrike" cap="none">
                <a:solidFill>
                  <a:schemeClr val="dk2"/>
                </a:solidFill>
                <a:latin typeface="Century Gothic"/>
                <a:ea typeface="Century Gothic"/>
                <a:cs typeface="Century Gothic"/>
                <a:sym typeface="Century Gothic"/>
              </a:rPr>
              <a:t> in federal nutrition assistance programs.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Supplemental Nutrition Assistance Program (SNAP)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School Breakfast Program (SBP)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Community Eligibility Program (CEP)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Summer Food Service Program (SFSP)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Child and Adult Care Food Program (CACFP)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2"/>
              </a:buClr>
              <a:buSzPts val="1600"/>
              <a:buFont typeface="Arial"/>
              <a:buChar char="•"/>
            </a:pPr>
            <a:r>
              <a:rPr lang="en-US" sz="1600" b="0" i="0" u="none" strike="noStrike" cap="none">
                <a:solidFill>
                  <a:schemeClr val="dk2"/>
                </a:solidFill>
                <a:latin typeface="Century Gothic"/>
                <a:ea typeface="Century Gothic"/>
                <a:cs typeface="Century Gothic"/>
                <a:sym typeface="Century Gothic"/>
              </a:rPr>
              <a:t>Special Supplemental Nutrition Program </a:t>
            </a:r>
            <a:br>
              <a:rPr lang="en-US" sz="1600" b="0" i="0" u="none" strike="noStrike" cap="none">
                <a:solidFill>
                  <a:schemeClr val="dk2"/>
                </a:solidFill>
                <a:latin typeface="Century Gothic"/>
                <a:ea typeface="Century Gothic"/>
                <a:cs typeface="Century Gothic"/>
                <a:sym typeface="Century Gothic"/>
              </a:rPr>
            </a:br>
            <a:r>
              <a:rPr lang="en-US" sz="1600" b="0" i="0" u="none" strike="noStrike" cap="none">
                <a:solidFill>
                  <a:schemeClr val="dk2"/>
                </a:solidFill>
                <a:latin typeface="Century Gothic"/>
                <a:ea typeface="Century Gothic"/>
                <a:cs typeface="Century Gothic"/>
                <a:sym typeface="Century Gothic"/>
              </a:rPr>
              <a:t>for Women, Infants, and Children (WIC)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45" name="Google Shape;145;p15"/>
          <p:cNvPicPr preferRelativeResize="0"/>
          <p:nvPr/>
        </p:nvPicPr>
        <p:blipFill rotWithShape="1">
          <a:blip r:embed="rId3">
            <a:alphaModFix/>
          </a:blip>
          <a:srcRect/>
          <a:stretch/>
        </p:blipFill>
        <p:spPr>
          <a:xfrm>
            <a:off x="0" y="1723697"/>
            <a:ext cx="6114014" cy="5289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47165" y="239622"/>
            <a:ext cx="10515600" cy="979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300"/>
              <a:t>Healthy School Meals for All NY Kids</a:t>
            </a:r>
            <a:endParaRPr sz="4300"/>
          </a:p>
        </p:txBody>
      </p:sp>
      <p:sp>
        <p:nvSpPr>
          <p:cNvPr id="151" name="Google Shape;151;p16"/>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
        <p:nvSpPr>
          <p:cNvPr id="152" name="Google Shape;152;p16"/>
          <p:cNvSpPr txBox="1"/>
          <p:nvPr/>
        </p:nvSpPr>
        <p:spPr>
          <a:xfrm>
            <a:off x="847175" y="1435825"/>
            <a:ext cx="6342300" cy="4615800"/>
          </a:xfrm>
          <a:prstGeom prst="rect">
            <a:avLst/>
          </a:prstGeom>
          <a:noFill/>
          <a:ln>
            <a:noFill/>
          </a:ln>
        </p:spPr>
        <p:txBody>
          <a:bodyPr spcFirstLastPara="1" wrap="square" lIns="91425" tIns="91425" rIns="91425" bIns="91425" anchor="t" anchorCtr="0">
            <a:spAutoFit/>
          </a:bodyPr>
          <a:lstStyle/>
          <a:p>
            <a:pPr marL="457200" lvl="0" indent="-374650" algn="l" rtl="0">
              <a:lnSpc>
                <a:spcPct val="107916"/>
              </a:lnSpc>
              <a:spcBef>
                <a:spcPts val="1200"/>
              </a:spcBef>
              <a:spcAft>
                <a:spcPts val="0"/>
              </a:spcAft>
              <a:buSzPts val="2300"/>
              <a:buFont typeface="Century Gothic"/>
              <a:buChar char="-"/>
            </a:pPr>
            <a:r>
              <a:rPr lang="en-US" sz="2300">
                <a:latin typeface="Century Gothic"/>
                <a:ea typeface="Century Gothic"/>
                <a:cs typeface="Century Gothic"/>
                <a:sym typeface="Century Gothic"/>
              </a:rPr>
              <a:t>Policy campaign to establish and fully fund permanent, statewide universal free school meals</a:t>
            </a:r>
            <a:endParaRPr sz="2300">
              <a:latin typeface="Century Gothic"/>
              <a:ea typeface="Century Gothic"/>
              <a:cs typeface="Century Gothic"/>
              <a:sym typeface="Century Gothic"/>
            </a:endParaRPr>
          </a:p>
          <a:p>
            <a:pPr marL="457200" lvl="0" indent="-374650" algn="l" rtl="0">
              <a:lnSpc>
                <a:spcPct val="107916"/>
              </a:lnSpc>
              <a:spcBef>
                <a:spcPts val="1000"/>
              </a:spcBef>
              <a:spcAft>
                <a:spcPts val="0"/>
              </a:spcAft>
              <a:buSzPts val="2300"/>
              <a:buFont typeface="Century Gothic"/>
              <a:buChar char="-"/>
            </a:pPr>
            <a:r>
              <a:rPr lang="en-US" sz="2300">
                <a:latin typeface="Century Gothic"/>
                <a:ea typeface="Century Gothic"/>
                <a:cs typeface="Century Gothic"/>
                <a:sym typeface="Century Gothic"/>
              </a:rPr>
              <a:t>Co-lead a </a:t>
            </a:r>
            <a:r>
              <a:rPr lang="en-US" sz="2300" u="sng">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diverse coalition</a:t>
            </a:r>
            <a:r>
              <a:rPr lang="en-US" sz="2300">
                <a:latin typeface="Century Gothic"/>
                <a:ea typeface="Century Gothic"/>
                <a:cs typeface="Century Gothic"/>
                <a:sym typeface="Century Gothic"/>
              </a:rPr>
              <a:t> of over 285 organizations. </a:t>
            </a:r>
            <a:endParaRPr sz="2300">
              <a:latin typeface="Century Gothic"/>
              <a:ea typeface="Century Gothic"/>
              <a:cs typeface="Century Gothic"/>
              <a:sym typeface="Century Gothic"/>
            </a:endParaRPr>
          </a:p>
          <a:p>
            <a:pPr marL="457200" lvl="0" indent="-374650" algn="l" rtl="0">
              <a:lnSpc>
                <a:spcPct val="107916"/>
              </a:lnSpc>
              <a:spcBef>
                <a:spcPts val="1000"/>
              </a:spcBef>
              <a:spcAft>
                <a:spcPts val="0"/>
              </a:spcAft>
              <a:buSzPts val="2300"/>
              <a:buFont typeface="Century Gothic"/>
              <a:buChar char="-"/>
            </a:pPr>
            <a:r>
              <a:rPr lang="en-US" sz="2300">
                <a:latin typeface="Century Gothic"/>
                <a:ea typeface="Century Gothic"/>
                <a:cs typeface="Century Gothic"/>
                <a:sym typeface="Century Gothic"/>
              </a:rPr>
              <a:t>Bringing together anti-hunger, education, health, agriculture, and equity-focused organizations – alongside students, parents, school administrators, and other concerned New Yorkers.</a:t>
            </a:r>
            <a:endParaRPr sz="2600">
              <a:latin typeface="Century Gothic"/>
              <a:ea typeface="Century Gothic"/>
              <a:cs typeface="Century Gothic"/>
              <a:sym typeface="Century Gothic"/>
            </a:endParaRPr>
          </a:p>
        </p:txBody>
      </p:sp>
      <p:pic>
        <p:nvPicPr>
          <p:cNvPr id="153" name="Google Shape;153;p16"/>
          <p:cNvPicPr preferRelativeResize="0"/>
          <p:nvPr/>
        </p:nvPicPr>
        <p:blipFill>
          <a:blip r:embed="rId4">
            <a:alphaModFix/>
          </a:blip>
          <a:stretch>
            <a:fillRect/>
          </a:stretch>
        </p:blipFill>
        <p:spPr>
          <a:xfrm>
            <a:off x="7261375" y="2021500"/>
            <a:ext cx="4711600" cy="2089599"/>
          </a:xfrm>
          <a:prstGeom prst="rect">
            <a:avLst/>
          </a:prstGeom>
          <a:noFill/>
          <a:ln>
            <a:noFill/>
          </a:ln>
        </p:spPr>
      </p:pic>
      <p:sp>
        <p:nvSpPr>
          <p:cNvPr id="154" name="Google Shape;154;p16"/>
          <p:cNvSpPr txBox="1"/>
          <p:nvPr/>
        </p:nvSpPr>
        <p:spPr>
          <a:xfrm>
            <a:off x="7128075" y="4111100"/>
            <a:ext cx="4978200" cy="97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dk1"/>
                </a:solidFill>
                <a:latin typeface="Century Gothic"/>
                <a:ea typeface="Century Gothic"/>
                <a:cs typeface="Century Gothic"/>
                <a:sym typeface="Century Gothic"/>
              </a:rPr>
              <a:t>Learn more at </a:t>
            </a:r>
            <a:r>
              <a:rPr lang="en-US" sz="2500" u="sng">
                <a:solidFill>
                  <a:schemeClr val="hlink"/>
                </a:solidFill>
                <a:latin typeface="Century Gothic"/>
                <a:ea typeface="Century Gothic"/>
                <a:cs typeface="Century Gothic"/>
                <a:sym typeface="Century Gothic"/>
                <a:hlinkClick r:id="rId5"/>
              </a:rPr>
              <a:t>www.SchoolMealsforAllNY.org</a:t>
            </a:r>
            <a:r>
              <a:rPr lang="en-US" sz="2500">
                <a:solidFill>
                  <a:schemeClr val="dk1"/>
                </a:solidFill>
                <a:latin typeface="Century Gothic"/>
                <a:ea typeface="Century Gothic"/>
                <a:cs typeface="Century Gothic"/>
                <a:sym typeface="Century Gothic"/>
              </a:rPr>
              <a:t> </a:t>
            </a:r>
            <a:endParaRPr sz="25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847165" y="239622"/>
            <a:ext cx="10515600" cy="979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300"/>
              <a:t>National Momentum for HSMFA</a:t>
            </a:r>
            <a:endParaRPr sz="4300"/>
          </a:p>
        </p:txBody>
      </p:sp>
      <p:sp>
        <p:nvSpPr>
          <p:cNvPr id="160" name="Google Shape;160;p17"/>
          <p:cNvSpPr txBox="1">
            <a:spLocks noGrp="1"/>
          </p:cNvSpPr>
          <p:nvPr>
            <p:ph type="sldNum" idx="12"/>
          </p:nvPr>
        </p:nvSpPr>
        <p:spPr>
          <a:xfrm>
            <a:off x="10802784"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161" name="Google Shape;161;p17"/>
          <p:cNvSpPr txBox="1"/>
          <p:nvPr/>
        </p:nvSpPr>
        <p:spPr>
          <a:xfrm>
            <a:off x="617525" y="1472175"/>
            <a:ext cx="2871900" cy="4445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200">
                <a:latin typeface="Century Gothic"/>
                <a:ea typeface="Century Gothic"/>
                <a:cs typeface="Century Gothic"/>
                <a:sym typeface="Century Gothic"/>
              </a:rPr>
              <a:t>Nationally: </a:t>
            </a:r>
            <a:endParaRPr sz="2200">
              <a:latin typeface="Century Gothic"/>
              <a:ea typeface="Century Gothic"/>
              <a:cs typeface="Century Gothic"/>
              <a:sym typeface="Century Gothic"/>
            </a:endParaRPr>
          </a:p>
          <a:p>
            <a:pPr marL="457200" lvl="0" indent="-368300" algn="l" rtl="0">
              <a:spcBef>
                <a:spcPts val="1300"/>
              </a:spcBef>
              <a:spcAft>
                <a:spcPts val="0"/>
              </a:spcAft>
              <a:buSzPts val="2200"/>
              <a:buFont typeface="Century Gothic"/>
              <a:buChar char="●"/>
            </a:pPr>
            <a:r>
              <a:rPr lang="en-US" sz="2200" b="1">
                <a:latin typeface="Century Gothic"/>
                <a:ea typeface="Century Gothic"/>
                <a:cs typeface="Century Gothic"/>
                <a:sym typeface="Century Gothic"/>
              </a:rPr>
              <a:t>8 states</a:t>
            </a:r>
            <a:r>
              <a:rPr lang="en-US" sz="2200">
                <a:latin typeface="Century Gothic"/>
                <a:ea typeface="Century Gothic"/>
                <a:cs typeface="Century Gothic"/>
                <a:sym typeface="Century Gothic"/>
              </a:rPr>
              <a:t> have passed permanent HSMFA policies.</a:t>
            </a:r>
            <a:endParaRPr sz="2200">
              <a:latin typeface="Century Gothic"/>
              <a:ea typeface="Century Gothic"/>
              <a:cs typeface="Century Gothic"/>
              <a:sym typeface="Century Gothic"/>
            </a:endParaRPr>
          </a:p>
          <a:p>
            <a:pPr marL="457200" lvl="0" indent="-368300" algn="l" rtl="0">
              <a:spcBef>
                <a:spcPts val="2400"/>
              </a:spcBef>
              <a:spcAft>
                <a:spcPts val="0"/>
              </a:spcAft>
              <a:buSzPts val="2200"/>
              <a:buFont typeface="Century Gothic"/>
              <a:buChar char="●"/>
            </a:pPr>
            <a:r>
              <a:rPr lang="en-US" sz="2200" b="1">
                <a:latin typeface="Century Gothic"/>
                <a:ea typeface="Century Gothic"/>
                <a:cs typeface="Century Gothic"/>
                <a:sym typeface="Century Gothic"/>
              </a:rPr>
              <a:t>At least 26 states</a:t>
            </a:r>
            <a:r>
              <a:rPr lang="en-US" sz="2200">
                <a:latin typeface="Century Gothic"/>
                <a:ea typeface="Century Gothic"/>
                <a:cs typeface="Century Gothic"/>
                <a:sym typeface="Century Gothic"/>
              </a:rPr>
              <a:t> – including NY – have active legislative campaigns. </a:t>
            </a:r>
            <a:endParaRPr sz="2200">
              <a:latin typeface="Century Gothic"/>
              <a:ea typeface="Century Gothic"/>
              <a:cs typeface="Century Gothic"/>
              <a:sym typeface="Century Gothic"/>
            </a:endParaRPr>
          </a:p>
        </p:txBody>
      </p:sp>
      <p:sp>
        <p:nvSpPr>
          <p:cNvPr id="162" name="Google Shape;162;p17"/>
          <p:cNvSpPr txBox="1"/>
          <p:nvPr/>
        </p:nvSpPr>
        <p:spPr>
          <a:xfrm>
            <a:off x="5575038" y="5682650"/>
            <a:ext cx="59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858589"/>
                </a:solidFill>
                <a:latin typeface="Century Gothic"/>
                <a:ea typeface="Century Gothic"/>
                <a:cs typeface="Century Gothic"/>
                <a:sym typeface="Century Gothic"/>
              </a:rPr>
              <a:t>Source: Food Research and Action Center. </a:t>
            </a:r>
            <a:r>
              <a:rPr lang="en-US" sz="1000" u="sng">
                <a:solidFill>
                  <a:srgbClr val="858589"/>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Healthy School Meals for All</a:t>
            </a:r>
            <a:r>
              <a:rPr lang="en-US" sz="1000">
                <a:solidFill>
                  <a:srgbClr val="858589"/>
                </a:solidFill>
                <a:latin typeface="Century Gothic"/>
                <a:ea typeface="Century Gothic"/>
                <a:cs typeface="Century Gothic"/>
                <a:sym typeface="Century Gothic"/>
              </a:rPr>
              <a:t>. Accessed 1/10/23. </a:t>
            </a:r>
            <a:endParaRPr sz="1000">
              <a:solidFill>
                <a:srgbClr val="858589"/>
              </a:solidFill>
              <a:latin typeface="Century Gothic"/>
              <a:ea typeface="Century Gothic"/>
              <a:cs typeface="Century Gothic"/>
              <a:sym typeface="Century Gothic"/>
            </a:endParaRPr>
          </a:p>
        </p:txBody>
      </p:sp>
      <p:pic>
        <p:nvPicPr>
          <p:cNvPr id="163" name="Google Shape;163;p17"/>
          <p:cNvPicPr preferRelativeResize="0"/>
          <p:nvPr/>
        </p:nvPicPr>
        <p:blipFill rotWithShape="1">
          <a:blip r:embed="rId4">
            <a:alphaModFix/>
          </a:blip>
          <a:srcRect l="11804" r="11842"/>
          <a:stretch/>
        </p:blipFill>
        <p:spPr>
          <a:xfrm>
            <a:off x="3827125" y="1569725"/>
            <a:ext cx="8211277" cy="38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3">
            <a:alphaModFix amt="16000"/>
          </a:blip>
          <a:srcRect/>
          <a:stretch/>
        </p:blipFill>
        <p:spPr>
          <a:xfrm>
            <a:off x="4992975" y="-193675"/>
            <a:ext cx="7388150" cy="5915325"/>
          </a:xfrm>
          <a:prstGeom prst="rect">
            <a:avLst/>
          </a:prstGeom>
          <a:noFill/>
          <a:ln>
            <a:noFill/>
          </a:ln>
        </p:spPr>
      </p:pic>
      <p:sp>
        <p:nvSpPr>
          <p:cNvPr id="169" name="Google Shape;169;p18"/>
          <p:cNvSpPr txBox="1">
            <a:spLocks noGrp="1"/>
          </p:cNvSpPr>
          <p:nvPr>
            <p:ph type="title"/>
          </p:nvPr>
        </p:nvSpPr>
        <p:spPr>
          <a:xfrm>
            <a:off x="838200" y="412267"/>
            <a:ext cx="108207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300"/>
              <a:t>Strong support in New York:</a:t>
            </a:r>
            <a:endParaRPr sz="4300"/>
          </a:p>
        </p:txBody>
      </p:sp>
      <p:sp>
        <p:nvSpPr>
          <p:cNvPr id="170" name="Google Shape;170;p18"/>
          <p:cNvSpPr txBox="1">
            <a:spLocks noGrp="1"/>
          </p:cNvSpPr>
          <p:nvPr>
            <p:ph type="sldNum" idx="12"/>
          </p:nvPr>
        </p:nvSpPr>
        <p:spPr>
          <a:xfrm>
            <a:off x="10555356" y="6356350"/>
            <a:ext cx="798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171" name="Google Shape;171;p18"/>
          <p:cNvSpPr txBox="1"/>
          <p:nvPr/>
        </p:nvSpPr>
        <p:spPr>
          <a:xfrm>
            <a:off x="838200" y="1557250"/>
            <a:ext cx="10820700" cy="4125000"/>
          </a:xfrm>
          <a:prstGeom prst="rect">
            <a:avLst/>
          </a:prstGeom>
          <a:noFill/>
          <a:ln>
            <a:noFill/>
          </a:ln>
        </p:spPr>
        <p:txBody>
          <a:bodyPr spcFirstLastPara="1" wrap="square" lIns="121900" tIns="121900" rIns="121900" bIns="121900" anchor="t" anchorCtr="0">
            <a:spAutoFit/>
          </a:bodyPr>
          <a:lstStyle/>
          <a:p>
            <a:pPr marL="609600" lvl="0" indent="-457200" algn="l" rtl="0">
              <a:spcBef>
                <a:spcPts val="0"/>
              </a:spcBef>
              <a:spcAft>
                <a:spcPts val="0"/>
              </a:spcAft>
              <a:buSzPts val="2400"/>
              <a:buFont typeface="Century Gothic"/>
              <a:buChar char="●"/>
            </a:pPr>
            <a:r>
              <a:rPr lang="en-US" sz="2400" b="1" u="sng">
                <a:solidFill>
                  <a:schemeClr val="hlink"/>
                </a:solidFill>
                <a:latin typeface="Century Gothic"/>
                <a:ea typeface="Century Gothic"/>
                <a:cs typeface="Century Gothic"/>
                <a:sym typeface="Century Gothic"/>
                <a:hlinkClick r:id="rId4"/>
              </a:rPr>
              <a:t>285+ leading health, education, and anti-hunger organizations</a:t>
            </a:r>
            <a:r>
              <a:rPr lang="en-US" sz="2400">
                <a:latin typeface="Century Gothic"/>
                <a:ea typeface="Century Gothic"/>
                <a:cs typeface="Century Gothic"/>
                <a:sym typeface="Century Gothic"/>
              </a:rPr>
              <a:t> have signed on in support. </a:t>
            </a:r>
            <a:endParaRPr sz="2400">
              <a:latin typeface="Century Gothic"/>
              <a:ea typeface="Century Gothic"/>
              <a:cs typeface="Century Gothic"/>
              <a:sym typeface="Century Gothic"/>
            </a:endParaRPr>
          </a:p>
          <a:p>
            <a:pPr marL="609600" lvl="0" indent="-457200" algn="l" rtl="0">
              <a:spcBef>
                <a:spcPts val="2400"/>
              </a:spcBef>
              <a:spcAft>
                <a:spcPts val="0"/>
              </a:spcAft>
              <a:buSzPts val="2400"/>
              <a:buFont typeface="Century Gothic"/>
              <a:buChar char="●"/>
            </a:pPr>
            <a:r>
              <a:rPr lang="en-US" sz="2400" b="1" u="sng">
                <a:solidFill>
                  <a:schemeClr val="hlink"/>
                </a:solidFill>
                <a:latin typeface="Century Gothic"/>
                <a:ea typeface="Century Gothic"/>
                <a:cs typeface="Century Gothic"/>
                <a:sym typeface="Century Gothic"/>
                <a:hlinkClick r:id="rId5"/>
              </a:rPr>
              <a:t>77% of NY voters support state funding for HSMFA</a:t>
            </a:r>
            <a:r>
              <a:rPr lang="en-US" sz="2400">
                <a:latin typeface="Century Gothic"/>
                <a:ea typeface="Century Gothic"/>
                <a:cs typeface="Century Gothic"/>
                <a:sym typeface="Century Gothic"/>
              </a:rPr>
              <a:t>, according to a Siena College poll from November 2023. </a:t>
            </a:r>
            <a:endParaRPr sz="2400">
              <a:latin typeface="Century Gothic"/>
              <a:ea typeface="Century Gothic"/>
              <a:cs typeface="Century Gothic"/>
              <a:sym typeface="Century Gothic"/>
            </a:endParaRPr>
          </a:p>
          <a:p>
            <a:pPr marL="609600" lvl="0" indent="-457200" algn="l" rtl="0">
              <a:spcBef>
                <a:spcPts val="2400"/>
              </a:spcBef>
              <a:spcAft>
                <a:spcPts val="0"/>
              </a:spcAft>
              <a:buSzPts val="2400"/>
              <a:buFont typeface="Century Gothic"/>
              <a:buChar char="●"/>
            </a:pPr>
            <a:r>
              <a:rPr lang="en-US" sz="2400" b="1" u="sng">
                <a:solidFill>
                  <a:schemeClr val="hlink"/>
                </a:solidFill>
                <a:latin typeface="Century Gothic"/>
                <a:ea typeface="Century Gothic"/>
                <a:cs typeface="Century Gothic"/>
                <a:sym typeface="Century Gothic"/>
                <a:hlinkClick r:id="rId6"/>
              </a:rPr>
              <a:t>HSMFA included in the 2024 People’s Budget</a:t>
            </a:r>
            <a:r>
              <a:rPr lang="en-US" sz="2400">
                <a:latin typeface="Century Gothic"/>
                <a:ea typeface="Century Gothic"/>
                <a:cs typeface="Century Gothic"/>
                <a:sym typeface="Century Gothic"/>
              </a:rPr>
              <a:t>, a set of budget priorities from the Black, Puerto Rican, Hispanic, and Asian Legislative Caucus.</a:t>
            </a:r>
            <a:endParaRPr sz="2400">
              <a:latin typeface="Century Gothic"/>
              <a:ea typeface="Century Gothic"/>
              <a:cs typeface="Century Gothic"/>
              <a:sym typeface="Century Gothic"/>
            </a:endParaRPr>
          </a:p>
          <a:p>
            <a:pPr marL="0" lvl="0" indent="0" algn="ctr" rtl="0">
              <a:spcBef>
                <a:spcPts val="2400"/>
              </a:spcBef>
              <a:spcAft>
                <a:spcPts val="1300"/>
              </a:spcAft>
              <a:buNone/>
            </a:pPr>
            <a:r>
              <a:rPr lang="en-US" sz="2400" b="1" i="1">
                <a:solidFill>
                  <a:schemeClr val="dk1"/>
                </a:solidFill>
                <a:latin typeface="Century Gothic"/>
                <a:ea typeface="Century Gothic"/>
                <a:cs typeface="Century Gothic"/>
                <a:sym typeface="Century Gothic"/>
              </a:rPr>
              <a:t>Our push to provide free meals for all New York students is far from over.</a:t>
            </a:r>
            <a:r>
              <a:rPr lang="en-US" sz="2200" b="1" i="1">
                <a:solidFill>
                  <a:schemeClr val="dk1"/>
                </a:solidFill>
                <a:latin typeface="Century Gothic"/>
                <a:ea typeface="Century Gothic"/>
                <a:cs typeface="Century Gothic"/>
                <a:sym typeface="Century Gothic"/>
              </a:rPr>
              <a:t> </a:t>
            </a:r>
            <a:endParaRPr sz="2100" i="1">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847165" y="239622"/>
            <a:ext cx="10515600" cy="979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Why Healthy School Meals for All? </a:t>
            </a:r>
            <a:endParaRPr/>
          </a:p>
        </p:txBody>
      </p:sp>
      <p:sp>
        <p:nvSpPr>
          <p:cNvPr id="178" name="Google Shape;178;p19"/>
          <p:cNvSpPr txBox="1">
            <a:spLocks noGrp="1"/>
          </p:cNvSpPr>
          <p:nvPr>
            <p:ph type="body" idx="1"/>
          </p:nvPr>
        </p:nvSpPr>
        <p:spPr>
          <a:xfrm>
            <a:off x="635250" y="1681188"/>
            <a:ext cx="7748700" cy="34956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0"/>
              </a:spcBef>
              <a:spcAft>
                <a:spcPts val="0"/>
              </a:spcAft>
              <a:buSzPts val="2500"/>
              <a:buChar char="-"/>
            </a:pPr>
            <a:r>
              <a:rPr lang="en-US" sz="2500"/>
              <a:t>Support students’ mental and physical health</a:t>
            </a:r>
            <a:endParaRPr sz="2500"/>
          </a:p>
          <a:p>
            <a:pPr marL="457200" lvl="0" indent="-387350" algn="l" rtl="0">
              <a:lnSpc>
                <a:spcPct val="115000"/>
              </a:lnSpc>
              <a:spcBef>
                <a:spcPts val="1000"/>
              </a:spcBef>
              <a:spcAft>
                <a:spcPts val="0"/>
              </a:spcAft>
              <a:buSzPts val="2500"/>
              <a:buChar char="-"/>
            </a:pPr>
            <a:r>
              <a:rPr lang="en-US" sz="2500"/>
              <a:t>Improve academic outcomes</a:t>
            </a:r>
            <a:endParaRPr sz="2500"/>
          </a:p>
          <a:p>
            <a:pPr marL="457200" lvl="0" indent="-387350" algn="l" rtl="0">
              <a:lnSpc>
                <a:spcPct val="115000"/>
              </a:lnSpc>
              <a:spcBef>
                <a:spcPts val="1000"/>
              </a:spcBef>
              <a:spcAft>
                <a:spcPts val="0"/>
              </a:spcAft>
              <a:buSzPts val="2500"/>
              <a:buChar char="-"/>
            </a:pPr>
            <a:r>
              <a:rPr lang="en-US" sz="2500"/>
              <a:t>Provide high-quality nutrition</a:t>
            </a:r>
            <a:endParaRPr sz="2500"/>
          </a:p>
          <a:p>
            <a:pPr marL="457200" lvl="0" indent="-387350" algn="l" rtl="0">
              <a:lnSpc>
                <a:spcPct val="115000"/>
              </a:lnSpc>
              <a:spcBef>
                <a:spcPts val="1000"/>
              </a:spcBef>
              <a:spcAft>
                <a:spcPts val="0"/>
              </a:spcAft>
              <a:buSzPts val="2500"/>
              <a:buChar char="-"/>
            </a:pPr>
            <a:r>
              <a:rPr lang="en-US" sz="2500"/>
              <a:t>Build capacity for Farm-to-School</a:t>
            </a:r>
            <a:endParaRPr sz="2500"/>
          </a:p>
          <a:p>
            <a:pPr marL="457200" lvl="0" indent="-387350" algn="l" rtl="0">
              <a:lnSpc>
                <a:spcPct val="115000"/>
              </a:lnSpc>
              <a:spcBef>
                <a:spcPts val="1000"/>
              </a:spcBef>
              <a:spcAft>
                <a:spcPts val="0"/>
              </a:spcAft>
              <a:buSzPts val="2500"/>
              <a:buChar char="-"/>
            </a:pPr>
            <a:r>
              <a:rPr lang="en-US" sz="2500"/>
              <a:t>Reduce hunger</a:t>
            </a:r>
            <a:endParaRPr sz="2500"/>
          </a:p>
          <a:p>
            <a:pPr marL="457200" lvl="0" indent="-387350" algn="l" rtl="0">
              <a:lnSpc>
                <a:spcPct val="115000"/>
              </a:lnSpc>
              <a:spcBef>
                <a:spcPts val="1000"/>
              </a:spcBef>
              <a:spcAft>
                <a:spcPts val="1000"/>
              </a:spcAft>
              <a:buSzPts val="2500"/>
              <a:buChar char="-"/>
            </a:pPr>
            <a:r>
              <a:rPr lang="en-US" sz="2500"/>
              <a:t>Make New York more affordable for families</a:t>
            </a:r>
            <a:endParaRPr sz="2500" b="1">
              <a:solidFill>
                <a:schemeClr val="dk1"/>
              </a:solidFill>
            </a:endParaRPr>
          </a:p>
        </p:txBody>
      </p:sp>
      <p:pic>
        <p:nvPicPr>
          <p:cNvPr id="179" name="Google Shape;179;p19"/>
          <p:cNvPicPr preferRelativeResize="0"/>
          <p:nvPr/>
        </p:nvPicPr>
        <p:blipFill>
          <a:blip r:embed="rId3">
            <a:alphaModFix/>
          </a:blip>
          <a:stretch>
            <a:fillRect/>
          </a:stretch>
        </p:blipFill>
        <p:spPr>
          <a:xfrm>
            <a:off x="8353722" y="1251838"/>
            <a:ext cx="3009051" cy="4853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0"/>
          <p:cNvPicPr preferRelativeResize="0"/>
          <p:nvPr/>
        </p:nvPicPr>
        <p:blipFill rotWithShape="1">
          <a:blip r:embed="rId3">
            <a:alphaModFix/>
          </a:blip>
          <a:srcRect/>
          <a:stretch/>
        </p:blipFill>
        <p:spPr>
          <a:xfrm>
            <a:off x="3207925" y="0"/>
            <a:ext cx="8984074" cy="6176550"/>
          </a:xfrm>
          <a:prstGeom prst="rect">
            <a:avLst/>
          </a:prstGeom>
          <a:noFill/>
          <a:ln>
            <a:noFill/>
          </a:ln>
        </p:spPr>
      </p:pic>
      <p:sp>
        <p:nvSpPr>
          <p:cNvPr id="186" name="Google Shape;186;p20"/>
          <p:cNvSpPr txBox="1">
            <a:spLocks noGrp="1"/>
          </p:cNvSpPr>
          <p:nvPr>
            <p:ph type="title"/>
          </p:nvPr>
        </p:nvSpPr>
        <p:spPr>
          <a:xfrm>
            <a:off x="107150" y="241575"/>
            <a:ext cx="7723800" cy="1432500"/>
          </a:xfrm>
          <a:prstGeom prst="rect">
            <a:avLst/>
          </a:prstGeom>
          <a:solidFill>
            <a:schemeClr val="lt1">
              <a:alpha val="85490"/>
            </a:schemeClr>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entury Gothic"/>
              <a:buNone/>
            </a:pPr>
            <a:r>
              <a:rPr lang="en-US" sz="5100"/>
              <a:t>What happened in FY2024 State Budget?</a:t>
            </a:r>
            <a:r>
              <a:rPr lang="en-US" sz="5100" b="1"/>
              <a:t> </a:t>
            </a:r>
            <a:endParaRPr sz="5500"/>
          </a:p>
        </p:txBody>
      </p:sp>
      <p:sp>
        <p:nvSpPr>
          <p:cNvPr id="187" name="Google Shape;187;p20"/>
          <p:cNvSpPr txBox="1"/>
          <p:nvPr/>
        </p:nvSpPr>
        <p:spPr>
          <a:xfrm>
            <a:off x="180025" y="2692700"/>
            <a:ext cx="3027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p>
        </p:txBody>
      </p:sp>
      <p:sp>
        <p:nvSpPr>
          <p:cNvPr id="188" name="Google Shape;188;p20"/>
          <p:cNvSpPr txBox="1"/>
          <p:nvPr/>
        </p:nvSpPr>
        <p:spPr>
          <a:xfrm>
            <a:off x="11717425" y="6343675"/>
            <a:ext cx="383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lt1"/>
                </a:solidFill>
                <a:latin typeface="Century Gothic"/>
                <a:ea typeface="Century Gothic"/>
                <a:cs typeface="Century Gothic"/>
                <a:sym typeface="Century Gothic"/>
              </a:rPr>
              <a:t>10</a:t>
            </a:r>
            <a:endParaRPr sz="12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847175" y="239625"/>
            <a:ext cx="10621200" cy="979500"/>
          </a:xfrm>
          <a:prstGeom prst="rect">
            <a:avLst/>
          </a:prstGeom>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sz="4300"/>
              <a:t>Expansion of Free School Meals via CEP</a:t>
            </a:r>
            <a:endParaRPr sz="4300"/>
          </a:p>
        </p:txBody>
      </p:sp>
      <p:sp>
        <p:nvSpPr>
          <p:cNvPr id="195" name="Google Shape;195;p21"/>
          <p:cNvSpPr txBox="1">
            <a:spLocks noGrp="1"/>
          </p:cNvSpPr>
          <p:nvPr>
            <p:ph type="body" idx="1"/>
          </p:nvPr>
        </p:nvSpPr>
        <p:spPr>
          <a:xfrm>
            <a:off x="669500" y="1592950"/>
            <a:ext cx="6235500" cy="4104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700">
                <a:solidFill>
                  <a:srgbClr val="000000"/>
                </a:solidFill>
              </a:rPr>
              <a:t>State Budget included a </a:t>
            </a:r>
            <a:r>
              <a:rPr lang="en-US" sz="2700" i="1" u="sng">
                <a:solidFill>
                  <a:srgbClr val="000000"/>
                </a:solidFill>
              </a:rPr>
              <a:t>partial</a:t>
            </a:r>
            <a:r>
              <a:rPr lang="en-US" sz="2700" u="sng">
                <a:solidFill>
                  <a:srgbClr val="000000"/>
                </a:solidFill>
              </a:rPr>
              <a:t> </a:t>
            </a:r>
            <a:r>
              <a:rPr lang="en-US" sz="2700">
                <a:solidFill>
                  <a:srgbClr val="000000"/>
                </a:solidFill>
              </a:rPr>
              <a:t>expansion of free school meals</a:t>
            </a:r>
            <a:endParaRPr sz="2700">
              <a:solidFill>
                <a:srgbClr val="000000"/>
              </a:solidFill>
            </a:endParaRPr>
          </a:p>
          <a:p>
            <a:pPr marL="457200" lvl="0" indent="0" algn="l" rtl="0">
              <a:lnSpc>
                <a:spcPct val="100000"/>
              </a:lnSpc>
              <a:spcBef>
                <a:spcPts val="1000"/>
              </a:spcBef>
              <a:spcAft>
                <a:spcPts val="0"/>
              </a:spcAft>
              <a:buNone/>
            </a:pPr>
            <a:endParaRPr sz="1100">
              <a:solidFill>
                <a:srgbClr val="000000"/>
              </a:solidFill>
            </a:endParaRPr>
          </a:p>
          <a:p>
            <a:pPr marL="0" lvl="0" indent="0" algn="l" rtl="0">
              <a:lnSpc>
                <a:spcPct val="100000"/>
              </a:lnSpc>
              <a:spcBef>
                <a:spcPts val="1000"/>
              </a:spcBef>
              <a:spcAft>
                <a:spcPts val="0"/>
              </a:spcAft>
              <a:buNone/>
            </a:pPr>
            <a:r>
              <a:rPr lang="en-US" sz="2600">
                <a:solidFill>
                  <a:srgbClr val="000000"/>
                </a:solidFill>
              </a:rPr>
              <a:t>As a result, in the 2023-2024 School Year:</a:t>
            </a:r>
            <a:endParaRPr sz="2600">
              <a:solidFill>
                <a:srgbClr val="000000"/>
              </a:solidFill>
            </a:endParaRPr>
          </a:p>
          <a:p>
            <a:pPr marL="457200" lvl="0" indent="-393700" algn="l" rtl="0">
              <a:lnSpc>
                <a:spcPct val="100000"/>
              </a:lnSpc>
              <a:spcBef>
                <a:spcPts val="1000"/>
              </a:spcBef>
              <a:spcAft>
                <a:spcPts val="0"/>
              </a:spcAft>
              <a:buClr>
                <a:srgbClr val="000000"/>
              </a:buClr>
              <a:buSzPts val="2600"/>
              <a:buChar char="-"/>
            </a:pPr>
            <a:r>
              <a:rPr lang="en-US" sz="2600" b="1">
                <a:solidFill>
                  <a:srgbClr val="000000"/>
                </a:solidFill>
              </a:rPr>
              <a:t>More than 1,200 new schools</a:t>
            </a:r>
            <a:r>
              <a:rPr lang="en-US" sz="2600">
                <a:solidFill>
                  <a:srgbClr val="000000"/>
                </a:solidFill>
              </a:rPr>
              <a:t> offering free meals to all students</a:t>
            </a:r>
            <a:endParaRPr sz="2600">
              <a:solidFill>
                <a:srgbClr val="000000"/>
              </a:solidFill>
            </a:endParaRPr>
          </a:p>
          <a:p>
            <a:pPr marL="457200" lvl="0" indent="-393700" algn="l" rtl="0">
              <a:lnSpc>
                <a:spcPct val="100000"/>
              </a:lnSpc>
              <a:spcBef>
                <a:spcPts val="1000"/>
              </a:spcBef>
              <a:spcAft>
                <a:spcPts val="0"/>
              </a:spcAft>
              <a:buClr>
                <a:srgbClr val="000000"/>
              </a:buClr>
              <a:buSzPts val="2600"/>
              <a:buChar char="-"/>
            </a:pPr>
            <a:r>
              <a:rPr lang="en-US" sz="2600" b="1">
                <a:solidFill>
                  <a:srgbClr val="000000"/>
                </a:solidFill>
              </a:rPr>
              <a:t>More than 347,000 students </a:t>
            </a:r>
            <a:r>
              <a:rPr lang="en-US" sz="2600">
                <a:solidFill>
                  <a:srgbClr val="000000"/>
                </a:solidFill>
              </a:rPr>
              <a:t>newly gained access to free meals</a:t>
            </a:r>
            <a:endParaRPr sz="2700">
              <a:solidFill>
                <a:srgbClr val="000000"/>
              </a:solidFill>
            </a:endParaRPr>
          </a:p>
        </p:txBody>
      </p:sp>
      <p:sp>
        <p:nvSpPr>
          <p:cNvPr id="196" name="Google Shape;196;p21"/>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197" name="Google Shape;197;p21"/>
          <p:cNvPicPr preferRelativeResize="0"/>
          <p:nvPr/>
        </p:nvPicPr>
        <p:blipFill>
          <a:blip r:embed="rId3">
            <a:alphaModFix/>
          </a:blip>
          <a:stretch>
            <a:fillRect/>
          </a:stretch>
        </p:blipFill>
        <p:spPr>
          <a:xfrm>
            <a:off x="7324249" y="1768014"/>
            <a:ext cx="4276823" cy="2852611"/>
          </a:xfrm>
          <a:prstGeom prst="rect">
            <a:avLst/>
          </a:prstGeom>
          <a:noFill/>
          <a:ln>
            <a:noFill/>
          </a:ln>
        </p:spPr>
      </p:pic>
      <p:sp>
        <p:nvSpPr>
          <p:cNvPr id="198" name="Google Shape;198;p21"/>
          <p:cNvSpPr txBox="1"/>
          <p:nvPr/>
        </p:nvSpPr>
        <p:spPr>
          <a:xfrm>
            <a:off x="7447863" y="4776075"/>
            <a:ext cx="4029600" cy="118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latin typeface="Century Gothic"/>
                <a:ea typeface="Century Gothic"/>
                <a:cs typeface="Century Gothic"/>
                <a:sym typeface="Century Gothic"/>
              </a:rPr>
              <a:t>Learn more about the </a:t>
            </a:r>
            <a:endParaRPr sz="2200">
              <a:latin typeface="Century Gothic"/>
              <a:ea typeface="Century Gothic"/>
              <a:cs typeface="Century Gothic"/>
              <a:sym typeface="Century Gothic"/>
            </a:endParaRPr>
          </a:p>
          <a:p>
            <a:pPr marL="0" lvl="0" indent="0" algn="ctr" rtl="0">
              <a:spcBef>
                <a:spcPts val="0"/>
              </a:spcBef>
              <a:spcAft>
                <a:spcPts val="0"/>
              </a:spcAft>
              <a:buNone/>
            </a:pPr>
            <a:r>
              <a:rPr lang="en-US" sz="2200">
                <a:latin typeface="Century Gothic"/>
                <a:ea typeface="Century Gothic"/>
                <a:cs typeface="Century Gothic"/>
                <a:sym typeface="Century Gothic"/>
              </a:rPr>
              <a:t>CEP State Subsidy: </a:t>
            </a:r>
            <a:r>
              <a:rPr lang="en-US" sz="2200" b="1" u="sng">
                <a:solidFill>
                  <a:schemeClr val="hlink"/>
                </a:solidFill>
                <a:latin typeface="Century Gothic"/>
                <a:ea typeface="Century Gothic"/>
                <a:cs typeface="Century Gothic"/>
                <a:sym typeface="Century Gothic"/>
                <a:hlinkClick r:id="rId4"/>
              </a:rPr>
              <a:t>bit.ly/NY-CEP</a:t>
            </a:r>
            <a:endParaRPr sz="2200" b="1">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551890" y="232922"/>
            <a:ext cx="10515600" cy="979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Thank you for your advocacy!</a:t>
            </a:r>
            <a:endParaRPr sz="4300"/>
          </a:p>
        </p:txBody>
      </p:sp>
      <p:sp>
        <p:nvSpPr>
          <p:cNvPr id="205" name="Google Shape;205;p22"/>
          <p:cNvSpPr txBox="1">
            <a:spLocks noGrp="1"/>
          </p:cNvSpPr>
          <p:nvPr>
            <p:ph type="sldNum" idx="12"/>
          </p:nvPr>
        </p:nvSpPr>
        <p:spPr>
          <a:xfrm>
            <a:off x="10802784" y="6356350"/>
            <a:ext cx="798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206" name="Google Shape;206;p22"/>
          <p:cNvPicPr preferRelativeResize="0"/>
          <p:nvPr/>
        </p:nvPicPr>
        <p:blipFill rotWithShape="1">
          <a:blip r:embed="rId3">
            <a:alphaModFix/>
          </a:blip>
          <a:srcRect b="9140"/>
          <a:stretch/>
        </p:blipFill>
        <p:spPr>
          <a:xfrm>
            <a:off x="1804125" y="1274200"/>
            <a:ext cx="8011149" cy="4852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F56617"/>
      </a:dk1>
      <a:lt1>
        <a:srgbClr val="FFFFFF"/>
      </a:lt1>
      <a:dk2>
        <a:srgbClr val="38383A"/>
      </a:dk2>
      <a:lt2>
        <a:srgbClr val="F3F5F7"/>
      </a:lt2>
      <a:accent1>
        <a:srgbClr val="7B7C7F"/>
      </a:accent1>
      <a:accent2>
        <a:srgbClr val="F56617"/>
      </a:accent2>
      <a:accent3>
        <a:srgbClr val="A5A5A5"/>
      </a:accent3>
      <a:accent4>
        <a:srgbClr val="2F9902"/>
      </a:accent4>
      <a:accent5>
        <a:srgbClr val="6149A3"/>
      </a:accent5>
      <a:accent6>
        <a:srgbClr val="494B4D"/>
      </a:accent6>
      <a:hlink>
        <a:srgbClr val="F56617"/>
      </a:hlink>
      <a:folHlink>
        <a:srgbClr val="F566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1280</Words>
  <Application>Microsoft Office PowerPoint</Application>
  <PresentationFormat>Widescreen</PresentationFormat>
  <Paragraphs>129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Calibri</vt:lpstr>
      <vt:lpstr>Arial</vt:lpstr>
      <vt:lpstr>Office Theme</vt:lpstr>
      <vt:lpstr>Healthy School Meals for All NY Kids </vt:lpstr>
      <vt:lpstr>Hunger Solutions New York is a statewide anti-hunger organization.</vt:lpstr>
      <vt:lpstr>Healthy School Meals for All NY Kids</vt:lpstr>
      <vt:lpstr>National Momentum for HSMFA</vt:lpstr>
      <vt:lpstr>Strong support in New York:</vt:lpstr>
      <vt:lpstr>Why Healthy School Meals for All? </vt:lpstr>
      <vt:lpstr>What happened in FY2024 State Budget? </vt:lpstr>
      <vt:lpstr>Expansion of Free School Meals via CEP</vt:lpstr>
      <vt:lpstr>Thank you for your advocacy!</vt:lpstr>
      <vt:lpstr>Full Funding for Healthy School Meals for All in FY 2025</vt:lpstr>
      <vt:lpstr>Who’s left out of the current expansion? </vt:lpstr>
      <vt:lpstr>Who’s left out of the current expansion? </vt:lpstr>
      <vt:lpstr>Cost estimate</vt:lpstr>
      <vt:lpstr>Action Steps</vt:lpstr>
      <vt:lpstr>The Ask</vt:lpstr>
      <vt:lpstr>Key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School Meals for All NY Kids </dc:title>
  <cp:lastModifiedBy>Jessica Pino-Goodspeed</cp:lastModifiedBy>
  <cp:revision>3</cp:revision>
  <dcterms:modified xsi:type="dcterms:W3CDTF">2024-02-14T01:28:27Z</dcterms:modified>
</cp:coreProperties>
</file>