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embeddedFontLst>
    <p:embeddedFont>
      <p:font typeface="Dancing Script"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aHa745prUzXr0tXCRxtnxrOaV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5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I have highlighted the field “Number of Employees” because this one will need to be filled in by one of your Officers.  You can ask your principal what the total number of employees are at your school. This number is needed in order for us to calculate if your membership qualifies for the Super Teacher/Staff award!</a:t>
            </a:r>
            <a:endParaRPr/>
          </a:p>
        </p:txBody>
      </p:sp>
      <p:sp>
        <p:nvSpPr>
          <p:cNvPr id="194" name="Google Shape;19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The 990 Submissions page is a place where you store a record each year to confirm that you have filed your 990 Annual return with the IRS. This is NOT WHERE YOU FILE THE ACTUAL 990. Most PTAs use the File990.org service that NYS PTA pays for to make filing easier. The President and/or Treasurer will get an email from File 990 every week as a reminder starting in July. The deadline to file is November 15. This is normally taken care of by the outgoing Treasurer.</a:t>
            </a:r>
            <a:endParaRPr/>
          </a:p>
        </p:txBody>
      </p:sp>
      <p:sp>
        <p:nvSpPr>
          <p:cNvPr id="205" name="Google Shape;20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Having a place in MemberHub that is accessible to your Admins is a great place to store documents that you want to have available throughout the year but in future years as well. We recommend you utilize this valuable resource.</a:t>
            </a:r>
            <a:endParaRPr/>
          </a:p>
        </p:txBody>
      </p:sp>
      <p:sp>
        <p:nvSpPr>
          <p:cNvPr id="219" name="Google Shape;219;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This is the page where you will see your list of Members for the current year and previous years back to 2018. You will be able to add your Cash/Check members here and also you will see your members who join online. Please check out the functions on this page to search, export, view and send card links, etc…</a:t>
            </a:r>
            <a:endParaRPr/>
          </a:p>
        </p:txBody>
      </p:sp>
      <p:sp>
        <p:nvSpPr>
          <p:cNvPr id="232" name="Google Shape;23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When you Add Members, you must enter either an email OR a valid phone number OR any 10 digits. STUDENT member should leave both fields blank. We do not want to collect student contact information.  There are also two questions that are required to have an answer Alumni/Community member Yes or No (this would be members outside of your school community). You could use this to see how your membership efforts are paying off in maintaining Alumni and garnering outside Community support. You also have the Teacher/Staff Yes or No question. This one is used in the calculation of the Teacher/Staff award but also is data that you can use to see how you are growing your school staff support each year.</a:t>
            </a:r>
            <a:endParaRPr/>
          </a:p>
        </p:txBody>
      </p:sp>
      <p:sp>
        <p:nvSpPr>
          <p:cNvPr id="249" name="Google Shape;249;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Manage Membershp Types (or items as I like to refer to them) is where you manage what is LIVE or HIDDEN in your Online Store and all the details of those Memberships items. You may want to add additional fields to collect data from your members (are you interested in volunteering, etc..) This is also where you can Create New Membership items or enhance the State Membership Items that default automatically in your store. You can rename them, add picture logos, combine with other membership types to create a family package, combine with a donation opportunity or a free gift with purchase, etc. Please remember you must have available the individual membership as an option as well. It has been proven that creating these packaged items and being creative is an EASY way to grow membership across the board. </a:t>
            </a:r>
            <a:endParaRPr/>
          </a:p>
        </p:txBody>
      </p:sp>
      <p:sp>
        <p:nvSpPr>
          <p:cNvPr id="265" name="Google Shape;265;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The President or Treasurer are responsible for paying the State dues. The $4 per member dues is the combined amount for both State and National dues. </a:t>
            </a:r>
            <a:endParaRPr/>
          </a:p>
        </p:txBody>
      </p:sp>
      <p:sp>
        <p:nvSpPr>
          <p:cNvPr id="279" name="Google Shape;279;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There will be video instruction available on how to filter your contacts to check admin status and how to update. And another video on how to create a hub for last year’s members if one was not created on June 30. Stay tuned for those later this summer.</a:t>
            </a:r>
            <a:endParaRPr/>
          </a:p>
        </p:txBody>
      </p:sp>
      <p:sp>
        <p:nvSpPr>
          <p:cNvPr id="294" name="Google Shape;294;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The Online Store Management area is for all items that are NOT membership that you want to sell in your store. You can also use the store to sell event tickets like we did for Summer Leadership Conference.  There are many help articles within MemberHub support (just click the ? Symbol an search) to find out more!</a:t>
            </a:r>
            <a:endParaRPr/>
          </a:p>
        </p:txBody>
      </p:sp>
      <p:sp>
        <p:nvSpPr>
          <p:cNvPr id="309" name="Google Shape;309;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Bundling Products is a bit different than creating new Membership Items that we talked about earlier. Bundles are used to create a situation when a purchases click on any of the items you have put into your bundle, they will see the “suggested bundle” items below that will be offered at a discount that you have preset up when you created the Bundle. Please note, that MEMBERSHIP cannot be discounted in this way. If you combine a Membership item with a store item as part of a bundle, the store item will be only thing that can be discounted.</a:t>
            </a:r>
            <a:endParaRPr/>
          </a:p>
        </p:txBody>
      </p:sp>
      <p:sp>
        <p:nvSpPr>
          <p:cNvPr id="323" name="Google Shape;32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MemberHub is a software company based in North Carolina. We partnered with MH back in 2018 to expand their platform to more than just an online membership system into a database for NYS PTA. Since then, they have partnered with 30 or more state PTAs across the nation. They continue to listen to feedback to improve the software and to add to its functionality. It truly can be a one-stop shop for PTA administration as well as communication and family engagement software for your schools</a:t>
            </a:r>
            <a:endParaRPr/>
          </a:p>
        </p:txBody>
      </p:sp>
      <p:sp>
        <p:nvSpPr>
          <p:cNvPr id="97" name="Google Shape;9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This page will be where Admins can review the store and membership orders all in one place. You will use the PAYOUTS button to export reports that will match up to your DEPOSITS made to your bank account every Friday if you have any activity in your store. These reports allow your Treasurer all the detail they need to properly record the deposit.</a:t>
            </a:r>
            <a:endParaRPr/>
          </a:p>
        </p:txBody>
      </p:sp>
      <p:sp>
        <p:nvSpPr>
          <p:cNvPr id="336" name="Google Shape;33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In the Store Settings area, we recommend you visit this area to check your Notification Settings. Also, to get more information on Store Coupons and Store Theme, please refer to MemberHub support to learn more about these features</a:t>
            </a:r>
            <a:endParaRPr/>
          </a:p>
        </p:txBody>
      </p:sp>
      <p:sp>
        <p:nvSpPr>
          <p:cNvPr id="350" name="Google Shape;35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We have some pre-recorded webinars on how to use the Communication features such as Newsletters and Messages. I’ll make sure those recordings are available on the MemberHub Help page along with any new step by step videos that I create or that I find helpful from MemberHub support. There is lots of opportunity utilizing this software at all levels of the association.</a:t>
            </a:r>
            <a:endParaRPr/>
          </a:p>
        </p:txBody>
      </p:sp>
      <p:sp>
        <p:nvSpPr>
          <p:cNvPr id="365" name="Google Shape;365;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Thank you so much for viewing this presentation!  Please reach out anytime for more information.</a:t>
            </a:r>
            <a:endParaRPr/>
          </a:p>
        </p:txBody>
      </p:sp>
      <p:sp>
        <p:nvSpPr>
          <p:cNvPr id="378" name="Google Shape;378;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Resources for MemberHub Help! Please do not hesitate to reach out for assistance. We do not want you to spend more time than necessary to work with the software. No worries, we are here to help!</a:t>
            </a:r>
            <a:endParaRPr/>
          </a:p>
        </p:txBody>
      </p:sp>
      <p:sp>
        <p:nvSpPr>
          <p:cNvPr id="108" name="Google Shape;10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Login at MemberHub.com. If first time, use the Create an Account link. You may be asked to Select your Organization once you login if it’s your first time and your email resides on multiple sites.</a:t>
            </a:r>
            <a:endParaRPr/>
          </a:p>
        </p:txBody>
      </p:sp>
      <p:sp>
        <p:nvSpPr>
          <p:cNvPr id="123" name="Google Shape;12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As of last week (approx July 10, 2022), MH made some changes to the navigation and where some items are housed on the software. There is more of a MENU style system now. What was referred to as Modules are now listed as “Your Tools” and it’s much easier to navigate around and not lose track of what section you are in!</a:t>
            </a:r>
            <a:endParaRPr/>
          </a:p>
        </p:txBody>
      </p:sp>
      <p:sp>
        <p:nvSpPr>
          <p:cNvPr id="136" name="Google Shape;13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Officers MUST be added each year even if there are no changes from the previous year! Once you click the Add Officer button and select the position title, the form expands if that officer role requires more info!</a:t>
            </a:r>
            <a:endParaRPr/>
          </a:p>
          <a:p>
            <a:pPr marL="0" lvl="0" indent="0" algn="l" rtl="0">
              <a:spcBef>
                <a:spcPts val="0"/>
              </a:spcBef>
              <a:spcAft>
                <a:spcPts val="0"/>
              </a:spcAft>
              <a:buNone/>
            </a:pPr>
            <a:endParaRPr/>
          </a:p>
        </p:txBody>
      </p:sp>
      <p:sp>
        <p:nvSpPr>
          <p:cNvPr id="146" name="Google Shape;14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The Unit Data page hold all the information that pertains to your unit that we keep in our database at NYS PTA. Most of the fields you cannot edit but if you find data that is not correct, please contact the state office and we can help. The next 4 slides explain the data contained on this page.</a:t>
            </a:r>
            <a:endParaRPr/>
          </a:p>
        </p:txBody>
      </p:sp>
      <p:sp>
        <p:nvSpPr>
          <p:cNvPr id="159" name="Google Shape;15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Title and Content</a:t>
            </a:r>
            <a:endParaRPr/>
          </a:p>
        </p:txBody>
      </p:sp>
      <p:sp>
        <p:nvSpPr>
          <p:cNvPr id="172" name="Google Shape;172;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Title and Content</a:t>
            </a:r>
            <a:endParaRPr/>
          </a:p>
        </p:txBody>
      </p:sp>
      <p:sp>
        <p:nvSpPr>
          <p:cNvPr id="183" name="Google Shape;18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4"/>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5"/>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3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3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3"/>
          <p:cNvSpPr>
            <a:spLocks noGrp="1"/>
          </p:cNvSpPr>
          <p:nvPr>
            <p:ph type="pic" idx="2"/>
          </p:nvPr>
        </p:nvSpPr>
        <p:spPr>
          <a:xfrm>
            <a:off x="1792288" y="612775"/>
            <a:ext cx="5486400" cy="4114800"/>
          </a:xfrm>
          <a:prstGeom prst="rect">
            <a:avLst/>
          </a:prstGeom>
          <a:noFill/>
          <a:ln>
            <a:noFill/>
          </a:ln>
        </p:spPr>
      </p:sp>
      <p:sp>
        <p:nvSpPr>
          <p:cNvPr id="68" name="Google Shape;68;p3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welch@nyspt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mailto:dwelch@nyspta.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hyperlink" Target="mailto:dwelch@nyspt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nyspta.org/home/about/contact/contacts-region-directors/" TargetMode="External"/><Relationship Id="rId5" Type="http://schemas.openxmlformats.org/officeDocument/2006/relationships/hyperlink" Target="https://support.memberhub.com/hc/en-us" TargetMode="External"/><Relationship Id="rId4" Type="http://schemas.openxmlformats.org/officeDocument/2006/relationships/hyperlink" Target="https://nyspta.org/home/membership/memberhu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p:nvPr/>
        </p:nvSpPr>
        <p:spPr>
          <a:xfrm>
            <a:off x="526372" y="1981200"/>
            <a:ext cx="8001000"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Calibri"/>
                <a:ea typeface="Calibri"/>
                <a:cs typeface="Calibri"/>
                <a:sym typeface="Calibri"/>
              </a:rPr>
              <a:t>MemberHub</a:t>
            </a:r>
            <a:endParaRPr/>
          </a:p>
          <a:p>
            <a:pPr marL="0" marR="0" lvl="0" indent="0" algn="ctr" rtl="0">
              <a:spcBef>
                <a:spcPts val="0"/>
              </a:spcBef>
              <a:spcAft>
                <a:spcPts val="0"/>
              </a:spcAft>
              <a:buNone/>
            </a:pPr>
            <a:r>
              <a:rPr lang="en-US" sz="5400" b="0" i="0" u="none" strike="noStrike" cap="none">
                <a:solidFill>
                  <a:schemeClr val="dk1"/>
                </a:solidFill>
                <a:latin typeface="Calibri"/>
                <a:ea typeface="Calibri"/>
                <a:cs typeface="Calibri"/>
                <a:sym typeface="Calibri"/>
              </a:rPr>
              <a:t>What You Need to Know!</a:t>
            </a:r>
            <a:endParaRPr/>
          </a:p>
        </p:txBody>
      </p:sp>
      <p:sp>
        <p:nvSpPr>
          <p:cNvPr id="89" name="Google Shape;89;p1"/>
          <p:cNvSpPr txBox="1"/>
          <p:nvPr/>
        </p:nvSpPr>
        <p:spPr>
          <a:xfrm>
            <a:off x="2209800" y="4953000"/>
            <a:ext cx="4634144"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a:solidFill>
                  <a:schemeClr val="dk1"/>
                </a:solidFill>
                <a:latin typeface="Dancing Script"/>
                <a:ea typeface="Dancing Script"/>
                <a:cs typeface="Dancing Script"/>
                <a:sym typeface="Dancing Script"/>
              </a:rPr>
              <a:t>Dania Welch</a:t>
            </a:r>
            <a:endParaRPr/>
          </a:p>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NYS PTA Membership/Insurance Manager</a:t>
            </a:r>
            <a:endParaRPr/>
          </a:p>
          <a:p>
            <a:pPr marL="0" marR="0" lvl="0" indent="0" algn="ctr" rtl="0">
              <a:spcBef>
                <a:spcPts val="0"/>
              </a:spcBef>
              <a:spcAft>
                <a:spcPts val="0"/>
              </a:spcAft>
              <a:buNone/>
            </a:pPr>
            <a:r>
              <a:rPr lang="en-US"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dwelch@nyspta.org</a:t>
            </a:r>
            <a:r>
              <a:rPr lang="en-US" sz="1800" b="0" i="0" u="none" strike="noStrike" cap="none">
                <a:solidFill>
                  <a:schemeClr val="dk1"/>
                </a:solidFill>
                <a:latin typeface="Calibri"/>
                <a:ea typeface="Calibri"/>
                <a:cs typeface="Calibri"/>
                <a:sym typeface="Calibri"/>
              </a:rPr>
              <a:t> or 518-452-8808</a:t>
            </a:r>
            <a:endParaRPr/>
          </a:p>
        </p:txBody>
      </p:sp>
      <p:pic>
        <p:nvPicPr>
          <p:cNvPr id="90" name="Google Shape;90;p1"/>
          <p:cNvPicPr preferRelativeResize="0"/>
          <p:nvPr/>
        </p:nvPicPr>
        <p:blipFill rotWithShape="1">
          <a:blip r:embed="rId4">
            <a:alphaModFix/>
          </a:blip>
          <a:srcRect/>
          <a:stretch/>
        </p:blipFill>
        <p:spPr>
          <a:xfrm>
            <a:off x="201893" y="75221"/>
            <a:ext cx="967814" cy="1118958"/>
          </a:xfrm>
          <a:prstGeom prst="rect">
            <a:avLst/>
          </a:prstGeom>
          <a:noFill/>
          <a:ln>
            <a:noFill/>
          </a:ln>
        </p:spPr>
      </p:pic>
      <p:sp>
        <p:nvSpPr>
          <p:cNvPr id="91" name="Google Shape;91;p1"/>
          <p:cNvSpPr/>
          <p:nvPr/>
        </p:nvSpPr>
        <p:spPr>
          <a:xfrm>
            <a:off x="-8467" y="1267769"/>
            <a:ext cx="9152467" cy="255657"/>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2" name="Google Shape;92;p1"/>
          <p:cNvPicPr preferRelativeResize="0"/>
          <p:nvPr/>
        </p:nvPicPr>
        <p:blipFill rotWithShape="1">
          <a:blip r:embed="rId5">
            <a:alphaModFix/>
          </a:blip>
          <a:srcRect t="17567" b="8650"/>
          <a:stretch/>
        </p:blipFill>
        <p:spPr>
          <a:xfrm>
            <a:off x="6324600" y="41354"/>
            <a:ext cx="2678726" cy="1201075"/>
          </a:xfrm>
          <a:prstGeom prst="rect">
            <a:avLst/>
          </a:prstGeom>
          <a:noFill/>
          <a:ln>
            <a:noFill/>
          </a:ln>
        </p:spPr>
      </p:pic>
      <p:sp>
        <p:nvSpPr>
          <p:cNvPr id="93" name="Google Shape;93;p1"/>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0"/>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0"/>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8" name="Google Shape;198;p10"/>
          <p:cNvSpPr txBox="1">
            <a:spLocks noGrp="1"/>
          </p:cNvSpPr>
          <p:nvPr>
            <p:ph type="title"/>
          </p:nvPr>
        </p:nvSpPr>
        <p:spPr>
          <a:xfrm>
            <a:off x="533401" y="-145660"/>
            <a:ext cx="8153399"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Compliance – View Unit Data</a:t>
            </a:r>
            <a:endParaRPr/>
          </a:p>
        </p:txBody>
      </p:sp>
      <p:sp>
        <p:nvSpPr>
          <p:cNvPr id="199" name="Google Shape;199;p10"/>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200" name="Google Shape;200;p10" descr="Table&#10;&#10;Description automatically generated with medium confidence"/>
          <p:cNvPicPr preferRelativeResize="0"/>
          <p:nvPr/>
        </p:nvPicPr>
        <p:blipFill rotWithShape="1">
          <a:blip r:embed="rId3">
            <a:alphaModFix/>
          </a:blip>
          <a:srcRect/>
          <a:stretch/>
        </p:blipFill>
        <p:spPr>
          <a:xfrm>
            <a:off x="381000" y="695830"/>
            <a:ext cx="8267699" cy="5531005"/>
          </a:xfrm>
          <a:prstGeom prst="rect">
            <a:avLst/>
          </a:prstGeom>
          <a:noFill/>
          <a:ln>
            <a:noFill/>
          </a:ln>
        </p:spPr>
      </p:pic>
      <p:sp>
        <p:nvSpPr>
          <p:cNvPr id="201" name="Google Shape;201;p10"/>
          <p:cNvSpPr txBox="1"/>
          <p:nvPr/>
        </p:nvSpPr>
        <p:spPr>
          <a:xfrm>
            <a:off x="2057400" y="820192"/>
            <a:ext cx="6858000" cy="5262979"/>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Unit Details: (page 4 of 4)</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State Sales Tax Notes (used by State Admin)</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BEDs Code (used by State Admin)</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SEPTA Unit (Yes or No)</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Membership Goal (Assigned by NYS PTA)</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Number of Students (future use by State)</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highlight>
                  <a:srgbClr val="00FFFF"/>
                </a:highlight>
                <a:latin typeface="Calibri"/>
                <a:ea typeface="Calibri"/>
                <a:cs typeface="Calibri"/>
                <a:sym typeface="Calibri"/>
              </a:rPr>
              <a:t>Number of Employees (PTA needs to enter # of School Employees for Super Teacher/Staff Award calculation)</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Number of Buildings (used by State Admin)</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Last Year Insurance Paid (must be current year to be in “Good Standing” compliance)</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Bylaws Status &amp; Expiration Date (must be not expired to be in “Good Standing” compliance</a:t>
            </a:r>
            <a:endParaRPr sz="2400">
              <a:solidFill>
                <a:schemeClr val="dk1"/>
              </a:solidFill>
              <a:highlight>
                <a:srgbClr val="00FFFF"/>
              </a:highlight>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1"/>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1"/>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11"/>
          <p:cNvSpPr txBox="1">
            <a:spLocks noGrp="1"/>
          </p:cNvSpPr>
          <p:nvPr>
            <p:ph type="title"/>
          </p:nvPr>
        </p:nvSpPr>
        <p:spPr>
          <a:xfrm>
            <a:off x="533401" y="-145660"/>
            <a:ext cx="8153399"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Compliance – 990 Submissions</a:t>
            </a:r>
            <a:endParaRPr/>
          </a:p>
        </p:txBody>
      </p:sp>
      <p:sp>
        <p:nvSpPr>
          <p:cNvPr id="210" name="Google Shape;210;p11"/>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211" name="Google Shape;211;p11" descr="Graphical user interface, text, application&#10;&#10;Description automatically generated"/>
          <p:cNvPicPr preferRelativeResize="0"/>
          <p:nvPr/>
        </p:nvPicPr>
        <p:blipFill rotWithShape="1">
          <a:blip r:embed="rId3">
            <a:alphaModFix/>
          </a:blip>
          <a:srcRect/>
          <a:stretch/>
        </p:blipFill>
        <p:spPr>
          <a:xfrm>
            <a:off x="0" y="1827599"/>
            <a:ext cx="9144000" cy="3202802"/>
          </a:xfrm>
          <a:prstGeom prst="rect">
            <a:avLst/>
          </a:prstGeom>
          <a:noFill/>
          <a:ln>
            <a:noFill/>
          </a:ln>
        </p:spPr>
      </p:pic>
      <p:pic>
        <p:nvPicPr>
          <p:cNvPr id="212" name="Google Shape;212;p11" descr="Graphical user interface&#10;&#10;Description automatically generated"/>
          <p:cNvPicPr preferRelativeResize="0"/>
          <p:nvPr/>
        </p:nvPicPr>
        <p:blipFill rotWithShape="1">
          <a:blip r:embed="rId4">
            <a:alphaModFix/>
          </a:blip>
          <a:srcRect/>
          <a:stretch/>
        </p:blipFill>
        <p:spPr>
          <a:xfrm>
            <a:off x="4216446" y="589222"/>
            <a:ext cx="3024651" cy="5679556"/>
          </a:xfrm>
          <a:prstGeom prst="rect">
            <a:avLst/>
          </a:prstGeom>
          <a:solidFill>
            <a:srgbClr val="FDE9D8"/>
          </a:solidFill>
          <a:ln w="38100" cap="flat" cmpd="sng">
            <a:solidFill>
              <a:srgbClr val="C00000"/>
            </a:solidFill>
            <a:prstDash val="solid"/>
            <a:round/>
            <a:headEnd type="none" w="sm" len="sm"/>
            <a:tailEnd type="none" w="sm" len="sm"/>
          </a:ln>
        </p:spPr>
      </p:pic>
      <p:sp>
        <p:nvSpPr>
          <p:cNvPr id="213" name="Google Shape;213;p11"/>
          <p:cNvSpPr txBox="1"/>
          <p:nvPr/>
        </p:nvSpPr>
        <p:spPr>
          <a:xfrm>
            <a:off x="2473063" y="4718657"/>
            <a:ext cx="6511416" cy="1569660"/>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Once you click SUBMIT – this form pops up to enter the details of your 990 submission with the IRS. You can also add a document with the acceptance confirmation you received from the IRS</a:t>
            </a:r>
            <a:endParaRPr/>
          </a:p>
        </p:txBody>
      </p:sp>
      <p:pic>
        <p:nvPicPr>
          <p:cNvPr id="214" name="Google Shape;214;p11" descr="Graphical user interface, application&#10;&#10;Description automatically generated"/>
          <p:cNvPicPr preferRelativeResize="0"/>
          <p:nvPr/>
        </p:nvPicPr>
        <p:blipFill rotWithShape="1">
          <a:blip r:embed="rId5">
            <a:alphaModFix/>
          </a:blip>
          <a:srcRect/>
          <a:stretch/>
        </p:blipFill>
        <p:spPr>
          <a:xfrm>
            <a:off x="341253" y="694071"/>
            <a:ext cx="3434331" cy="3347165"/>
          </a:xfrm>
          <a:prstGeom prst="rect">
            <a:avLst/>
          </a:prstGeom>
          <a:noFill/>
          <a:ln>
            <a:noFill/>
          </a:ln>
        </p:spPr>
      </p:pic>
      <p:sp>
        <p:nvSpPr>
          <p:cNvPr id="215" name="Google Shape;215;p11"/>
          <p:cNvSpPr/>
          <p:nvPr/>
        </p:nvSpPr>
        <p:spPr>
          <a:xfrm>
            <a:off x="685801" y="2468066"/>
            <a:ext cx="3089784" cy="855669"/>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2"/>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12"/>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2"/>
          <p:cNvSpPr txBox="1">
            <a:spLocks noGrp="1"/>
          </p:cNvSpPr>
          <p:nvPr>
            <p:ph type="title"/>
          </p:nvPr>
        </p:nvSpPr>
        <p:spPr>
          <a:xfrm>
            <a:off x="533401" y="-145660"/>
            <a:ext cx="8153399"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Compliance – Upload Documents</a:t>
            </a:r>
            <a:endParaRPr/>
          </a:p>
        </p:txBody>
      </p:sp>
      <p:sp>
        <p:nvSpPr>
          <p:cNvPr id="224" name="Google Shape;224;p12"/>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225" name="Google Shape;225;p12" descr="Graphical user interface, text, application&#10;&#10;Description automatically generated"/>
          <p:cNvPicPr preferRelativeResize="0"/>
          <p:nvPr/>
        </p:nvPicPr>
        <p:blipFill rotWithShape="1">
          <a:blip r:embed="rId3">
            <a:alphaModFix/>
          </a:blip>
          <a:srcRect/>
          <a:stretch/>
        </p:blipFill>
        <p:spPr>
          <a:xfrm>
            <a:off x="274647" y="731414"/>
            <a:ext cx="8594705" cy="3093295"/>
          </a:xfrm>
          <a:prstGeom prst="rect">
            <a:avLst/>
          </a:prstGeom>
          <a:noFill/>
          <a:ln>
            <a:noFill/>
          </a:ln>
        </p:spPr>
      </p:pic>
      <p:sp>
        <p:nvSpPr>
          <p:cNvPr id="226" name="Google Shape;226;p12"/>
          <p:cNvSpPr txBox="1"/>
          <p:nvPr/>
        </p:nvSpPr>
        <p:spPr>
          <a:xfrm>
            <a:off x="3429000" y="1307974"/>
            <a:ext cx="4724400" cy="4524315"/>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If you choose, use the GENERAL folder to store: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Approved Bylaws or Amendments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PTA Procedures (if any adopted)</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Unsigned copy of your Sales Tax ST-119.1 and a copy signed by your current President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Copy of your Original Sales Tax Exemption Certificate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Documents from the IRS (990s, Letter of Determination, Reinstatement (if applicable)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Certificate of Insurance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Minutes of your PTA Meetings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Budget Spreadsheets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Monthly Bank Statements -reviewed and signed off by a non-bank signor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Annual Audit files</a:t>
            </a:r>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This folder is only accessible by PTA admins </a:t>
            </a:r>
            <a:endParaRPr/>
          </a:p>
        </p:txBody>
      </p:sp>
      <p:pic>
        <p:nvPicPr>
          <p:cNvPr id="227" name="Google Shape;227;p12" descr="Graphical user interface, application&#10;&#10;Description automatically generated"/>
          <p:cNvPicPr preferRelativeResize="0"/>
          <p:nvPr/>
        </p:nvPicPr>
        <p:blipFill rotWithShape="1">
          <a:blip r:embed="rId4">
            <a:alphaModFix/>
          </a:blip>
          <a:srcRect/>
          <a:stretch/>
        </p:blipFill>
        <p:spPr>
          <a:xfrm>
            <a:off x="274647" y="3509172"/>
            <a:ext cx="2692268" cy="2623936"/>
          </a:xfrm>
          <a:prstGeom prst="rect">
            <a:avLst/>
          </a:prstGeom>
          <a:noFill/>
          <a:ln>
            <a:noFill/>
          </a:ln>
        </p:spPr>
      </p:pic>
      <p:sp>
        <p:nvSpPr>
          <p:cNvPr id="228" name="Google Shape;228;p12"/>
          <p:cNvSpPr/>
          <p:nvPr/>
        </p:nvSpPr>
        <p:spPr>
          <a:xfrm>
            <a:off x="381000" y="5545044"/>
            <a:ext cx="2438400" cy="474756"/>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3"/>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13"/>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13"/>
          <p:cNvSpPr txBox="1">
            <a:spLocks noGrp="1"/>
          </p:cNvSpPr>
          <p:nvPr>
            <p:ph type="title"/>
          </p:nvPr>
        </p:nvSpPr>
        <p:spPr>
          <a:xfrm>
            <a:off x="533401" y="-145660"/>
            <a:ext cx="8153399"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Memberships – Manage Members</a:t>
            </a:r>
            <a:endParaRPr/>
          </a:p>
        </p:txBody>
      </p:sp>
      <p:sp>
        <p:nvSpPr>
          <p:cNvPr id="237" name="Google Shape;237;p13"/>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238" name="Google Shape;238;p13" descr="Graphical user interface, text, application&#10;&#10;Description automatically generated"/>
          <p:cNvPicPr preferRelativeResize="0"/>
          <p:nvPr/>
        </p:nvPicPr>
        <p:blipFill rotWithShape="1">
          <a:blip r:embed="rId3">
            <a:alphaModFix/>
          </a:blip>
          <a:srcRect/>
          <a:stretch/>
        </p:blipFill>
        <p:spPr>
          <a:xfrm>
            <a:off x="153117" y="533400"/>
            <a:ext cx="8837766" cy="2776226"/>
          </a:xfrm>
          <a:prstGeom prst="rect">
            <a:avLst/>
          </a:prstGeom>
          <a:noFill/>
          <a:ln>
            <a:noFill/>
          </a:ln>
        </p:spPr>
      </p:pic>
      <p:sp>
        <p:nvSpPr>
          <p:cNvPr id="239" name="Google Shape;239;p13"/>
          <p:cNvSpPr txBox="1"/>
          <p:nvPr/>
        </p:nvSpPr>
        <p:spPr>
          <a:xfrm>
            <a:off x="1580966" y="3228163"/>
            <a:ext cx="7086599" cy="3416320"/>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Members who have joined online or cash/check members who were added by the PTA will appear on this list.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To see prior year membership lists, you can change the </a:t>
            </a:r>
            <a:r>
              <a:rPr lang="en-US" sz="1800" b="1">
                <a:solidFill>
                  <a:schemeClr val="dk1"/>
                </a:solidFill>
                <a:latin typeface="Calibri"/>
                <a:ea typeface="Calibri"/>
                <a:cs typeface="Calibri"/>
                <a:sym typeface="Calibri"/>
              </a:rPr>
              <a:t>YEAR</a:t>
            </a:r>
            <a:r>
              <a:rPr lang="en-US" sz="1800">
                <a:solidFill>
                  <a:schemeClr val="dk1"/>
                </a:solidFill>
                <a:latin typeface="Calibri"/>
                <a:ea typeface="Calibri"/>
                <a:cs typeface="Calibri"/>
                <a:sym typeface="Calibri"/>
              </a:rPr>
              <a:t> in the drop down menu</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SEARCH</a:t>
            </a:r>
            <a:r>
              <a:rPr lang="en-US" sz="1800">
                <a:solidFill>
                  <a:schemeClr val="dk1"/>
                </a:solidFill>
                <a:latin typeface="Calibri"/>
                <a:ea typeface="Calibri"/>
                <a:cs typeface="Calibri"/>
                <a:sym typeface="Calibri"/>
              </a:rPr>
              <a:t> with an email or name to look for members</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EXPORT</a:t>
            </a:r>
            <a:r>
              <a:rPr lang="en-US" sz="1800">
                <a:solidFill>
                  <a:schemeClr val="dk1"/>
                </a:solidFill>
                <a:latin typeface="Calibri"/>
                <a:ea typeface="Calibri"/>
                <a:cs typeface="Calibri"/>
                <a:sym typeface="Calibri"/>
              </a:rPr>
              <a:t> CSV the list at any time to use offline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Access the membership card by selecting the </a:t>
            </a:r>
            <a:r>
              <a:rPr lang="en-US" sz="1800" b="1">
                <a:solidFill>
                  <a:schemeClr val="dk1"/>
                </a:solidFill>
                <a:latin typeface="Calibri"/>
                <a:ea typeface="Calibri"/>
                <a:cs typeface="Calibri"/>
                <a:sym typeface="Calibri"/>
              </a:rPr>
              <a:t>VIEW CARD </a:t>
            </a:r>
            <a:r>
              <a:rPr lang="en-US" sz="1800">
                <a:solidFill>
                  <a:schemeClr val="dk1"/>
                </a:solidFill>
                <a:latin typeface="Calibri"/>
                <a:ea typeface="Calibri"/>
                <a:cs typeface="Calibri"/>
                <a:sym typeface="Calibri"/>
              </a:rPr>
              <a:t>icons to send a link to a member who missed it in their email receipt</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Please Note: </a:t>
            </a:r>
            <a:r>
              <a:rPr lang="en-US" sz="1800">
                <a:solidFill>
                  <a:schemeClr val="dk1"/>
                </a:solidFill>
                <a:latin typeface="Calibri"/>
                <a:ea typeface="Calibri"/>
                <a:cs typeface="Calibri"/>
                <a:sym typeface="Calibri"/>
              </a:rPr>
              <a:t>the amount reflected in the column labeled </a:t>
            </a:r>
            <a:r>
              <a:rPr lang="en-US" sz="1800" b="1">
                <a:solidFill>
                  <a:schemeClr val="dk1"/>
                </a:solidFill>
                <a:latin typeface="Calibri"/>
                <a:ea typeface="Calibri"/>
                <a:cs typeface="Calibri"/>
                <a:sym typeface="Calibri"/>
              </a:rPr>
              <a:t>PRICE PAID </a:t>
            </a:r>
            <a:r>
              <a:rPr lang="en-US" sz="1800">
                <a:solidFill>
                  <a:schemeClr val="dk1"/>
                </a:solidFill>
                <a:latin typeface="Calibri"/>
                <a:ea typeface="Calibri"/>
                <a:cs typeface="Calibri"/>
                <a:sym typeface="Calibri"/>
              </a:rPr>
              <a:t>column might not properly reflect the individual’s amount paid if memberships were purchased online together in one transaction.</a:t>
            </a:r>
            <a:endParaRPr/>
          </a:p>
        </p:txBody>
      </p:sp>
      <p:pic>
        <p:nvPicPr>
          <p:cNvPr id="240" name="Google Shape;240;p13" descr="Graphical user interface, application&#10;&#10;Description automatically generated"/>
          <p:cNvPicPr preferRelativeResize="0"/>
          <p:nvPr/>
        </p:nvPicPr>
        <p:blipFill rotWithShape="1">
          <a:blip r:embed="rId4">
            <a:alphaModFix/>
          </a:blip>
          <a:srcRect/>
          <a:stretch/>
        </p:blipFill>
        <p:spPr>
          <a:xfrm>
            <a:off x="2069837" y="617991"/>
            <a:ext cx="3603562" cy="2589493"/>
          </a:xfrm>
          <a:prstGeom prst="rect">
            <a:avLst/>
          </a:prstGeom>
          <a:noFill/>
          <a:ln>
            <a:noFill/>
          </a:ln>
        </p:spPr>
      </p:pic>
      <p:sp>
        <p:nvSpPr>
          <p:cNvPr id="241" name="Google Shape;241;p13"/>
          <p:cNvSpPr/>
          <p:nvPr/>
        </p:nvSpPr>
        <p:spPr>
          <a:xfrm>
            <a:off x="2632638" y="1167762"/>
            <a:ext cx="2437213" cy="615348"/>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42" name="Google Shape;242;p13"/>
          <p:cNvCxnSpPr/>
          <p:nvPr/>
        </p:nvCxnSpPr>
        <p:spPr>
          <a:xfrm rot="10800000" flipH="1">
            <a:off x="7214900" y="2843795"/>
            <a:ext cx="862300" cy="2092528"/>
          </a:xfrm>
          <a:prstGeom prst="straightConnector1">
            <a:avLst/>
          </a:prstGeom>
          <a:noFill/>
          <a:ln w="38100" cap="flat" cmpd="sng">
            <a:solidFill>
              <a:srgbClr val="F5913F"/>
            </a:solidFill>
            <a:prstDash val="solid"/>
            <a:round/>
            <a:headEnd type="none" w="sm" len="sm"/>
            <a:tailEnd type="triangle" w="med" len="med"/>
          </a:ln>
        </p:spPr>
      </p:cxnSp>
      <p:cxnSp>
        <p:nvCxnSpPr>
          <p:cNvPr id="243" name="Google Shape;243;p13"/>
          <p:cNvCxnSpPr/>
          <p:nvPr/>
        </p:nvCxnSpPr>
        <p:spPr>
          <a:xfrm rot="10800000">
            <a:off x="305863" y="1167762"/>
            <a:ext cx="1691170" cy="3530141"/>
          </a:xfrm>
          <a:prstGeom prst="straightConnector1">
            <a:avLst/>
          </a:prstGeom>
          <a:noFill/>
          <a:ln w="38100" cap="flat" cmpd="sng">
            <a:solidFill>
              <a:srgbClr val="F5913F"/>
            </a:solidFill>
            <a:prstDash val="solid"/>
            <a:round/>
            <a:headEnd type="none" w="sm" len="sm"/>
            <a:tailEnd type="triangle" w="med" len="med"/>
          </a:ln>
        </p:spPr>
      </p:cxnSp>
      <p:cxnSp>
        <p:nvCxnSpPr>
          <p:cNvPr id="244" name="Google Shape;244;p13"/>
          <p:cNvCxnSpPr/>
          <p:nvPr/>
        </p:nvCxnSpPr>
        <p:spPr>
          <a:xfrm rot="10800000" flipH="1">
            <a:off x="7266429" y="1733914"/>
            <a:ext cx="313954" cy="2109113"/>
          </a:xfrm>
          <a:prstGeom prst="straightConnector1">
            <a:avLst/>
          </a:prstGeom>
          <a:noFill/>
          <a:ln w="38100" cap="flat" cmpd="sng">
            <a:solidFill>
              <a:srgbClr val="F5913F"/>
            </a:solidFill>
            <a:prstDash val="solid"/>
            <a:round/>
            <a:headEnd type="none" w="sm" len="sm"/>
            <a:tailEnd type="triangle" w="med" len="med"/>
          </a:ln>
        </p:spPr>
      </p:cxnSp>
      <p:cxnSp>
        <p:nvCxnSpPr>
          <p:cNvPr id="245" name="Google Shape;245;p13"/>
          <p:cNvCxnSpPr/>
          <p:nvPr/>
        </p:nvCxnSpPr>
        <p:spPr>
          <a:xfrm rot="10800000">
            <a:off x="888508" y="1548038"/>
            <a:ext cx="1108525" cy="2871562"/>
          </a:xfrm>
          <a:prstGeom prst="straightConnector1">
            <a:avLst/>
          </a:prstGeom>
          <a:noFill/>
          <a:ln w="38100" cap="flat" cmpd="sng">
            <a:solidFill>
              <a:srgbClr val="F5913F"/>
            </a:solidFill>
            <a:prstDash val="solid"/>
            <a:round/>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14"/>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14"/>
          <p:cNvSpPr txBox="1">
            <a:spLocks noGrp="1"/>
          </p:cNvSpPr>
          <p:nvPr>
            <p:ph type="title"/>
          </p:nvPr>
        </p:nvSpPr>
        <p:spPr>
          <a:xfrm>
            <a:off x="533401" y="-145660"/>
            <a:ext cx="8153399"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Memberships – Add Members</a:t>
            </a:r>
            <a:endParaRPr/>
          </a:p>
        </p:txBody>
      </p:sp>
      <p:sp>
        <p:nvSpPr>
          <p:cNvPr id="254" name="Google Shape;254;p14"/>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255" name="Google Shape;255;p14" descr="Graphical user interface, text, application&#10;&#10;Description automatically generated"/>
          <p:cNvPicPr preferRelativeResize="0"/>
          <p:nvPr/>
        </p:nvPicPr>
        <p:blipFill rotWithShape="1">
          <a:blip r:embed="rId3">
            <a:alphaModFix/>
          </a:blip>
          <a:srcRect/>
          <a:stretch/>
        </p:blipFill>
        <p:spPr>
          <a:xfrm>
            <a:off x="153117" y="533400"/>
            <a:ext cx="8837766" cy="2776226"/>
          </a:xfrm>
          <a:prstGeom prst="rect">
            <a:avLst/>
          </a:prstGeom>
          <a:noFill/>
          <a:ln>
            <a:noFill/>
          </a:ln>
        </p:spPr>
      </p:pic>
      <p:pic>
        <p:nvPicPr>
          <p:cNvPr id="256" name="Google Shape;256;p14" descr="Graphical user interface, application&#10;&#10;Description automatically generated"/>
          <p:cNvPicPr preferRelativeResize="0"/>
          <p:nvPr/>
        </p:nvPicPr>
        <p:blipFill rotWithShape="1">
          <a:blip r:embed="rId4">
            <a:alphaModFix/>
          </a:blip>
          <a:srcRect l="1726" r="3295"/>
          <a:stretch/>
        </p:blipFill>
        <p:spPr>
          <a:xfrm>
            <a:off x="76200" y="2350963"/>
            <a:ext cx="4191000" cy="3900498"/>
          </a:xfrm>
          <a:prstGeom prst="rect">
            <a:avLst/>
          </a:prstGeom>
          <a:noFill/>
          <a:ln w="38100" cap="flat" cmpd="sng">
            <a:solidFill>
              <a:srgbClr val="E36C09"/>
            </a:solidFill>
            <a:prstDash val="solid"/>
            <a:round/>
            <a:headEnd type="none" w="sm" len="sm"/>
            <a:tailEnd type="none" w="sm" len="sm"/>
          </a:ln>
        </p:spPr>
      </p:pic>
      <p:pic>
        <p:nvPicPr>
          <p:cNvPr id="257" name="Google Shape;257;p14" descr="Graphical user interface, text, application, email&#10;&#10;Description automatically generated"/>
          <p:cNvPicPr preferRelativeResize="0"/>
          <p:nvPr/>
        </p:nvPicPr>
        <p:blipFill rotWithShape="1">
          <a:blip r:embed="rId5">
            <a:alphaModFix/>
          </a:blip>
          <a:srcRect l="3311" r="3634"/>
          <a:stretch/>
        </p:blipFill>
        <p:spPr>
          <a:xfrm>
            <a:off x="4373917" y="2848886"/>
            <a:ext cx="4693883" cy="3402575"/>
          </a:xfrm>
          <a:prstGeom prst="rect">
            <a:avLst/>
          </a:prstGeom>
          <a:noFill/>
          <a:ln w="38100" cap="flat" cmpd="sng">
            <a:solidFill>
              <a:srgbClr val="E36C09"/>
            </a:solidFill>
            <a:prstDash val="solid"/>
            <a:round/>
            <a:headEnd type="none" w="sm" len="sm"/>
            <a:tailEnd type="none" w="sm" len="sm"/>
          </a:ln>
        </p:spPr>
      </p:pic>
      <p:sp>
        <p:nvSpPr>
          <p:cNvPr id="258" name="Google Shape;258;p14"/>
          <p:cNvSpPr txBox="1"/>
          <p:nvPr/>
        </p:nvSpPr>
        <p:spPr>
          <a:xfrm>
            <a:off x="5410200" y="2320574"/>
            <a:ext cx="3421326" cy="1477328"/>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A valid email OR mobile </a:t>
            </a:r>
            <a:r>
              <a:rPr lang="en-US" sz="1800">
                <a:solidFill>
                  <a:schemeClr val="dk1"/>
                </a:solidFill>
                <a:latin typeface="Calibri"/>
                <a:ea typeface="Calibri"/>
                <a:cs typeface="Calibri"/>
                <a:sym typeface="Calibri"/>
              </a:rPr>
              <a:t>number must be entered (you can use any 10 digits to bypass)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Students </a:t>
            </a:r>
            <a:r>
              <a:rPr lang="en-US" sz="1800" u="sng">
                <a:solidFill>
                  <a:schemeClr val="dk1"/>
                </a:solidFill>
                <a:latin typeface="Calibri"/>
                <a:ea typeface="Calibri"/>
                <a:cs typeface="Calibri"/>
                <a:sym typeface="Calibri"/>
              </a:rPr>
              <a:t>should</a:t>
            </a:r>
            <a:r>
              <a:rPr lang="en-US" sz="1800">
                <a:solidFill>
                  <a:schemeClr val="dk1"/>
                </a:solidFill>
                <a:latin typeface="Calibri"/>
                <a:ea typeface="Calibri"/>
                <a:cs typeface="Calibri"/>
                <a:sym typeface="Calibri"/>
              </a:rPr>
              <a:t> leave both Email and Mobile BLANK</a:t>
            </a:r>
            <a:endParaRPr/>
          </a:p>
        </p:txBody>
      </p:sp>
      <p:sp>
        <p:nvSpPr>
          <p:cNvPr id="259" name="Google Shape;259;p14"/>
          <p:cNvSpPr txBox="1"/>
          <p:nvPr/>
        </p:nvSpPr>
        <p:spPr>
          <a:xfrm>
            <a:off x="88839" y="531492"/>
            <a:ext cx="6541032" cy="1754326"/>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Price Paid </a:t>
            </a:r>
            <a:r>
              <a:rPr lang="en-US" sz="1800">
                <a:solidFill>
                  <a:schemeClr val="dk1"/>
                </a:solidFill>
                <a:latin typeface="Calibri"/>
                <a:ea typeface="Calibri"/>
                <a:cs typeface="Calibri"/>
                <a:sym typeface="Calibri"/>
              </a:rPr>
              <a:t>– will default to what is in your store and should reflect fees in your Bylaws</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Check # </a:t>
            </a:r>
            <a:r>
              <a:rPr lang="en-US" sz="1800">
                <a:solidFill>
                  <a:schemeClr val="dk1"/>
                </a:solidFill>
                <a:latin typeface="Calibri"/>
                <a:ea typeface="Calibri"/>
                <a:cs typeface="Calibri"/>
                <a:sym typeface="Calibri"/>
              </a:rPr>
              <a:t>– enter or leave blank for cash</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Enter Member Type </a:t>
            </a:r>
            <a:r>
              <a:rPr lang="en-US" sz="1800">
                <a:solidFill>
                  <a:schemeClr val="dk1"/>
                </a:solidFill>
                <a:latin typeface="Calibri"/>
                <a:ea typeface="Calibri"/>
                <a:cs typeface="Calibri"/>
                <a:sym typeface="Calibri"/>
              </a:rPr>
              <a:t>(use drop down)</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First Name &amp; Last Name </a:t>
            </a:r>
            <a:r>
              <a:rPr lang="en-US" sz="1800">
                <a:solidFill>
                  <a:schemeClr val="dk1"/>
                </a:solidFill>
                <a:latin typeface="Calibri"/>
                <a:ea typeface="Calibri"/>
                <a:cs typeface="Calibri"/>
                <a:sym typeface="Calibri"/>
              </a:rPr>
              <a:t>(must be an Individual not a Family or Business)</a:t>
            </a:r>
            <a:endParaRPr/>
          </a:p>
        </p:txBody>
      </p:sp>
      <p:sp>
        <p:nvSpPr>
          <p:cNvPr id="260" name="Google Shape;260;p14"/>
          <p:cNvSpPr txBox="1"/>
          <p:nvPr/>
        </p:nvSpPr>
        <p:spPr>
          <a:xfrm>
            <a:off x="5562600" y="4537426"/>
            <a:ext cx="3274657" cy="1477328"/>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Alumni &amp; Teacher/Staff</a:t>
            </a:r>
            <a:r>
              <a:rPr lang="en-US" sz="1800">
                <a:solidFill>
                  <a:schemeClr val="dk1"/>
                </a:solidFill>
                <a:latin typeface="Calibri"/>
                <a:ea typeface="Calibri"/>
                <a:cs typeface="Calibri"/>
                <a:sym typeface="Calibri"/>
              </a:rPr>
              <a:t> questions MUST be answered using dropdown</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Leave “Send Membership Receipt?” checked &amp; SAVE</a:t>
            </a:r>
            <a:endParaRPr/>
          </a:p>
        </p:txBody>
      </p:sp>
      <p:sp>
        <p:nvSpPr>
          <p:cNvPr id="261" name="Google Shape;261;p14"/>
          <p:cNvSpPr/>
          <p:nvPr/>
        </p:nvSpPr>
        <p:spPr>
          <a:xfrm>
            <a:off x="7074433" y="531492"/>
            <a:ext cx="1980728" cy="530220"/>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15"/>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15"/>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15"/>
          <p:cNvSpPr txBox="1">
            <a:spLocks noGrp="1"/>
          </p:cNvSpPr>
          <p:nvPr>
            <p:ph type="title"/>
          </p:nvPr>
        </p:nvSpPr>
        <p:spPr>
          <a:xfrm>
            <a:off x="533401" y="-145660"/>
            <a:ext cx="8153399"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Manage Membership </a:t>
            </a:r>
            <a:r>
              <a:rPr lang="en-US" strike="sngStrike">
                <a:solidFill>
                  <a:schemeClr val="lt1"/>
                </a:solidFill>
              </a:rPr>
              <a:t>Types</a:t>
            </a:r>
            <a:r>
              <a:rPr lang="en-US">
                <a:solidFill>
                  <a:schemeClr val="lt1"/>
                </a:solidFill>
              </a:rPr>
              <a:t> Items</a:t>
            </a:r>
            <a:endParaRPr/>
          </a:p>
        </p:txBody>
      </p:sp>
      <p:sp>
        <p:nvSpPr>
          <p:cNvPr id="270" name="Google Shape;270;p15"/>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271" name="Google Shape;271;p15" descr="A screenshot of a computer&#10;&#10;Description automatically generated with medium confidence"/>
          <p:cNvPicPr preferRelativeResize="0"/>
          <p:nvPr/>
        </p:nvPicPr>
        <p:blipFill rotWithShape="1">
          <a:blip r:embed="rId3">
            <a:alphaModFix/>
          </a:blip>
          <a:srcRect/>
          <a:stretch/>
        </p:blipFill>
        <p:spPr>
          <a:xfrm>
            <a:off x="533401" y="544578"/>
            <a:ext cx="7734300" cy="3177985"/>
          </a:xfrm>
          <a:prstGeom prst="rect">
            <a:avLst/>
          </a:prstGeom>
          <a:noFill/>
          <a:ln>
            <a:noFill/>
          </a:ln>
        </p:spPr>
      </p:pic>
      <p:sp>
        <p:nvSpPr>
          <p:cNvPr id="272" name="Google Shape;272;p15"/>
          <p:cNvSpPr txBox="1"/>
          <p:nvPr/>
        </p:nvSpPr>
        <p:spPr>
          <a:xfrm>
            <a:off x="330246" y="3547784"/>
            <a:ext cx="8686800" cy="2862322"/>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Your Membership Items are listed on this page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State Member Types are indicated (Standard, Additional Family Member, Teacher/Staff and Student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 checkmark indicates LIVE and the X indicates HIDDEN from the Store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Prices must match your Bylaws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You can edit the items by clicking the 3 dots on the right of each item</a:t>
            </a:r>
            <a:endParaRPr/>
          </a:p>
          <a:p>
            <a:pPr marL="742950" marR="0" lvl="1" indent="-28575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Add custom fields to collect data specific to your PTA</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highlight>
                  <a:srgbClr val="00FFFF"/>
                </a:highlight>
                <a:latin typeface="Calibri"/>
                <a:ea typeface="Calibri"/>
                <a:cs typeface="Calibri"/>
                <a:sym typeface="Calibri"/>
              </a:rPr>
              <a:t>Create New Membership Item – Create an additional Membership item that combines two types together (ie. Family Package) or combine with a Donation or a small Free gift with purchase (Note: Standard Membership items should always be available as well)</a:t>
            </a:r>
            <a:endParaRPr/>
          </a:p>
        </p:txBody>
      </p:sp>
      <p:cxnSp>
        <p:nvCxnSpPr>
          <p:cNvPr id="273" name="Google Shape;273;p15"/>
          <p:cNvCxnSpPr/>
          <p:nvPr/>
        </p:nvCxnSpPr>
        <p:spPr>
          <a:xfrm rot="10800000" flipH="1">
            <a:off x="7304485" y="915915"/>
            <a:ext cx="420138" cy="4505777"/>
          </a:xfrm>
          <a:prstGeom prst="straightConnector1">
            <a:avLst/>
          </a:prstGeom>
          <a:noFill/>
          <a:ln w="38100" cap="flat" cmpd="sng">
            <a:solidFill>
              <a:srgbClr val="F5913F"/>
            </a:solidFill>
            <a:prstDash val="solid"/>
            <a:round/>
            <a:headEnd type="none" w="sm" len="sm"/>
            <a:tailEnd type="triangle" w="med" len="med"/>
          </a:ln>
        </p:spPr>
      </p:cxnSp>
      <p:pic>
        <p:nvPicPr>
          <p:cNvPr id="274" name="Google Shape;274;p15" descr="Graphical user interface, application&#10;&#10;Description automatically generated"/>
          <p:cNvPicPr preferRelativeResize="0"/>
          <p:nvPr/>
        </p:nvPicPr>
        <p:blipFill rotWithShape="1">
          <a:blip r:embed="rId4">
            <a:alphaModFix/>
          </a:blip>
          <a:srcRect/>
          <a:stretch/>
        </p:blipFill>
        <p:spPr>
          <a:xfrm>
            <a:off x="106534" y="915915"/>
            <a:ext cx="2743199" cy="1971242"/>
          </a:xfrm>
          <a:prstGeom prst="rect">
            <a:avLst/>
          </a:prstGeom>
          <a:noFill/>
          <a:ln>
            <a:noFill/>
          </a:ln>
        </p:spPr>
      </p:pic>
      <p:sp>
        <p:nvSpPr>
          <p:cNvPr id="275" name="Google Shape;275;p15"/>
          <p:cNvSpPr/>
          <p:nvPr/>
        </p:nvSpPr>
        <p:spPr>
          <a:xfrm>
            <a:off x="330246" y="1771881"/>
            <a:ext cx="2324099" cy="642375"/>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6"/>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3" name="Google Shape;283;p16"/>
          <p:cNvSpPr txBox="1">
            <a:spLocks noGrp="1"/>
          </p:cNvSpPr>
          <p:nvPr>
            <p:ph type="title"/>
          </p:nvPr>
        </p:nvSpPr>
        <p:spPr>
          <a:xfrm>
            <a:off x="533401" y="-145660"/>
            <a:ext cx="8153399"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Memberships – Remit State Dues</a:t>
            </a:r>
            <a:endParaRPr/>
          </a:p>
        </p:txBody>
      </p:sp>
      <p:sp>
        <p:nvSpPr>
          <p:cNvPr id="284" name="Google Shape;284;p16"/>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285" name="Google Shape;285;p16" descr="Graphical user interface, application&#10;&#10;Description automatically generated"/>
          <p:cNvPicPr preferRelativeResize="0"/>
          <p:nvPr/>
        </p:nvPicPr>
        <p:blipFill rotWithShape="1">
          <a:blip r:embed="rId3">
            <a:alphaModFix/>
          </a:blip>
          <a:srcRect/>
          <a:stretch/>
        </p:blipFill>
        <p:spPr>
          <a:xfrm>
            <a:off x="161988" y="592426"/>
            <a:ext cx="5158316" cy="3075524"/>
          </a:xfrm>
          <a:prstGeom prst="rect">
            <a:avLst/>
          </a:prstGeom>
          <a:noFill/>
          <a:ln>
            <a:noFill/>
          </a:ln>
        </p:spPr>
      </p:pic>
      <p:sp>
        <p:nvSpPr>
          <p:cNvPr id="286" name="Google Shape;286;p16"/>
          <p:cNvSpPr txBox="1"/>
          <p:nvPr/>
        </p:nvSpPr>
        <p:spPr>
          <a:xfrm>
            <a:off x="4776189" y="1037549"/>
            <a:ext cx="3910611" cy="923330"/>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Admin must be listed as current year President or Treasurer to see “Pay with ACH” link in the yellow banner</a:t>
            </a:r>
            <a:endParaRPr/>
          </a:p>
        </p:txBody>
      </p:sp>
      <p:pic>
        <p:nvPicPr>
          <p:cNvPr id="287" name="Google Shape;287;p16"/>
          <p:cNvPicPr preferRelativeResize="0"/>
          <p:nvPr/>
        </p:nvPicPr>
        <p:blipFill rotWithShape="1">
          <a:blip r:embed="rId4">
            <a:alphaModFix/>
          </a:blip>
          <a:srcRect/>
          <a:stretch/>
        </p:blipFill>
        <p:spPr>
          <a:xfrm>
            <a:off x="251797" y="3667950"/>
            <a:ext cx="8640405" cy="2517017"/>
          </a:xfrm>
          <a:prstGeom prst="rect">
            <a:avLst/>
          </a:prstGeom>
          <a:noFill/>
          <a:ln>
            <a:noFill/>
          </a:ln>
        </p:spPr>
      </p:pic>
      <p:sp>
        <p:nvSpPr>
          <p:cNvPr id="288" name="Google Shape;288;p16"/>
          <p:cNvSpPr txBox="1"/>
          <p:nvPr/>
        </p:nvSpPr>
        <p:spPr>
          <a:xfrm>
            <a:off x="193835" y="3331182"/>
            <a:ext cx="4945509" cy="1477328"/>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According to Bylaws </a:t>
            </a:r>
            <a:r>
              <a:rPr lang="en-US" sz="1800">
                <a:solidFill>
                  <a:schemeClr val="dk1"/>
                </a:solidFill>
                <a:latin typeface="Calibri"/>
                <a:ea typeface="Calibri"/>
                <a:cs typeface="Calibri"/>
                <a:sym typeface="Calibri"/>
              </a:rPr>
              <a:t>– Dues should be paid monthly with the first payment of 25 or more members due by Oct 31</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All Dues payments completed will be listed by school year using the drop down menu</a:t>
            </a:r>
            <a:endParaRPr/>
          </a:p>
        </p:txBody>
      </p:sp>
      <p:pic>
        <p:nvPicPr>
          <p:cNvPr id="289" name="Google Shape;289;p16" descr="Graphical user interface, application&#10;&#10;Description automatically generated"/>
          <p:cNvPicPr preferRelativeResize="0"/>
          <p:nvPr/>
        </p:nvPicPr>
        <p:blipFill rotWithShape="1">
          <a:blip r:embed="rId5">
            <a:alphaModFix/>
          </a:blip>
          <a:srcRect/>
          <a:stretch/>
        </p:blipFill>
        <p:spPr>
          <a:xfrm>
            <a:off x="5410262" y="2339441"/>
            <a:ext cx="3603562" cy="2589493"/>
          </a:xfrm>
          <a:prstGeom prst="rect">
            <a:avLst/>
          </a:prstGeom>
          <a:noFill/>
          <a:ln>
            <a:noFill/>
          </a:ln>
        </p:spPr>
      </p:pic>
      <p:sp>
        <p:nvSpPr>
          <p:cNvPr id="290" name="Google Shape;290;p16"/>
          <p:cNvSpPr/>
          <p:nvPr/>
        </p:nvSpPr>
        <p:spPr>
          <a:xfrm>
            <a:off x="5875960" y="4343400"/>
            <a:ext cx="2412522" cy="533400"/>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7"/>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17"/>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17"/>
          <p:cNvSpPr txBox="1">
            <a:spLocks noGrp="1"/>
          </p:cNvSpPr>
          <p:nvPr>
            <p:ph type="title"/>
          </p:nvPr>
        </p:nvSpPr>
        <p:spPr>
          <a:xfrm>
            <a:off x="457200" y="-143396"/>
            <a:ext cx="8305799"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Manage Contacts &amp; Hubs</a:t>
            </a:r>
            <a:endParaRPr/>
          </a:p>
        </p:txBody>
      </p:sp>
      <p:sp>
        <p:nvSpPr>
          <p:cNvPr id="299" name="Google Shape;299;p17"/>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300" name="Google Shape;300;p17" descr="Graphical user interface, application&#10;&#10;Description automatically generated"/>
          <p:cNvPicPr preferRelativeResize="0"/>
          <p:nvPr/>
        </p:nvPicPr>
        <p:blipFill rotWithShape="1">
          <a:blip r:embed="rId3">
            <a:alphaModFix/>
          </a:blip>
          <a:srcRect/>
          <a:stretch/>
        </p:blipFill>
        <p:spPr>
          <a:xfrm>
            <a:off x="0" y="756722"/>
            <a:ext cx="9144000" cy="1951463"/>
          </a:xfrm>
          <a:prstGeom prst="rect">
            <a:avLst/>
          </a:prstGeom>
          <a:noFill/>
          <a:ln>
            <a:noFill/>
          </a:ln>
        </p:spPr>
      </p:pic>
      <p:sp>
        <p:nvSpPr>
          <p:cNvPr id="301" name="Google Shape;301;p17"/>
          <p:cNvSpPr txBox="1"/>
          <p:nvPr/>
        </p:nvSpPr>
        <p:spPr>
          <a:xfrm>
            <a:off x="3048000" y="863375"/>
            <a:ext cx="4343400" cy="1477328"/>
          </a:xfrm>
          <a:prstGeom prst="rect">
            <a:avLst/>
          </a:prstGeom>
          <a:solidFill>
            <a:srgbClr val="FDE9D8"/>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Most of the Contact records are created when a Member joins or someone makes a purchase in your store or when you Add an Officer. You can Filter contact records to help you manage Admin access.</a:t>
            </a:r>
            <a:endParaRPr/>
          </a:p>
        </p:txBody>
      </p:sp>
      <p:pic>
        <p:nvPicPr>
          <p:cNvPr id="302" name="Google Shape;302;p17" descr="Table&#10;&#10;Description automatically generated"/>
          <p:cNvPicPr preferRelativeResize="0"/>
          <p:nvPr/>
        </p:nvPicPr>
        <p:blipFill rotWithShape="1">
          <a:blip r:embed="rId4">
            <a:alphaModFix/>
          </a:blip>
          <a:srcRect b="19627"/>
          <a:stretch/>
        </p:blipFill>
        <p:spPr>
          <a:xfrm>
            <a:off x="7398" y="3548745"/>
            <a:ext cx="9144000" cy="2552533"/>
          </a:xfrm>
          <a:prstGeom prst="rect">
            <a:avLst/>
          </a:prstGeom>
          <a:noFill/>
          <a:ln>
            <a:noFill/>
          </a:ln>
        </p:spPr>
      </p:pic>
      <p:sp>
        <p:nvSpPr>
          <p:cNvPr id="303" name="Google Shape;303;p17"/>
          <p:cNvSpPr txBox="1"/>
          <p:nvPr/>
        </p:nvSpPr>
        <p:spPr>
          <a:xfrm>
            <a:off x="3733800" y="3436123"/>
            <a:ext cx="3886200" cy="2585323"/>
          </a:xfrm>
          <a:prstGeom prst="rect">
            <a:avLst/>
          </a:prstGeom>
          <a:solidFill>
            <a:srgbClr val="FDE9D8"/>
          </a:solid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Hubs can be created for different groups that you want to communicate with separately (ie. committees, classrooms, members, etc.)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highlight>
                  <a:srgbClr val="00FFFF"/>
                </a:highlight>
                <a:latin typeface="Calibri"/>
                <a:ea typeface="Calibri"/>
                <a:cs typeface="Calibri"/>
                <a:sym typeface="Calibri"/>
              </a:rPr>
              <a:t>It’s helpful to create a hub of Members on June 30 before the Membership year rolls forward and the member status is reset to non-member. </a:t>
            </a:r>
            <a:endParaRPr/>
          </a:p>
        </p:txBody>
      </p:sp>
      <p:pic>
        <p:nvPicPr>
          <p:cNvPr id="304" name="Google Shape;304;p17" descr="Graphical user interface, application&#10;&#10;Description automatically generated"/>
          <p:cNvPicPr preferRelativeResize="0"/>
          <p:nvPr/>
        </p:nvPicPr>
        <p:blipFill rotWithShape="1">
          <a:blip r:embed="rId5">
            <a:alphaModFix/>
          </a:blip>
          <a:srcRect/>
          <a:stretch/>
        </p:blipFill>
        <p:spPr>
          <a:xfrm>
            <a:off x="812599" y="2682292"/>
            <a:ext cx="2779606" cy="2480264"/>
          </a:xfrm>
          <a:prstGeom prst="rect">
            <a:avLst/>
          </a:prstGeom>
          <a:noFill/>
          <a:ln>
            <a:noFill/>
          </a:ln>
        </p:spPr>
      </p:pic>
      <p:sp>
        <p:nvSpPr>
          <p:cNvPr id="305" name="Google Shape;305;p17"/>
          <p:cNvSpPr/>
          <p:nvPr/>
        </p:nvSpPr>
        <p:spPr>
          <a:xfrm>
            <a:off x="990600" y="3049766"/>
            <a:ext cx="2286000" cy="1100049"/>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8"/>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18"/>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18"/>
          <p:cNvSpPr txBox="1">
            <a:spLocks noGrp="1"/>
          </p:cNvSpPr>
          <p:nvPr>
            <p:ph type="title"/>
          </p:nvPr>
        </p:nvSpPr>
        <p:spPr>
          <a:xfrm>
            <a:off x="533401" y="-145660"/>
            <a:ext cx="8153399"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Store – Products &amp; Categories</a:t>
            </a:r>
            <a:endParaRPr/>
          </a:p>
        </p:txBody>
      </p:sp>
      <p:sp>
        <p:nvSpPr>
          <p:cNvPr id="314" name="Google Shape;314;p18"/>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315" name="Google Shape;315;p18" descr="A screenshot of a computer&#10;&#10;Description automatically generated"/>
          <p:cNvPicPr preferRelativeResize="0"/>
          <p:nvPr/>
        </p:nvPicPr>
        <p:blipFill rotWithShape="1">
          <a:blip r:embed="rId3">
            <a:alphaModFix/>
          </a:blip>
          <a:srcRect/>
          <a:stretch/>
        </p:blipFill>
        <p:spPr>
          <a:xfrm>
            <a:off x="228600" y="815665"/>
            <a:ext cx="8686800" cy="1872212"/>
          </a:xfrm>
          <a:prstGeom prst="rect">
            <a:avLst/>
          </a:prstGeom>
          <a:noFill/>
          <a:ln>
            <a:noFill/>
          </a:ln>
        </p:spPr>
      </p:pic>
      <p:pic>
        <p:nvPicPr>
          <p:cNvPr id="316" name="Google Shape;316;p18" descr="Graphical user interface, application&#10;&#10;Description automatically generated"/>
          <p:cNvPicPr preferRelativeResize="0"/>
          <p:nvPr/>
        </p:nvPicPr>
        <p:blipFill rotWithShape="1">
          <a:blip r:embed="rId4">
            <a:alphaModFix/>
          </a:blip>
          <a:srcRect/>
          <a:stretch/>
        </p:blipFill>
        <p:spPr>
          <a:xfrm>
            <a:off x="219722" y="3804271"/>
            <a:ext cx="8361579" cy="1855304"/>
          </a:xfrm>
          <a:prstGeom prst="rect">
            <a:avLst/>
          </a:prstGeom>
          <a:noFill/>
          <a:ln>
            <a:noFill/>
          </a:ln>
        </p:spPr>
      </p:pic>
      <p:sp>
        <p:nvSpPr>
          <p:cNvPr id="317" name="Google Shape;317;p18"/>
          <p:cNvSpPr txBox="1"/>
          <p:nvPr/>
        </p:nvSpPr>
        <p:spPr>
          <a:xfrm>
            <a:off x="1943100" y="769468"/>
            <a:ext cx="5334000" cy="923330"/>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Add </a:t>
            </a:r>
            <a:r>
              <a:rPr lang="en-US" sz="1800" b="1">
                <a:solidFill>
                  <a:schemeClr val="dk1"/>
                </a:solidFill>
                <a:latin typeface="Calibri"/>
                <a:ea typeface="Calibri"/>
                <a:cs typeface="Calibri"/>
                <a:sym typeface="Calibri"/>
              </a:rPr>
              <a:t>Products</a:t>
            </a:r>
            <a:r>
              <a:rPr lang="en-US" sz="1800">
                <a:solidFill>
                  <a:schemeClr val="dk1"/>
                </a:solidFill>
                <a:latin typeface="Calibri"/>
                <a:ea typeface="Calibri"/>
                <a:cs typeface="Calibri"/>
                <a:sym typeface="Calibri"/>
              </a:rPr>
              <a:t> like Spirit Wear or Event tickets and use </a:t>
            </a:r>
            <a:r>
              <a:rPr lang="en-US" sz="1800" b="1">
                <a:solidFill>
                  <a:schemeClr val="dk1"/>
                </a:solidFill>
                <a:latin typeface="Calibri"/>
                <a:ea typeface="Calibri"/>
                <a:cs typeface="Calibri"/>
                <a:sym typeface="Calibri"/>
              </a:rPr>
              <a:t>Categories</a:t>
            </a:r>
            <a:r>
              <a:rPr lang="en-US" sz="1800">
                <a:solidFill>
                  <a:schemeClr val="dk1"/>
                </a:solidFill>
                <a:latin typeface="Calibri"/>
                <a:ea typeface="Calibri"/>
                <a:cs typeface="Calibri"/>
                <a:sym typeface="Calibri"/>
              </a:rPr>
              <a:t> to keep like items grouped together by using these menus</a:t>
            </a:r>
            <a:endParaRPr/>
          </a:p>
        </p:txBody>
      </p:sp>
      <p:pic>
        <p:nvPicPr>
          <p:cNvPr id="318" name="Google Shape;318;p18" descr="Graphical user interface, application&#10;&#10;Description automatically generated"/>
          <p:cNvPicPr preferRelativeResize="0"/>
          <p:nvPr/>
        </p:nvPicPr>
        <p:blipFill rotWithShape="1">
          <a:blip r:embed="rId5">
            <a:alphaModFix/>
          </a:blip>
          <a:srcRect/>
          <a:stretch/>
        </p:blipFill>
        <p:spPr>
          <a:xfrm>
            <a:off x="1943100" y="2396464"/>
            <a:ext cx="2760021" cy="3736644"/>
          </a:xfrm>
          <a:prstGeom prst="rect">
            <a:avLst/>
          </a:prstGeom>
          <a:noFill/>
          <a:ln>
            <a:noFill/>
          </a:ln>
        </p:spPr>
      </p:pic>
      <p:sp>
        <p:nvSpPr>
          <p:cNvPr id="319" name="Google Shape;319;p18"/>
          <p:cNvSpPr/>
          <p:nvPr/>
        </p:nvSpPr>
        <p:spPr>
          <a:xfrm>
            <a:off x="2129855" y="3205059"/>
            <a:ext cx="2412522" cy="965064"/>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9"/>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p19"/>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7" name="Google Shape;327;p19"/>
          <p:cNvSpPr txBox="1">
            <a:spLocks noGrp="1"/>
          </p:cNvSpPr>
          <p:nvPr>
            <p:ph type="title"/>
          </p:nvPr>
        </p:nvSpPr>
        <p:spPr>
          <a:xfrm>
            <a:off x="533401" y="-145660"/>
            <a:ext cx="8153399"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Store – Manage Bundles</a:t>
            </a:r>
            <a:endParaRPr/>
          </a:p>
        </p:txBody>
      </p:sp>
      <p:sp>
        <p:nvSpPr>
          <p:cNvPr id="328" name="Google Shape;328;p19"/>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329" name="Google Shape;329;p19" descr="Graphical user interface, application&#10;&#10;Description automatically generated"/>
          <p:cNvPicPr preferRelativeResize="0"/>
          <p:nvPr/>
        </p:nvPicPr>
        <p:blipFill rotWithShape="1">
          <a:blip r:embed="rId3">
            <a:alphaModFix/>
          </a:blip>
          <a:srcRect/>
          <a:stretch/>
        </p:blipFill>
        <p:spPr>
          <a:xfrm>
            <a:off x="3963745" y="603526"/>
            <a:ext cx="4951655" cy="3303612"/>
          </a:xfrm>
          <a:prstGeom prst="rect">
            <a:avLst/>
          </a:prstGeom>
          <a:noFill/>
          <a:ln>
            <a:noFill/>
          </a:ln>
        </p:spPr>
      </p:pic>
      <p:sp>
        <p:nvSpPr>
          <p:cNvPr id="330" name="Google Shape;330;p19"/>
          <p:cNvSpPr txBox="1"/>
          <p:nvPr/>
        </p:nvSpPr>
        <p:spPr>
          <a:xfrm>
            <a:off x="825546" y="3633291"/>
            <a:ext cx="7696199" cy="2585323"/>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Consider Bundling Membership Items with a Product to promote Membership or Bundle 2 Products together with a discount to encourage additional sales!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Bundled product will only be discounted when purchased at the same time as the Membership Item or the other product in the bundle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 </a:t>
            </a:r>
            <a:r>
              <a:rPr lang="en-US" sz="1800" b="1">
                <a:solidFill>
                  <a:schemeClr val="dk1"/>
                </a:solidFill>
                <a:latin typeface="Calibri"/>
                <a:ea typeface="Calibri"/>
                <a:cs typeface="Calibri"/>
                <a:sym typeface="Calibri"/>
              </a:rPr>
              <a:t>“Suggested Bundle” </a:t>
            </a:r>
            <a:r>
              <a:rPr lang="en-US" sz="1800">
                <a:solidFill>
                  <a:schemeClr val="dk1"/>
                </a:solidFill>
                <a:latin typeface="Calibri"/>
                <a:ea typeface="Calibri"/>
                <a:cs typeface="Calibri"/>
                <a:sym typeface="Calibri"/>
              </a:rPr>
              <a:t>appears at the bottom of the page showing the discount when EITHER item is selected in the Store</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Please Note: </a:t>
            </a:r>
            <a:r>
              <a:rPr lang="en-US" sz="1800">
                <a:solidFill>
                  <a:schemeClr val="dk1"/>
                </a:solidFill>
                <a:latin typeface="Calibri"/>
                <a:ea typeface="Calibri"/>
                <a:cs typeface="Calibri"/>
                <a:sym typeface="Calibri"/>
              </a:rPr>
              <a:t>Membership items cannot be discounted in a bundle, they must match your Bylaws</a:t>
            </a:r>
            <a:endParaRPr/>
          </a:p>
        </p:txBody>
      </p:sp>
      <p:pic>
        <p:nvPicPr>
          <p:cNvPr id="331" name="Google Shape;331;p19" descr="Graphical user interface, application&#10;&#10;Description automatically generated"/>
          <p:cNvPicPr preferRelativeResize="0"/>
          <p:nvPr/>
        </p:nvPicPr>
        <p:blipFill rotWithShape="1">
          <a:blip r:embed="rId4">
            <a:alphaModFix/>
          </a:blip>
          <a:srcRect/>
          <a:stretch/>
        </p:blipFill>
        <p:spPr>
          <a:xfrm>
            <a:off x="533401" y="553910"/>
            <a:ext cx="2246419" cy="3041306"/>
          </a:xfrm>
          <a:prstGeom prst="rect">
            <a:avLst/>
          </a:prstGeom>
          <a:noFill/>
          <a:ln>
            <a:noFill/>
          </a:ln>
        </p:spPr>
      </p:pic>
      <p:sp>
        <p:nvSpPr>
          <p:cNvPr id="332" name="Google Shape;332;p19"/>
          <p:cNvSpPr/>
          <p:nvPr/>
        </p:nvSpPr>
        <p:spPr>
          <a:xfrm>
            <a:off x="685800" y="1904999"/>
            <a:ext cx="1981200" cy="381001"/>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
          <p:cNvSpPr txBox="1">
            <a:spLocks noGrp="1"/>
          </p:cNvSpPr>
          <p:nvPr>
            <p:ph type="title"/>
          </p:nvPr>
        </p:nvSpPr>
        <p:spPr>
          <a:xfrm>
            <a:off x="2438400" y="-134817"/>
            <a:ext cx="4089354"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Agenda</a:t>
            </a:r>
            <a:endParaRPr/>
          </a:p>
        </p:txBody>
      </p:sp>
      <p:sp>
        <p:nvSpPr>
          <p:cNvPr id="102" name="Google Shape;102;p2"/>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103" name="Google Shape;103;p2"/>
          <p:cNvSpPr txBox="1">
            <a:spLocks noGrp="1"/>
          </p:cNvSpPr>
          <p:nvPr>
            <p:ph type="body" idx="1"/>
          </p:nvPr>
        </p:nvSpPr>
        <p:spPr>
          <a:xfrm>
            <a:off x="1433559" y="3200400"/>
            <a:ext cx="6248400" cy="452596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6000"/>
              <a:buNone/>
            </a:pPr>
            <a:r>
              <a:rPr lang="en-US" sz="6000"/>
              <a:t>What is it?</a:t>
            </a:r>
            <a:endParaRPr/>
          </a:p>
        </p:txBody>
      </p:sp>
      <p:pic>
        <p:nvPicPr>
          <p:cNvPr id="104" name="Google Shape;104;p2"/>
          <p:cNvPicPr preferRelativeResize="0"/>
          <p:nvPr/>
        </p:nvPicPr>
        <p:blipFill rotWithShape="1">
          <a:blip r:embed="rId3">
            <a:alphaModFix/>
          </a:blip>
          <a:srcRect/>
          <a:stretch/>
        </p:blipFill>
        <p:spPr>
          <a:xfrm>
            <a:off x="1801836" y="1511591"/>
            <a:ext cx="5511846" cy="187316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0"/>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20"/>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20"/>
          <p:cNvSpPr txBox="1">
            <a:spLocks noGrp="1"/>
          </p:cNvSpPr>
          <p:nvPr>
            <p:ph type="title"/>
          </p:nvPr>
        </p:nvSpPr>
        <p:spPr>
          <a:xfrm>
            <a:off x="533401" y="-145660"/>
            <a:ext cx="8153399"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Store – Review Orders</a:t>
            </a:r>
            <a:endParaRPr/>
          </a:p>
        </p:txBody>
      </p:sp>
      <p:sp>
        <p:nvSpPr>
          <p:cNvPr id="341" name="Google Shape;341;p20"/>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342" name="Google Shape;342;p20"/>
          <p:cNvPicPr preferRelativeResize="0"/>
          <p:nvPr/>
        </p:nvPicPr>
        <p:blipFill rotWithShape="1">
          <a:blip r:embed="rId3">
            <a:alphaModFix/>
          </a:blip>
          <a:srcRect/>
          <a:stretch/>
        </p:blipFill>
        <p:spPr>
          <a:xfrm>
            <a:off x="0" y="626145"/>
            <a:ext cx="9144000" cy="3595723"/>
          </a:xfrm>
          <a:prstGeom prst="rect">
            <a:avLst/>
          </a:prstGeom>
          <a:noFill/>
          <a:ln>
            <a:noFill/>
          </a:ln>
        </p:spPr>
      </p:pic>
      <p:sp>
        <p:nvSpPr>
          <p:cNvPr id="343" name="Google Shape;343;p20"/>
          <p:cNvSpPr txBox="1"/>
          <p:nvPr/>
        </p:nvSpPr>
        <p:spPr>
          <a:xfrm>
            <a:off x="171450" y="3739277"/>
            <a:ext cx="8801099" cy="2585323"/>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Order List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List of all orders including Products and Online Memberships. You can use the filters to view particular categories, products, or timeframes. If you click on the Order ID link, it will open up the details of that individual order.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PAYOUTS (Treasurers)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Deposits for your sales are made weekly on Fridays.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Payout reports will match each deposit amount with the details so you can record your deposit correctly in your PTA bookkeeping.</a:t>
            </a:r>
            <a:endParaRPr/>
          </a:p>
        </p:txBody>
      </p:sp>
      <p:pic>
        <p:nvPicPr>
          <p:cNvPr id="344" name="Google Shape;344;p20" descr="Graphical user interface, application&#10;&#10;Description automatically generated"/>
          <p:cNvPicPr preferRelativeResize="0"/>
          <p:nvPr/>
        </p:nvPicPr>
        <p:blipFill rotWithShape="1">
          <a:blip r:embed="rId4">
            <a:alphaModFix/>
          </a:blip>
          <a:srcRect/>
          <a:stretch/>
        </p:blipFill>
        <p:spPr>
          <a:xfrm>
            <a:off x="965187" y="661215"/>
            <a:ext cx="2006614" cy="2716647"/>
          </a:xfrm>
          <a:prstGeom prst="rect">
            <a:avLst/>
          </a:prstGeom>
          <a:noFill/>
          <a:ln>
            <a:noFill/>
          </a:ln>
        </p:spPr>
      </p:pic>
      <p:sp>
        <p:nvSpPr>
          <p:cNvPr id="345" name="Google Shape;345;p20"/>
          <p:cNvSpPr/>
          <p:nvPr/>
        </p:nvSpPr>
        <p:spPr>
          <a:xfrm>
            <a:off x="1073922" y="2657171"/>
            <a:ext cx="1752600" cy="381001"/>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20"/>
          <p:cNvSpPr/>
          <p:nvPr/>
        </p:nvSpPr>
        <p:spPr>
          <a:xfrm>
            <a:off x="8077200" y="626145"/>
            <a:ext cx="1066800" cy="593055"/>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1"/>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1"/>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21"/>
          <p:cNvSpPr txBox="1">
            <a:spLocks noGrp="1"/>
          </p:cNvSpPr>
          <p:nvPr>
            <p:ph type="title"/>
          </p:nvPr>
        </p:nvSpPr>
        <p:spPr>
          <a:xfrm>
            <a:off x="533401" y="-145660"/>
            <a:ext cx="8153399"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Store – Edit Store Settings</a:t>
            </a:r>
            <a:endParaRPr/>
          </a:p>
        </p:txBody>
      </p:sp>
      <p:sp>
        <p:nvSpPr>
          <p:cNvPr id="355" name="Google Shape;355;p21"/>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356" name="Google Shape;356;p21"/>
          <p:cNvPicPr preferRelativeResize="0"/>
          <p:nvPr/>
        </p:nvPicPr>
        <p:blipFill rotWithShape="1">
          <a:blip r:embed="rId3">
            <a:alphaModFix/>
          </a:blip>
          <a:srcRect/>
          <a:stretch/>
        </p:blipFill>
        <p:spPr>
          <a:xfrm>
            <a:off x="0" y="545932"/>
            <a:ext cx="9144000" cy="2377093"/>
          </a:xfrm>
          <a:prstGeom prst="rect">
            <a:avLst/>
          </a:prstGeom>
          <a:noFill/>
          <a:ln>
            <a:noFill/>
          </a:ln>
        </p:spPr>
      </p:pic>
      <p:sp>
        <p:nvSpPr>
          <p:cNvPr id="357" name="Google Shape;357;p21"/>
          <p:cNvSpPr/>
          <p:nvPr/>
        </p:nvSpPr>
        <p:spPr>
          <a:xfrm>
            <a:off x="914400" y="3567443"/>
            <a:ext cx="1752600" cy="381001"/>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8" name="Google Shape;358;p21"/>
          <p:cNvPicPr preferRelativeResize="0"/>
          <p:nvPr/>
        </p:nvPicPr>
        <p:blipFill rotWithShape="1">
          <a:blip r:embed="rId4">
            <a:alphaModFix/>
          </a:blip>
          <a:srcRect/>
          <a:stretch/>
        </p:blipFill>
        <p:spPr>
          <a:xfrm>
            <a:off x="38099" y="2900947"/>
            <a:ext cx="9144000" cy="2512637"/>
          </a:xfrm>
          <a:prstGeom prst="rect">
            <a:avLst/>
          </a:prstGeom>
          <a:noFill/>
          <a:ln>
            <a:noFill/>
          </a:ln>
        </p:spPr>
      </p:pic>
      <p:sp>
        <p:nvSpPr>
          <p:cNvPr id="359" name="Google Shape;359;p21"/>
          <p:cNvSpPr txBox="1"/>
          <p:nvPr/>
        </p:nvSpPr>
        <p:spPr>
          <a:xfrm>
            <a:off x="2047783" y="3185279"/>
            <a:ext cx="6629400" cy="2862322"/>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Stripe account status </a:t>
            </a:r>
            <a:r>
              <a:rPr lang="en-US" sz="1800">
                <a:solidFill>
                  <a:schemeClr val="dk1"/>
                </a:solidFill>
                <a:latin typeface="Calibri"/>
                <a:ea typeface="Calibri"/>
                <a:cs typeface="Calibri"/>
                <a:sym typeface="Calibri"/>
              </a:rPr>
              <a:t>– credit card processing account</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Processing Fees </a:t>
            </a:r>
            <a:r>
              <a:rPr lang="en-US" sz="1800">
                <a:solidFill>
                  <a:schemeClr val="dk1"/>
                </a:solidFill>
                <a:latin typeface="Calibri"/>
                <a:ea typeface="Calibri"/>
                <a:cs typeface="Calibri"/>
                <a:sym typeface="Calibri"/>
              </a:rPr>
              <a:t>– Pass on to Payer or Absorb</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Post Order Communications </a:t>
            </a:r>
            <a:r>
              <a:rPr lang="en-US" sz="1800">
                <a:solidFill>
                  <a:schemeClr val="dk1"/>
                </a:solidFill>
                <a:latin typeface="Calibri"/>
                <a:ea typeface="Calibri"/>
                <a:cs typeface="Calibri"/>
                <a:sym typeface="Calibri"/>
              </a:rPr>
              <a:t>– customize the receipt for online sales and online membership orders</a:t>
            </a:r>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highlight>
                  <a:srgbClr val="00FFFF"/>
                </a:highlight>
                <a:latin typeface="Calibri"/>
                <a:ea typeface="Calibri"/>
                <a:cs typeface="Calibri"/>
                <a:sym typeface="Calibri"/>
              </a:rPr>
              <a:t>Notification Settings</a:t>
            </a:r>
            <a:endParaRPr/>
          </a:p>
          <a:p>
            <a:pPr marL="742950" marR="0" lvl="1" indent="-285750" algn="l" rtl="0">
              <a:spcBef>
                <a:spcPts val="0"/>
              </a:spcBef>
              <a:spcAft>
                <a:spcPts val="0"/>
              </a:spcAft>
              <a:buClr>
                <a:schemeClr val="dk1"/>
              </a:buClr>
              <a:buSzPts val="1800"/>
              <a:buFont typeface="Arial"/>
              <a:buChar char="•"/>
            </a:pPr>
            <a:r>
              <a:rPr lang="en-US" sz="1800" b="1" i="0" u="none" strike="noStrike" cap="none">
                <a:solidFill>
                  <a:schemeClr val="dk1"/>
                </a:solidFill>
                <a:highlight>
                  <a:srgbClr val="00FFFF"/>
                </a:highlight>
                <a:latin typeface="Calibri"/>
                <a:ea typeface="Calibri"/>
                <a:cs typeface="Calibri"/>
                <a:sym typeface="Calibri"/>
              </a:rPr>
              <a:t>Contact Admin </a:t>
            </a:r>
            <a:r>
              <a:rPr lang="en-US" sz="1800" b="0" i="0" u="none" strike="noStrike" cap="none">
                <a:solidFill>
                  <a:schemeClr val="dk1"/>
                </a:solidFill>
                <a:highlight>
                  <a:srgbClr val="00FFFF"/>
                </a:highlight>
                <a:latin typeface="Calibri"/>
                <a:ea typeface="Calibri"/>
                <a:cs typeface="Calibri"/>
                <a:sym typeface="Calibri"/>
              </a:rPr>
              <a:t>- Select the admin(s) who should receive these emails. If none selected, the emails go to ALL admins</a:t>
            </a:r>
            <a:endParaRPr/>
          </a:p>
          <a:p>
            <a:pPr marL="742950" marR="0" lvl="1" indent="-285750" algn="l" rtl="0">
              <a:spcBef>
                <a:spcPts val="0"/>
              </a:spcBef>
              <a:spcAft>
                <a:spcPts val="0"/>
              </a:spcAft>
              <a:buClr>
                <a:schemeClr val="dk1"/>
              </a:buClr>
              <a:buSzPts val="1800"/>
              <a:buFont typeface="Arial"/>
              <a:buChar char="•"/>
            </a:pPr>
            <a:r>
              <a:rPr lang="en-US" sz="1800" b="1" i="0" u="none" strike="noStrike" cap="none">
                <a:solidFill>
                  <a:schemeClr val="dk1"/>
                </a:solidFill>
                <a:highlight>
                  <a:srgbClr val="00FFFF"/>
                </a:highlight>
                <a:latin typeface="Calibri"/>
                <a:ea typeface="Calibri"/>
                <a:cs typeface="Calibri"/>
                <a:sym typeface="Calibri"/>
              </a:rPr>
              <a:t>Order Notifications </a:t>
            </a:r>
            <a:r>
              <a:rPr lang="en-US" sz="1800" b="0" i="0" u="none" strike="noStrike" cap="none">
                <a:solidFill>
                  <a:schemeClr val="dk1"/>
                </a:solidFill>
                <a:highlight>
                  <a:srgbClr val="00FFFF"/>
                </a:highlight>
                <a:latin typeface="Calibri"/>
                <a:ea typeface="Calibri"/>
                <a:cs typeface="Calibri"/>
                <a:sym typeface="Calibri"/>
              </a:rPr>
              <a:t>- Select the admin(s) if any who should receive notification of orders. If none selected, no one will be notified</a:t>
            </a:r>
            <a:endParaRPr/>
          </a:p>
        </p:txBody>
      </p:sp>
      <p:pic>
        <p:nvPicPr>
          <p:cNvPr id="360" name="Google Shape;360;p21" descr="Graphical user interface, application&#10;&#10;Description automatically generated"/>
          <p:cNvPicPr preferRelativeResize="0"/>
          <p:nvPr/>
        </p:nvPicPr>
        <p:blipFill rotWithShape="1">
          <a:blip r:embed="rId5">
            <a:alphaModFix/>
          </a:blip>
          <a:srcRect/>
          <a:stretch/>
        </p:blipFill>
        <p:spPr>
          <a:xfrm>
            <a:off x="5769630" y="539771"/>
            <a:ext cx="1903451" cy="2576980"/>
          </a:xfrm>
          <a:prstGeom prst="rect">
            <a:avLst/>
          </a:prstGeom>
          <a:noFill/>
          <a:ln>
            <a:noFill/>
          </a:ln>
        </p:spPr>
      </p:pic>
      <p:sp>
        <p:nvSpPr>
          <p:cNvPr id="361" name="Google Shape;361;p21"/>
          <p:cNvSpPr/>
          <p:nvPr/>
        </p:nvSpPr>
        <p:spPr>
          <a:xfrm>
            <a:off x="5857743" y="2651879"/>
            <a:ext cx="1727223" cy="382986"/>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2"/>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22"/>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22"/>
          <p:cNvSpPr txBox="1">
            <a:spLocks noGrp="1"/>
          </p:cNvSpPr>
          <p:nvPr>
            <p:ph type="title"/>
          </p:nvPr>
        </p:nvSpPr>
        <p:spPr>
          <a:xfrm>
            <a:off x="533401" y="-145660"/>
            <a:ext cx="8153399"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Communications</a:t>
            </a:r>
            <a:endParaRPr/>
          </a:p>
        </p:txBody>
      </p:sp>
      <p:sp>
        <p:nvSpPr>
          <p:cNvPr id="370" name="Google Shape;370;p22"/>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371" name="Google Shape;371;p22" descr="Graphical user interface, application&#10;&#10;Description automatically generated"/>
          <p:cNvPicPr preferRelativeResize="0"/>
          <p:nvPr/>
        </p:nvPicPr>
        <p:blipFill rotWithShape="1">
          <a:blip r:embed="rId3">
            <a:alphaModFix/>
          </a:blip>
          <a:srcRect/>
          <a:stretch/>
        </p:blipFill>
        <p:spPr>
          <a:xfrm>
            <a:off x="457200" y="724892"/>
            <a:ext cx="8122153" cy="2514000"/>
          </a:xfrm>
          <a:prstGeom prst="rect">
            <a:avLst/>
          </a:prstGeom>
          <a:noFill/>
          <a:ln>
            <a:noFill/>
          </a:ln>
        </p:spPr>
      </p:pic>
      <p:sp>
        <p:nvSpPr>
          <p:cNvPr id="372" name="Google Shape;372;p22"/>
          <p:cNvSpPr txBox="1"/>
          <p:nvPr/>
        </p:nvSpPr>
        <p:spPr>
          <a:xfrm>
            <a:off x="3351214" y="4006296"/>
            <a:ext cx="5106986" cy="1477328"/>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Communications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Look for more information about how to Send Messages &amp; Create Newsletters in the recordings available from other workshops being presented this weekend!</a:t>
            </a:r>
            <a:endParaRPr/>
          </a:p>
        </p:txBody>
      </p:sp>
      <p:pic>
        <p:nvPicPr>
          <p:cNvPr id="373" name="Google Shape;373;p22" descr="Graphical user interface, application&#10;&#10;Description automatically generated"/>
          <p:cNvPicPr preferRelativeResize="0"/>
          <p:nvPr/>
        </p:nvPicPr>
        <p:blipFill rotWithShape="1">
          <a:blip r:embed="rId4">
            <a:alphaModFix/>
          </a:blip>
          <a:srcRect/>
          <a:stretch/>
        </p:blipFill>
        <p:spPr>
          <a:xfrm>
            <a:off x="266528" y="2633609"/>
            <a:ext cx="2857671" cy="3499499"/>
          </a:xfrm>
          <a:prstGeom prst="rect">
            <a:avLst/>
          </a:prstGeom>
          <a:noFill/>
          <a:ln>
            <a:noFill/>
          </a:ln>
        </p:spPr>
      </p:pic>
      <p:sp>
        <p:nvSpPr>
          <p:cNvPr id="374" name="Google Shape;374;p22"/>
          <p:cNvSpPr/>
          <p:nvPr/>
        </p:nvSpPr>
        <p:spPr>
          <a:xfrm>
            <a:off x="457200" y="3760240"/>
            <a:ext cx="2514600" cy="1040360"/>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3"/>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23"/>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23"/>
          <p:cNvSpPr txBox="1">
            <a:spLocks noGrp="1"/>
          </p:cNvSpPr>
          <p:nvPr>
            <p:ph type="title"/>
          </p:nvPr>
        </p:nvSpPr>
        <p:spPr>
          <a:xfrm>
            <a:off x="533401" y="-145660"/>
            <a:ext cx="8153399"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Questions</a:t>
            </a:r>
            <a:endParaRPr/>
          </a:p>
        </p:txBody>
      </p:sp>
      <p:sp>
        <p:nvSpPr>
          <p:cNvPr id="383" name="Google Shape;383;p23"/>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sp>
        <p:nvSpPr>
          <p:cNvPr id="384" name="Google Shape;384;p23"/>
          <p:cNvSpPr txBox="1"/>
          <p:nvPr/>
        </p:nvSpPr>
        <p:spPr>
          <a:xfrm>
            <a:off x="2286000" y="3126705"/>
            <a:ext cx="4572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85" name="Google Shape;385;p23" descr="Icon&#10;&#10;Description automatically generated with low confidence"/>
          <p:cNvPicPr preferRelativeResize="0"/>
          <p:nvPr/>
        </p:nvPicPr>
        <p:blipFill rotWithShape="1">
          <a:blip r:embed="rId3">
            <a:alphaModFix/>
          </a:blip>
          <a:srcRect/>
          <a:stretch/>
        </p:blipFill>
        <p:spPr>
          <a:xfrm>
            <a:off x="6556330" y="820497"/>
            <a:ext cx="1821915" cy="5504101"/>
          </a:xfrm>
          <a:prstGeom prst="rect">
            <a:avLst/>
          </a:prstGeom>
          <a:noFill/>
          <a:ln>
            <a:noFill/>
          </a:ln>
        </p:spPr>
      </p:pic>
      <p:sp>
        <p:nvSpPr>
          <p:cNvPr id="386" name="Google Shape;386;p23"/>
          <p:cNvSpPr txBox="1"/>
          <p:nvPr/>
        </p:nvSpPr>
        <p:spPr>
          <a:xfrm>
            <a:off x="533399" y="2899263"/>
            <a:ext cx="52134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THANK YOU FOR VIEWING THIS TRAINING!</a:t>
            </a:r>
            <a:endParaRPr/>
          </a:p>
          <a:p>
            <a:pPr marL="0" marR="0" lvl="0" indent="0" algn="ctr" rtl="0">
              <a:spcBef>
                <a:spcPts val="0"/>
              </a:spcBef>
              <a:spcAft>
                <a:spcPts val="0"/>
              </a:spcAft>
              <a:buNone/>
            </a:pPr>
            <a:r>
              <a:rPr lang="en-US" sz="1800">
                <a:solidFill>
                  <a:schemeClr val="dk1"/>
                </a:solidFill>
                <a:latin typeface="Dancing Script"/>
                <a:ea typeface="Dancing Script"/>
                <a:cs typeface="Dancing Script"/>
                <a:sym typeface="Dancing Script"/>
              </a:rPr>
              <a:t>Dania Welch</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NYS PTA Membership/Insurance Manager</a:t>
            </a:r>
            <a:endParaRPr/>
          </a:p>
          <a:p>
            <a:pPr marL="0" marR="0" lvl="0" indent="0" algn="ctr" rtl="0">
              <a:spcBef>
                <a:spcPts val="0"/>
              </a:spcBef>
              <a:spcAft>
                <a:spcPts val="0"/>
              </a:spcAft>
              <a:buNone/>
            </a:pP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dwelch@nyspta.org</a:t>
            </a:r>
            <a:r>
              <a:rPr lang="en-US" sz="1800">
                <a:solidFill>
                  <a:schemeClr val="dk1"/>
                </a:solidFill>
                <a:latin typeface="Calibri"/>
                <a:ea typeface="Calibri"/>
                <a:cs typeface="Calibri"/>
                <a:sym typeface="Calibri"/>
              </a:rPr>
              <a:t> or 518-452-8808</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3"/>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3"/>
          <p:cNvSpPr txBox="1">
            <a:spLocks noGrp="1"/>
          </p:cNvSpPr>
          <p:nvPr>
            <p:ph type="title"/>
          </p:nvPr>
        </p:nvSpPr>
        <p:spPr>
          <a:xfrm>
            <a:off x="1524000" y="-134817"/>
            <a:ext cx="6019800"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MemberHub Help</a:t>
            </a:r>
            <a:endParaRPr/>
          </a:p>
        </p:txBody>
      </p:sp>
      <p:pic>
        <p:nvPicPr>
          <p:cNvPr id="113" name="Google Shape;113;p3"/>
          <p:cNvPicPr preferRelativeResize="0">
            <a:picLocks noGrp="1"/>
          </p:cNvPicPr>
          <p:nvPr>
            <p:ph type="body" idx="1"/>
          </p:nvPr>
        </p:nvPicPr>
        <p:blipFill rotWithShape="1">
          <a:blip r:embed="rId3">
            <a:alphaModFix/>
          </a:blip>
          <a:srcRect/>
          <a:stretch/>
        </p:blipFill>
        <p:spPr>
          <a:xfrm>
            <a:off x="228600" y="602972"/>
            <a:ext cx="3393446" cy="6255028"/>
          </a:xfrm>
          <a:prstGeom prst="rect">
            <a:avLst/>
          </a:prstGeom>
          <a:noFill/>
          <a:ln>
            <a:noFill/>
          </a:ln>
        </p:spPr>
      </p:pic>
      <p:sp>
        <p:nvSpPr>
          <p:cNvPr id="114" name="Google Shape;114;p3"/>
          <p:cNvSpPr txBox="1"/>
          <p:nvPr/>
        </p:nvSpPr>
        <p:spPr>
          <a:xfrm>
            <a:off x="3805297" y="653879"/>
            <a:ext cx="57912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MemberHub Help page at NYSPTA.org</a:t>
            </a:r>
            <a:endParaRPr sz="2400">
              <a:solidFill>
                <a:schemeClr val="dk1"/>
              </a:solidFill>
              <a:latin typeface="Calibri"/>
              <a:ea typeface="Calibri"/>
              <a:cs typeface="Calibri"/>
              <a:sym typeface="Calibri"/>
            </a:endParaRPr>
          </a:p>
        </p:txBody>
      </p:sp>
      <p:sp>
        <p:nvSpPr>
          <p:cNvPr id="115" name="Google Shape;115;p3"/>
          <p:cNvSpPr txBox="1"/>
          <p:nvPr/>
        </p:nvSpPr>
        <p:spPr>
          <a:xfrm>
            <a:off x="3805297" y="1967485"/>
            <a:ext cx="51054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Submit a Ticket to MemberHub support</a:t>
            </a:r>
            <a:endParaRPr sz="2400">
              <a:solidFill>
                <a:schemeClr val="dk1"/>
              </a:solidFill>
              <a:latin typeface="Calibri"/>
              <a:ea typeface="Calibri"/>
              <a:cs typeface="Calibri"/>
              <a:sym typeface="Calibri"/>
            </a:endParaRPr>
          </a:p>
        </p:txBody>
      </p:sp>
      <p:sp>
        <p:nvSpPr>
          <p:cNvPr id="116" name="Google Shape;116;p3"/>
          <p:cNvSpPr txBox="1"/>
          <p:nvPr/>
        </p:nvSpPr>
        <p:spPr>
          <a:xfrm>
            <a:off x="3636884" y="1175191"/>
            <a:ext cx="487565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Step by Step How to Video Playlist (coming soon)</a:t>
            </a:r>
            <a:endParaRPr/>
          </a:p>
        </p:txBody>
      </p:sp>
      <p:sp>
        <p:nvSpPr>
          <p:cNvPr id="117" name="Google Shape;117;p3"/>
          <p:cNvSpPr txBox="1"/>
          <p:nvPr/>
        </p:nvSpPr>
        <p:spPr>
          <a:xfrm>
            <a:off x="3805297" y="2601603"/>
            <a:ext cx="507428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Contact your </a:t>
            </a:r>
            <a:r>
              <a:rPr lang="en-US" sz="24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Region</a:t>
            </a:r>
            <a:r>
              <a:rPr lang="en-US" sz="2400">
                <a:solidFill>
                  <a:schemeClr val="dk1"/>
                </a:solidFill>
                <a:latin typeface="Calibri"/>
                <a:ea typeface="Calibri"/>
                <a:cs typeface="Calibri"/>
                <a:sym typeface="Calibri"/>
              </a:rPr>
              <a:t> or the </a:t>
            </a:r>
            <a:r>
              <a:rPr lang="en-US" sz="24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State Office</a:t>
            </a:r>
            <a:endParaRPr sz="2400">
              <a:solidFill>
                <a:schemeClr val="dk1"/>
              </a:solidFill>
              <a:latin typeface="Calibri"/>
              <a:ea typeface="Calibri"/>
              <a:cs typeface="Calibri"/>
              <a:sym typeface="Calibri"/>
            </a:endParaRPr>
          </a:p>
        </p:txBody>
      </p:sp>
      <p:pic>
        <p:nvPicPr>
          <p:cNvPr id="118" name="Google Shape;118;p3" descr="Graphical user interface, application&#10;&#10;Description automatically generated"/>
          <p:cNvPicPr preferRelativeResize="0"/>
          <p:nvPr/>
        </p:nvPicPr>
        <p:blipFill rotWithShape="1">
          <a:blip r:embed="rId8">
            <a:alphaModFix/>
          </a:blip>
          <a:srcRect/>
          <a:stretch/>
        </p:blipFill>
        <p:spPr>
          <a:xfrm>
            <a:off x="3955134" y="3102118"/>
            <a:ext cx="2119577" cy="3304832"/>
          </a:xfrm>
          <a:prstGeom prst="rect">
            <a:avLst/>
          </a:prstGeom>
          <a:noFill/>
          <a:ln>
            <a:noFill/>
          </a:ln>
        </p:spPr>
      </p:pic>
      <p:sp>
        <p:nvSpPr>
          <p:cNvPr id="119" name="Google Shape;119;p3"/>
          <p:cNvSpPr txBox="1"/>
          <p:nvPr/>
        </p:nvSpPr>
        <p:spPr>
          <a:xfrm>
            <a:off x="5658078" y="4076018"/>
            <a:ext cx="3240782" cy="923330"/>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Click the ? Symbol on any page in MemberHub and then Search the Help Articles available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4"/>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4"/>
          <p:cNvSpPr txBox="1">
            <a:spLocks noGrp="1"/>
          </p:cNvSpPr>
          <p:nvPr>
            <p:ph type="title"/>
          </p:nvPr>
        </p:nvSpPr>
        <p:spPr>
          <a:xfrm>
            <a:off x="1911293" y="-143396"/>
            <a:ext cx="5118123" cy="82019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Calibri"/>
              <a:buNone/>
            </a:pPr>
            <a:r>
              <a:rPr lang="en-US">
                <a:solidFill>
                  <a:schemeClr val="lt1"/>
                </a:solidFill>
              </a:rPr>
              <a:t>Login to MemberHub</a:t>
            </a:r>
            <a:endParaRPr/>
          </a:p>
        </p:txBody>
      </p:sp>
      <p:sp>
        <p:nvSpPr>
          <p:cNvPr id="128" name="Google Shape;128;p4"/>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129" name="Google Shape;129;p4" descr="Graphical user interface, application&#10;&#10;Description automatically generated"/>
          <p:cNvPicPr preferRelativeResize="0"/>
          <p:nvPr/>
        </p:nvPicPr>
        <p:blipFill rotWithShape="1">
          <a:blip r:embed="rId3">
            <a:alphaModFix/>
          </a:blip>
          <a:srcRect/>
          <a:stretch/>
        </p:blipFill>
        <p:spPr>
          <a:xfrm>
            <a:off x="51146" y="618478"/>
            <a:ext cx="5036379" cy="5689244"/>
          </a:xfrm>
          <a:prstGeom prst="rect">
            <a:avLst/>
          </a:prstGeom>
          <a:noFill/>
          <a:ln>
            <a:noFill/>
          </a:ln>
        </p:spPr>
      </p:pic>
      <p:pic>
        <p:nvPicPr>
          <p:cNvPr id="130" name="Google Shape;130;p4" descr="Graphical user interface, application&#10;&#10;Description automatically generated"/>
          <p:cNvPicPr preferRelativeResize="0"/>
          <p:nvPr/>
        </p:nvPicPr>
        <p:blipFill rotWithShape="1">
          <a:blip r:embed="rId4">
            <a:alphaModFix/>
          </a:blip>
          <a:srcRect r="26483"/>
          <a:stretch/>
        </p:blipFill>
        <p:spPr>
          <a:xfrm>
            <a:off x="4589755" y="964231"/>
            <a:ext cx="4456198" cy="5056055"/>
          </a:xfrm>
          <a:prstGeom prst="rect">
            <a:avLst/>
          </a:prstGeom>
          <a:noFill/>
          <a:ln>
            <a:noFill/>
          </a:ln>
        </p:spPr>
      </p:pic>
      <p:sp>
        <p:nvSpPr>
          <p:cNvPr id="131" name="Google Shape;131;p4"/>
          <p:cNvSpPr/>
          <p:nvPr/>
        </p:nvSpPr>
        <p:spPr>
          <a:xfrm>
            <a:off x="1102919" y="5410200"/>
            <a:ext cx="3008313" cy="685800"/>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4"/>
          <p:cNvSpPr/>
          <p:nvPr/>
        </p:nvSpPr>
        <p:spPr>
          <a:xfrm>
            <a:off x="4953000" y="1905000"/>
            <a:ext cx="2728959" cy="381000"/>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5"/>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5"/>
          <p:cNvSpPr txBox="1">
            <a:spLocks noGrp="1"/>
          </p:cNvSpPr>
          <p:nvPr>
            <p:ph type="title"/>
          </p:nvPr>
        </p:nvSpPr>
        <p:spPr>
          <a:xfrm>
            <a:off x="2755923" y="-152400"/>
            <a:ext cx="4089354" cy="82019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4400"/>
              <a:buFont typeface="Calibri"/>
              <a:buNone/>
            </a:pPr>
            <a:r>
              <a:rPr lang="en-US">
                <a:solidFill>
                  <a:schemeClr val="lt1"/>
                </a:solidFill>
              </a:rPr>
              <a:t>NEW Navigation</a:t>
            </a:r>
            <a:endParaRPr/>
          </a:p>
        </p:txBody>
      </p:sp>
      <p:sp>
        <p:nvSpPr>
          <p:cNvPr id="141" name="Google Shape;141;p5"/>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142" name="Google Shape;142;p5" descr="Graphical user interface, application&#10;&#10;Description automatically generated"/>
          <p:cNvPicPr preferRelativeResize="0"/>
          <p:nvPr/>
        </p:nvPicPr>
        <p:blipFill rotWithShape="1">
          <a:blip r:embed="rId3">
            <a:alphaModFix/>
          </a:blip>
          <a:srcRect/>
          <a:stretch/>
        </p:blipFill>
        <p:spPr>
          <a:xfrm>
            <a:off x="609600" y="772389"/>
            <a:ext cx="7772400" cy="53102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6"/>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6"/>
          <p:cNvSpPr txBox="1">
            <a:spLocks noGrp="1"/>
          </p:cNvSpPr>
          <p:nvPr>
            <p:ph type="title"/>
          </p:nvPr>
        </p:nvSpPr>
        <p:spPr>
          <a:xfrm>
            <a:off x="533400" y="-143396"/>
            <a:ext cx="8229600"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Compliance – Update Officers</a:t>
            </a:r>
            <a:endParaRPr/>
          </a:p>
        </p:txBody>
      </p:sp>
      <p:sp>
        <p:nvSpPr>
          <p:cNvPr id="151" name="Google Shape;151;p6"/>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152" name="Google Shape;152;p6" descr="Graphical user interface&#10;&#10;Description automatically generated"/>
          <p:cNvPicPr preferRelativeResize="0"/>
          <p:nvPr/>
        </p:nvPicPr>
        <p:blipFill rotWithShape="1">
          <a:blip r:embed="rId3">
            <a:alphaModFix/>
          </a:blip>
          <a:srcRect b="11150"/>
          <a:stretch/>
        </p:blipFill>
        <p:spPr>
          <a:xfrm>
            <a:off x="-13317" y="583549"/>
            <a:ext cx="9144000" cy="3378852"/>
          </a:xfrm>
          <a:prstGeom prst="rect">
            <a:avLst/>
          </a:prstGeom>
          <a:noFill/>
          <a:ln>
            <a:noFill/>
          </a:ln>
        </p:spPr>
      </p:pic>
      <p:pic>
        <p:nvPicPr>
          <p:cNvPr id="153" name="Google Shape;153;p6" descr="Graphical user interface, website&#10;&#10;Description automatically generated"/>
          <p:cNvPicPr preferRelativeResize="0"/>
          <p:nvPr/>
        </p:nvPicPr>
        <p:blipFill rotWithShape="1">
          <a:blip r:embed="rId4">
            <a:alphaModFix/>
          </a:blip>
          <a:srcRect/>
          <a:stretch/>
        </p:blipFill>
        <p:spPr>
          <a:xfrm>
            <a:off x="4087223" y="583549"/>
            <a:ext cx="3091389" cy="5638800"/>
          </a:xfrm>
          <a:prstGeom prst="rect">
            <a:avLst/>
          </a:prstGeom>
          <a:noFill/>
          <a:ln w="38100" cap="flat" cmpd="sng">
            <a:solidFill>
              <a:srgbClr val="C00000"/>
            </a:solidFill>
            <a:prstDash val="solid"/>
            <a:round/>
            <a:headEnd type="none" w="sm" len="sm"/>
            <a:tailEnd type="none" w="sm" len="sm"/>
          </a:ln>
        </p:spPr>
      </p:pic>
      <p:pic>
        <p:nvPicPr>
          <p:cNvPr id="154" name="Google Shape;154;p6" descr="Graphical user interface, application&#10;&#10;Description automatically generated"/>
          <p:cNvPicPr preferRelativeResize="0"/>
          <p:nvPr/>
        </p:nvPicPr>
        <p:blipFill rotWithShape="1">
          <a:blip r:embed="rId5">
            <a:alphaModFix/>
          </a:blip>
          <a:srcRect/>
          <a:stretch/>
        </p:blipFill>
        <p:spPr>
          <a:xfrm>
            <a:off x="248222" y="2130688"/>
            <a:ext cx="3434331" cy="3347165"/>
          </a:xfrm>
          <a:prstGeom prst="rect">
            <a:avLst/>
          </a:prstGeom>
          <a:noFill/>
          <a:ln>
            <a:noFill/>
          </a:ln>
        </p:spPr>
      </p:pic>
      <p:sp>
        <p:nvSpPr>
          <p:cNvPr id="155" name="Google Shape;155;p6"/>
          <p:cNvSpPr/>
          <p:nvPr/>
        </p:nvSpPr>
        <p:spPr>
          <a:xfrm>
            <a:off x="533401" y="2590799"/>
            <a:ext cx="2743200" cy="609601"/>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7"/>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3" name="Google Shape;163;p7"/>
          <p:cNvSpPr txBox="1">
            <a:spLocks noGrp="1"/>
          </p:cNvSpPr>
          <p:nvPr>
            <p:ph type="title"/>
          </p:nvPr>
        </p:nvSpPr>
        <p:spPr>
          <a:xfrm>
            <a:off x="533401" y="-145660"/>
            <a:ext cx="8153399"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Compliance – View Unit Data</a:t>
            </a:r>
            <a:endParaRPr/>
          </a:p>
        </p:txBody>
      </p:sp>
      <p:sp>
        <p:nvSpPr>
          <p:cNvPr id="164" name="Google Shape;164;p7"/>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165" name="Google Shape;165;p7" descr="Graphical user interface, application&#10;&#10;Description automatically generated"/>
          <p:cNvPicPr preferRelativeResize="0"/>
          <p:nvPr/>
        </p:nvPicPr>
        <p:blipFill rotWithShape="1">
          <a:blip r:embed="rId3">
            <a:alphaModFix/>
          </a:blip>
          <a:srcRect/>
          <a:stretch/>
        </p:blipFill>
        <p:spPr>
          <a:xfrm>
            <a:off x="514350" y="546479"/>
            <a:ext cx="8115300" cy="5765042"/>
          </a:xfrm>
          <a:prstGeom prst="rect">
            <a:avLst/>
          </a:prstGeom>
          <a:noFill/>
          <a:ln>
            <a:noFill/>
          </a:ln>
        </p:spPr>
      </p:pic>
      <p:pic>
        <p:nvPicPr>
          <p:cNvPr id="166" name="Google Shape;166;p7" descr="Graphical user interface, application&#10;&#10;Description automatically generated"/>
          <p:cNvPicPr preferRelativeResize="0"/>
          <p:nvPr/>
        </p:nvPicPr>
        <p:blipFill rotWithShape="1">
          <a:blip r:embed="rId4">
            <a:alphaModFix/>
          </a:blip>
          <a:srcRect/>
          <a:stretch/>
        </p:blipFill>
        <p:spPr>
          <a:xfrm>
            <a:off x="2389573" y="2859237"/>
            <a:ext cx="3434331" cy="3347165"/>
          </a:xfrm>
          <a:prstGeom prst="rect">
            <a:avLst/>
          </a:prstGeom>
          <a:noFill/>
          <a:ln>
            <a:noFill/>
          </a:ln>
        </p:spPr>
      </p:pic>
      <p:sp>
        <p:nvSpPr>
          <p:cNvPr id="167" name="Google Shape;167;p7"/>
          <p:cNvSpPr txBox="1"/>
          <p:nvPr/>
        </p:nvSpPr>
        <p:spPr>
          <a:xfrm>
            <a:off x="2362200" y="687611"/>
            <a:ext cx="5410200" cy="1938992"/>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Unit Details: (page 1 of 4)</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PTA Unit Name</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School Name &amp; School Address, National PTA ID#</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Site Subdomain (used in Store Link)</a:t>
            </a:r>
            <a:endParaRPr/>
          </a:p>
        </p:txBody>
      </p:sp>
      <p:sp>
        <p:nvSpPr>
          <p:cNvPr id="168" name="Google Shape;168;p7"/>
          <p:cNvSpPr/>
          <p:nvPr/>
        </p:nvSpPr>
        <p:spPr>
          <a:xfrm>
            <a:off x="2768646" y="3810000"/>
            <a:ext cx="3008313" cy="838200"/>
          </a:xfrm>
          <a:prstGeom prst="ellipse">
            <a:avLst/>
          </a:prstGeom>
          <a:noFill/>
          <a:ln w="57150" cap="flat" cmpd="sng">
            <a:solidFill>
              <a:srgbClr val="FABF8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8"/>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8"/>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8"/>
          <p:cNvSpPr txBox="1">
            <a:spLocks noGrp="1"/>
          </p:cNvSpPr>
          <p:nvPr>
            <p:ph type="title"/>
          </p:nvPr>
        </p:nvSpPr>
        <p:spPr>
          <a:xfrm>
            <a:off x="533401" y="-145660"/>
            <a:ext cx="8153399"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Compliance – View Unit Data</a:t>
            </a:r>
            <a:endParaRPr/>
          </a:p>
        </p:txBody>
      </p:sp>
      <p:sp>
        <p:nvSpPr>
          <p:cNvPr id="177" name="Google Shape;177;p8"/>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178" name="Google Shape;178;p8" descr="Application&#10;&#10;Description automatically generated with medium confidence"/>
          <p:cNvPicPr preferRelativeResize="0"/>
          <p:nvPr/>
        </p:nvPicPr>
        <p:blipFill rotWithShape="1">
          <a:blip r:embed="rId3">
            <a:alphaModFix/>
          </a:blip>
          <a:srcRect/>
          <a:stretch/>
        </p:blipFill>
        <p:spPr>
          <a:xfrm>
            <a:off x="741285" y="542475"/>
            <a:ext cx="7661429" cy="5773049"/>
          </a:xfrm>
          <a:prstGeom prst="rect">
            <a:avLst/>
          </a:prstGeom>
          <a:noFill/>
          <a:ln>
            <a:noFill/>
          </a:ln>
        </p:spPr>
      </p:pic>
      <p:sp>
        <p:nvSpPr>
          <p:cNvPr id="179" name="Google Shape;179;p8"/>
          <p:cNvSpPr txBox="1"/>
          <p:nvPr/>
        </p:nvSpPr>
        <p:spPr>
          <a:xfrm>
            <a:off x="2590800" y="1195582"/>
            <a:ext cx="6096000" cy="3416320"/>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Unit Details: (page 2 of 4)</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State Unit Id (Unit Code)</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Date PTA was Chartered</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Council (if applicable)</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State Sales Tax Id (sales tax exemption)</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IRS EIN (used to file annual 990 returns to keep income tax exemption status) </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School Type &amp; Grade Levels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Unit Status (Active or Closing)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9"/>
          <p:cNvSpPr/>
          <p:nvPr/>
        </p:nvSpPr>
        <p:spPr>
          <a:xfrm>
            <a:off x="0" y="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9"/>
          <p:cNvSpPr/>
          <p:nvPr/>
        </p:nvSpPr>
        <p:spPr>
          <a:xfrm>
            <a:off x="0" y="6324600"/>
            <a:ext cx="9144000" cy="533400"/>
          </a:xfrm>
          <a:prstGeom prst="rect">
            <a:avLst/>
          </a:prstGeom>
          <a:solidFill>
            <a:srgbClr val="003C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9"/>
          <p:cNvSpPr txBox="1">
            <a:spLocks noGrp="1"/>
          </p:cNvSpPr>
          <p:nvPr>
            <p:ph type="title"/>
          </p:nvPr>
        </p:nvSpPr>
        <p:spPr>
          <a:xfrm>
            <a:off x="533401" y="-145660"/>
            <a:ext cx="8153399" cy="82019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solidFill>
                  <a:schemeClr val="lt1"/>
                </a:solidFill>
              </a:rPr>
              <a:t>Compliance – View Unit Data</a:t>
            </a:r>
            <a:endParaRPr/>
          </a:p>
        </p:txBody>
      </p:sp>
      <p:sp>
        <p:nvSpPr>
          <p:cNvPr id="188" name="Google Shape;188;p9"/>
          <p:cNvSpPr txBox="1"/>
          <p:nvPr/>
        </p:nvSpPr>
        <p:spPr>
          <a:xfrm>
            <a:off x="4673646" y="1666928"/>
            <a:ext cx="3008313" cy="4274687"/>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189" name="Google Shape;189;p9" descr="Graphical user interface, application, email&#10;&#10;Description automatically generated"/>
          <p:cNvPicPr preferRelativeResize="0"/>
          <p:nvPr/>
        </p:nvPicPr>
        <p:blipFill rotWithShape="1">
          <a:blip r:embed="rId3">
            <a:alphaModFix/>
          </a:blip>
          <a:srcRect/>
          <a:stretch/>
        </p:blipFill>
        <p:spPr>
          <a:xfrm>
            <a:off x="533399" y="549790"/>
            <a:ext cx="8077200" cy="5758420"/>
          </a:xfrm>
          <a:prstGeom prst="rect">
            <a:avLst/>
          </a:prstGeom>
          <a:noFill/>
          <a:ln>
            <a:noFill/>
          </a:ln>
        </p:spPr>
      </p:pic>
      <p:sp>
        <p:nvSpPr>
          <p:cNvPr id="190" name="Google Shape;190;p9"/>
          <p:cNvSpPr txBox="1"/>
          <p:nvPr/>
        </p:nvSpPr>
        <p:spPr>
          <a:xfrm>
            <a:off x="2667000" y="1217376"/>
            <a:ext cx="6172200" cy="4154984"/>
          </a:xfrm>
          <a:prstGeom prst="rect">
            <a:avLst/>
          </a:prstGeom>
          <a:solidFill>
            <a:srgbClr val="FDE9D8"/>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Unit Details: (page 3 of 4)</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District (n/a)</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School District Name</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Region (12 Regions statewide)</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Sub-Region (used by Region Board)</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IRS Status (Must not be Revoked to be in “Good Standing” compliance)</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IRS Notes (used by State Admins)</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Revocation Date (if applicable)</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Reinstatement Date (if applicable)</a:t>
            </a: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Fiscal Year End (should be June 30)</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2736</Words>
  <Application>Microsoft Office PowerPoint</Application>
  <PresentationFormat>On-screen Show (4:3)</PresentationFormat>
  <Paragraphs>175</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Dancing Script</vt:lpstr>
      <vt:lpstr>Arial</vt:lpstr>
      <vt:lpstr>Office Theme</vt:lpstr>
      <vt:lpstr>PowerPoint Presentation</vt:lpstr>
      <vt:lpstr>Agenda</vt:lpstr>
      <vt:lpstr>MemberHub Help</vt:lpstr>
      <vt:lpstr>Login to MemberHub</vt:lpstr>
      <vt:lpstr>NEW Navigation</vt:lpstr>
      <vt:lpstr>Compliance – Update Officers</vt:lpstr>
      <vt:lpstr>Compliance – View Unit Data</vt:lpstr>
      <vt:lpstr>Compliance – View Unit Data</vt:lpstr>
      <vt:lpstr>Compliance – View Unit Data</vt:lpstr>
      <vt:lpstr>Compliance – View Unit Data</vt:lpstr>
      <vt:lpstr>Compliance – 990 Submissions</vt:lpstr>
      <vt:lpstr>Compliance – Upload Documents</vt:lpstr>
      <vt:lpstr>Memberships – Manage Members</vt:lpstr>
      <vt:lpstr>Memberships – Add Members</vt:lpstr>
      <vt:lpstr>Manage Membership Types Items</vt:lpstr>
      <vt:lpstr>Memberships – Remit State Dues</vt:lpstr>
      <vt:lpstr>Manage Contacts &amp; Hubs</vt:lpstr>
      <vt:lpstr>Store – Products &amp; Categories</vt:lpstr>
      <vt:lpstr>Store – Manage Bundles</vt:lpstr>
      <vt:lpstr>Store – Review Orders</vt:lpstr>
      <vt:lpstr>Store – Edit Store Settings</vt:lpstr>
      <vt:lpstr>Communications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Judy Van Haaren</dc:creator>
  <cp:lastModifiedBy>Dania Welch</cp:lastModifiedBy>
  <cp:revision>2</cp:revision>
  <dcterms:created xsi:type="dcterms:W3CDTF">2018-04-25T15:29:07Z</dcterms:created>
  <dcterms:modified xsi:type="dcterms:W3CDTF">2024-02-19T13:26:50Z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0x01010083365EFE5162C9489238D68488E785D1</vt:lpwstr>
  </property>
</Properties>
</file>