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81" r:id="rId5"/>
    <p:sldId id="397" r:id="rId6"/>
    <p:sldId id="410" r:id="rId7"/>
    <p:sldId id="417" r:id="rId8"/>
    <p:sldId id="411" r:id="rId9"/>
    <p:sldId id="420" r:id="rId10"/>
    <p:sldId id="425" r:id="rId11"/>
    <p:sldId id="421" r:id="rId12"/>
    <p:sldId id="422" r:id="rId13"/>
    <p:sldId id="427" r:id="rId14"/>
    <p:sldId id="428" r:id="rId15"/>
    <p:sldId id="429" r:id="rId16"/>
    <p:sldId id="430" r:id="rId17"/>
    <p:sldId id="426" r:id="rId18"/>
    <p:sldId id="424" r:id="rId19"/>
    <p:sldId id="419" r:id="rId20"/>
    <p:sldId id="414" r:id="rId21"/>
    <p:sldId id="267"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BDC0"/>
    <a:srgbClr val="D04951"/>
    <a:srgbClr val="940E14"/>
    <a:srgbClr val="EAAA00"/>
    <a:srgbClr val="C3C3C3"/>
    <a:srgbClr val="00346B"/>
    <a:srgbClr val="002D5C"/>
    <a:srgbClr val="002C5A"/>
    <a:srgbClr val="004C8F"/>
    <a:srgbClr val="7224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71" autoAdjust="0"/>
    <p:restoredTop sz="76050" autoAdjust="0"/>
  </p:normalViewPr>
  <p:slideViewPr>
    <p:cSldViewPr snapToGrid="0">
      <p:cViewPr varScale="1">
        <p:scale>
          <a:sx n="83" d="100"/>
          <a:sy n="83" d="100"/>
        </p:scale>
        <p:origin x="84" y="72"/>
      </p:cViewPr>
      <p:guideLst>
        <p:guide orient="horz" pos="2160"/>
        <p:guide pos="2880"/>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CFDE3F-6743-464B-9DD0-ED5B3B9EA5AE}" type="datetimeFigureOut">
              <a:rPr lang="en-US" smtClean="0"/>
              <a:t>10/12/2024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3A379-44A7-4A94-BF6F-332EA62BE885}" type="slidenum">
              <a:rPr lang="en-US" smtClean="0"/>
              <a:t>‹#›</a:t>
            </a:fld>
            <a:endParaRPr lang="en-US"/>
          </a:p>
        </p:txBody>
      </p:sp>
    </p:spTree>
    <p:extLst>
      <p:ext uri="{BB962C8B-B14F-4D97-AF65-F5344CB8AC3E}">
        <p14:creationId xmlns:p14="http://schemas.microsoft.com/office/powerpoint/2010/main" val="2199041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2582" rtl="0" eaLnBrk="1" fontAlgn="auto" latinLnBrk="0" hangingPunct="1">
              <a:lnSpc>
                <a:spcPct val="100000"/>
              </a:lnSpc>
              <a:spcBef>
                <a:spcPts val="0"/>
              </a:spcBef>
              <a:spcAft>
                <a:spcPts val="0"/>
              </a:spcAft>
              <a:buClrTx/>
              <a:buSzTx/>
              <a:buFontTx/>
              <a:buNone/>
              <a:tabLst/>
              <a:defRPr/>
            </a:pPr>
            <a:fld id="{988F79EB-8848-4D59-8B49-635C8CD2E2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258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362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questions, reflections or comments.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0C7AD7-3E1C-4F0D-A94B-A7DF6720C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358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min)Review the values – Have everyone read one value. </a:t>
            </a:r>
          </a:p>
          <a:p>
            <a:endParaRPr lang="en-US" dirty="0"/>
          </a:p>
          <a:p>
            <a:r>
              <a:rPr lang="en-US" dirty="0"/>
              <a:t>How can you bring the values  to your role of board member?</a:t>
            </a:r>
          </a:p>
          <a:p>
            <a:endParaRPr lang="en-US" dirty="0"/>
          </a:p>
          <a:p>
            <a:r>
              <a:rPr lang="en-US" dirty="0"/>
              <a:t>Talk about how the mission is what grounds us and what we stive for.  Our values are how we work together and with the community to get the work done. </a:t>
            </a:r>
          </a:p>
          <a:p>
            <a:r>
              <a:rPr lang="en-US" dirty="0"/>
              <a:t>It is how we treat each other in every meeting and interaction. It applies to more than the board, but all members, staff and partners.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05165" rtl="0" eaLnBrk="1" fontAlgn="auto" latinLnBrk="0" hangingPunct="1">
              <a:lnSpc>
                <a:spcPct val="100000"/>
              </a:lnSpc>
              <a:spcBef>
                <a:spcPts val="0"/>
              </a:spcBef>
              <a:spcAft>
                <a:spcPts val="0"/>
              </a:spcAft>
              <a:buClrTx/>
              <a:buSzTx/>
              <a:buFontTx/>
              <a:buNone/>
              <a:tabLst/>
              <a:defRPr/>
            </a:pPr>
            <a:fld id="{988F79EB-8848-4D59-8B49-635C8CD2E2F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16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83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0C7AD7-3E1C-4F0D-A94B-A7DF6720C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916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principal is responsible for</a:t>
            </a:r>
          </a:p>
          <a:p>
            <a:pPr marL="171450" indent="-171450">
              <a:buFont typeface="Arial" panose="020B0604020202020204" pitchFamily="34" charset="0"/>
              <a:buChar char="•"/>
            </a:pPr>
            <a:r>
              <a:rPr lang="en-US" dirty="0"/>
              <a:t>carrying out school district, state, and federal laws and policies; </a:t>
            </a:r>
          </a:p>
          <a:p>
            <a:pPr marL="171450" indent="-171450">
              <a:buFont typeface="Arial" panose="020B0604020202020204" pitchFamily="34" charset="0"/>
              <a:buChar char="•"/>
            </a:pPr>
            <a:r>
              <a:rPr lang="en-US" dirty="0"/>
              <a:t> appropriately using budgetary allotments to the school; </a:t>
            </a:r>
          </a:p>
          <a:p>
            <a:pPr marL="171450" indent="-171450">
              <a:buFont typeface="Arial" panose="020B0604020202020204" pitchFamily="34" charset="0"/>
              <a:buChar char="•"/>
            </a:pPr>
            <a:r>
              <a:rPr lang="en-US" dirty="0"/>
              <a:t> supervising school staff and students to ensure the opportunity for quality education for all students;   providing instructional leadership for the school and nurturing a community of learners; </a:t>
            </a:r>
          </a:p>
          <a:p>
            <a:pPr marL="171450" indent="-171450">
              <a:buFont typeface="Arial" panose="020B0604020202020204" pitchFamily="34" charset="0"/>
              <a:buChar char="•"/>
            </a:pPr>
            <a:r>
              <a:rPr lang="en-US" dirty="0"/>
              <a:t>developing and implementing - with teachers, parents, community members and students - school goals and objectives; </a:t>
            </a:r>
          </a:p>
          <a:p>
            <a:pPr marL="171450" indent="-171450">
              <a:buFont typeface="Arial" panose="020B0604020202020204" pitchFamily="34" charset="0"/>
              <a:buChar char="•"/>
            </a:pPr>
            <a:r>
              <a:rPr lang="en-US" dirty="0"/>
              <a:t> working with parents, businesses and other community members to gain support for the school;  overseeing the management of the school's physical plant; </a:t>
            </a:r>
          </a:p>
          <a:p>
            <a:pPr marL="171450" indent="-171450">
              <a:buFont typeface="Arial" panose="020B0604020202020204" pitchFamily="34" charset="0"/>
              <a:buChar char="•"/>
            </a:pPr>
            <a:r>
              <a:rPr lang="en-US" dirty="0"/>
              <a:t> building an organizational structure which establishes and encourages shared decision making and continuous progress; </a:t>
            </a:r>
          </a:p>
          <a:p>
            <a:pPr marL="171450" indent="-171450">
              <a:buFont typeface="Arial" panose="020B0604020202020204" pitchFamily="34" charset="0"/>
              <a:buChar char="•"/>
            </a:pPr>
            <a:r>
              <a:rPr lang="en-US" dirty="0"/>
              <a:t> articulating the vision of the school. </a:t>
            </a:r>
          </a:p>
        </p:txBody>
      </p:sp>
      <p:sp>
        <p:nvSpPr>
          <p:cNvPr id="4" name="Slide Number Placeholder 3"/>
          <p:cNvSpPr>
            <a:spLocks noGrp="1"/>
          </p:cNvSpPr>
          <p:nvPr>
            <p:ph type="sldNum" sz="quarter" idx="5"/>
          </p:nvPr>
        </p:nvSpPr>
        <p:spPr/>
        <p:txBody>
          <a:bodyPr/>
          <a:lstStyle/>
          <a:p>
            <a:fld id="{B4E3A379-44A7-4A94-BF6F-332EA62BE885}" type="slidenum">
              <a:rPr lang="en-US" smtClean="0"/>
              <a:t>7</a:t>
            </a:fld>
            <a:endParaRPr lang="en-US"/>
          </a:p>
        </p:txBody>
      </p:sp>
    </p:spTree>
    <p:extLst>
      <p:ext uri="{BB962C8B-B14F-4D97-AF65-F5344CB8AC3E}">
        <p14:creationId xmlns:p14="http://schemas.microsoft.com/office/powerpoint/2010/main" val="188301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F1F1F"/>
                </a:solidFill>
                <a:effectLst/>
                <a:latin typeface="Google Sans"/>
              </a:rPr>
              <a:t>The principal and the PTA </a:t>
            </a:r>
            <a:r>
              <a:rPr lang="en-US" b="0" i="0" dirty="0">
                <a:solidFill>
                  <a:srgbClr val="040C28"/>
                </a:solidFill>
                <a:effectLst/>
                <a:latin typeface="Google Sans"/>
              </a:rPr>
              <a:t>work together toward the mutual benefit of the school</a:t>
            </a:r>
            <a:r>
              <a:rPr lang="en-US" b="0" i="0" dirty="0">
                <a:solidFill>
                  <a:srgbClr val="1F1F1F"/>
                </a:solidFill>
                <a:effectLst/>
                <a:latin typeface="Google Sans"/>
              </a:rPr>
              <a:t>. The Principal frequently encourages the school staff to become PTA members and support the work of the organization. The teachers are another important link between the PTA, the students and the parents.</a:t>
            </a:r>
            <a:endParaRPr lang="en-US" b="0" i="0" dirty="0">
              <a:solidFill>
                <a:srgbClr val="1F1F1F"/>
              </a:solidFill>
              <a:effectLst/>
              <a:latin typeface="Roboto" panose="02000000000000000000" pitchFamily="2" charset="0"/>
            </a:endParaRPr>
          </a:p>
          <a:p>
            <a:r>
              <a:rPr lang="en-US" b="0" i="0" dirty="0">
                <a:solidFill>
                  <a:srgbClr val="1F1F1F"/>
                </a:solidFill>
                <a:effectLst/>
                <a:latin typeface="Roboto" panose="02000000000000000000" pitchFamily="2" charset="0"/>
              </a:rPr>
              <a:t/>
            </a:r>
            <a:br>
              <a:rPr lang="en-US" b="0" i="0" dirty="0">
                <a:solidFill>
                  <a:srgbClr val="1F1F1F"/>
                </a:solidFill>
                <a:effectLst/>
                <a:latin typeface="Roboto" panose="02000000000000000000" pitchFamily="2" charset="0"/>
              </a:rPr>
            </a:br>
            <a:endParaRPr lang="en-US" dirty="0"/>
          </a:p>
        </p:txBody>
      </p:sp>
      <p:sp>
        <p:nvSpPr>
          <p:cNvPr id="4" name="Slide Number Placeholder 3"/>
          <p:cNvSpPr>
            <a:spLocks noGrp="1"/>
          </p:cNvSpPr>
          <p:nvPr>
            <p:ph type="sldNum" sz="quarter" idx="5"/>
          </p:nvPr>
        </p:nvSpPr>
        <p:spPr/>
        <p:txBody>
          <a:bodyPr/>
          <a:lstStyle/>
          <a:p>
            <a:fld id="{B4E3A379-44A7-4A94-BF6F-332EA62BE885}" type="slidenum">
              <a:rPr lang="en-US" smtClean="0"/>
              <a:t>8</a:t>
            </a:fld>
            <a:endParaRPr lang="en-US"/>
          </a:p>
        </p:txBody>
      </p:sp>
    </p:spTree>
    <p:extLst>
      <p:ext uri="{BB962C8B-B14F-4D97-AF65-F5344CB8AC3E}">
        <p14:creationId xmlns:p14="http://schemas.microsoft.com/office/powerpoint/2010/main" val="2707767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E3A379-44A7-4A94-BF6F-332EA62BE885}" type="slidenum">
              <a:rPr lang="en-US" smtClean="0"/>
              <a:t>9</a:t>
            </a:fld>
            <a:endParaRPr lang="en-US"/>
          </a:p>
        </p:txBody>
      </p:sp>
    </p:spTree>
    <p:extLst>
      <p:ext uri="{BB962C8B-B14F-4D97-AF65-F5344CB8AC3E}">
        <p14:creationId xmlns:p14="http://schemas.microsoft.com/office/powerpoint/2010/main" val="1753742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E3A379-44A7-4A94-BF6F-332EA62BE885}" type="slidenum">
              <a:rPr lang="en-US" smtClean="0"/>
              <a:t>13</a:t>
            </a:fld>
            <a:endParaRPr lang="en-US"/>
          </a:p>
        </p:txBody>
      </p:sp>
    </p:spTree>
    <p:extLst>
      <p:ext uri="{BB962C8B-B14F-4D97-AF65-F5344CB8AC3E}">
        <p14:creationId xmlns:p14="http://schemas.microsoft.com/office/powerpoint/2010/main" val="691999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should be used at the end of your presentation. </a:t>
            </a:r>
          </a:p>
          <a:p>
            <a:r>
              <a:rPr lang="en-US" dirty="0"/>
              <a:t>Presenter will revisit each learning objective to reinforce the learning. </a:t>
            </a:r>
          </a:p>
        </p:txBody>
      </p:sp>
      <p:sp>
        <p:nvSpPr>
          <p:cNvPr id="4" name="Slide Number Placeholder 3"/>
          <p:cNvSpPr>
            <a:spLocks noGrp="1"/>
          </p:cNvSpPr>
          <p:nvPr>
            <p:ph type="sldNum" sz="quarter" idx="5"/>
          </p:nvPr>
        </p:nvSpPr>
        <p:spPr/>
        <p:txBody>
          <a:bodyPr/>
          <a:lstStyle/>
          <a:p>
            <a:fld id="{B4E3A379-44A7-4A94-BF6F-332EA62BE885}" type="slidenum">
              <a:rPr lang="en-US" smtClean="0"/>
              <a:t>16</a:t>
            </a:fld>
            <a:endParaRPr lang="en-US"/>
          </a:p>
        </p:txBody>
      </p:sp>
    </p:spTree>
    <p:extLst>
      <p:ext uri="{BB962C8B-B14F-4D97-AF65-F5344CB8AC3E}">
        <p14:creationId xmlns:p14="http://schemas.microsoft.com/office/powerpoint/2010/main" val="251347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0C7AD7-3E1C-4F0D-A94B-A7DF6720C0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415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32E674A-F95E-8F42-89B5-A3BDF8BA021D}"/>
              </a:ext>
            </a:extLst>
          </p:cNvPr>
          <p:cNvSpPr/>
          <p:nvPr userDrawn="1"/>
        </p:nvSpPr>
        <p:spPr>
          <a:xfrm>
            <a:off x="0" y="0"/>
            <a:ext cx="9144000" cy="6858000"/>
          </a:xfrm>
          <a:prstGeom prst="rect">
            <a:avLst/>
          </a:prstGeom>
          <a:gradFill flip="none" rotWithShape="1">
            <a:gsLst>
              <a:gs pos="99000">
                <a:srgbClr val="002D5C"/>
              </a:gs>
              <a:gs pos="50000">
                <a:srgbClr val="07477F">
                  <a:shade val="67500"/>
                  <a:satMod val="115000"/>
                </a:srgbClr>
              </a:gs>
              <a:gs pos="0">
                <a:srgbClr val="07477F">
                  <a:shade val="100000"/>
                  <a:satMod val="115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727662"/>
            <a:ext cx="7772400" cy="1470025"/>
          </a:xfrm>
        </p:spPr>
        <p:txBody>
          <a:bodyPr>
            <a:noAutofit/>
          </a:bodyPr>
          <a:lstStyle>
            <a:lvl1pPr algn="ctr">
              <a:defRPr sz="5400">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4441165"/>
            <a:ext cx="6400800" cy="1086678"/>
          </a:xfrm>
        </p:spPr>
        <p:txBody>
          <a:bodyPr>
            <a:normAutofit/>
          </a:bodyPr>
          <a:lstStyle>
            <a:lvl1pPr marL="0" indent="0" algn="ctr">
              <a:buNone/>
              <a:defRPr sz="2800">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descr="A picture containing text&#10;&#10;Description automatically generated">
            <a:extLst>
              <a:ext uri="{FF2B5EF4-FFF2-40B4-BE49-F238E27FC236}">
                <a16:creationId xmlns:a16="http://schemas.microsoft.com/office/drawing/2014/main" xmlns="" id="{9CC552BF-6628-6D4A-B9F6-C4CFC6526554}"/>
              </a:ext>
            </a:extLst>
          </p:cNvPr>
          <p:cNvPicPr>
            <a:picLocks noChangeAspect="1"/>
          </p:cNvPicPr>
          <p:nvPr userDrawn="1"/>
        </p:nvPicPr>
        <p:blipFill>
          <a:blip r:embed="rId2"/>
          <a:stretch>
            <a:fillRect/>
          </a:stretch>
        </p:blipFill>
        <p:spPr>
          <a:xfrm>
            <a:off x="3652124" y="995680"/>
            <a:ext cx="1839752" cy="115402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863DAC3-31B8-D34A-8E2D-3771CE59B9C5}" type="datetimeFigureOut">
              <a:rPr lang="en-US" smtClean="0"/>
              <a:pPr/>
              <a:t>10/12/2024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10C895B-76A7-7C4B-83A9-DD78C805722C}" type="slidenum">
              <a:rPr lang="en-US" smtClean="0"/>
              <a:pPr/>
              <a:t>‹#›</a:t>
            </a:fld>
            <a:endParaRPr lang="en-US"/>
          </a:p>
        </p:txBody>
      </p:sp>
      <p:sp>
        <p:nvSpPr>
          <p:cNvPr id="6" name="Rectangle 5">
            <a:extLst>
              <a:ext uri="{FF2B5EF4-FFF2-40B4-BE49-F238E27FC236}">
                <a16:creationId xmlns:a16="http://schemas.microsoft.com/office/drawing/2014/main" xmlns="" id="{2CE8C50C-2B1B-FA42-A0CD-FA9E741B17DD}"/>
              </a:ext>
            </a:extLst>
          </p:cNvPr>
          <p:cNvSpPr/>
          <p:nvPr userDrawn="1"/>
        </p:nvSpPr>
        <p:spPr>
          <a:xfrm>
            <a:off x="0" y="6126163"/>
            <a:ext cx="9144000" cy="731837"/>
          </a:xfrm>
          <a:prstGeom prst="rect">
            <a:avLst/>
          </a:prstGeom>
          <a:solidFill>
            <a:srgbClr val="0747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CEC6918C-1E1B-D34C-B08A-FFD43BDE9BE7}"/>
              </a:ext>
            </a:extLst>
          </p:cNvPr>
          <p:cNvPicPr>
            <a:picLocks noChangeAspect="1"/>
          </p:cNvPicPr>
          <p:nvPr userDrawn="1"/>
        </p:nvPicPr>
        <p:blipFill>
          <a:blip r:embed="rId2"/>
          <a:srcRect/>
          <a:stretch/>
        </p:blipFill>
        <p:spPr>
          <a:xfrm>
            <a:off x="4041085" y="6251187"/>
            <a:ext cx="1061830" cy="49552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CA33F45-7B28-C345-8987-79D9ACD1EB82}"/>
              </a:ext>
            </a:extLst>
          </p:cNvPr>
          <p:cNvSpPr/>
          <p:nvPr userDrawn="1"/>
        </p:nvSpPr>
        <p:spPr>
          <a:xfrm>
            <a:off x="0" y="0"/>
            <a:ext cx="9144000" cy="1381760"/>
          </a:xfrm>
          <a:prstGeom prst="rect">
            <a:avLst/>
          </a:prstGeom>
          <a:solidFill>
            <a:srgbClr val="0747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63DAC3-31B8-D34A-8E2D-3771CE59B9C5}" type="datetimeFigureOut">
              <a:rPr lang="en-US" smtClean="0"/>
              <a:pPr/>
              <a:t>10/12/2024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10C895B-76A7-7C4B-83A9-DD78C805722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63DAC3-31B8-D34A-8E2D-3771CE59B9C5}" type="datetimeFigureOut">
              <a:rPr lang="en-US" smtClean="0"/>
              <a:pPr/>
              <a:t>10/12/2024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10C895B-76A7-7C4B-83A9-DD78C805722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863DAC3-31B8-D34A-8E2D-3771CE59B9C5}"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0C895B-76A7-7C4B-83A9-DD78C805722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863DAC3-31B8-D34A-8E2D-3771CE59B9C5}" type="datetimeFigureOut">
              <a:rPr lang="en-US" smtClean="0"/>
              <a:pPr/>
              <a:t>10/12/2024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10C895B-76A7-7C4B-83A9-DD78C805722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Only" userDrawn="1">
  <p:cSld name="2_Title Only">
    <p:spTree>
      <p:nvGrpSpPr>
        <p:cNvPr id="1" name="Shape 17"/>
        <p:cNvGrpSpPr/>
        <p:nvPr/>
      </p:nvGrpSpPr>
      <p:grpSpPr>
        <a:xfrm>
          <a:off x="0" y="0"/>
          <a:ext cx="0" cy="0"/>
          <a:chOff x="0" y="0"/>
          <a:chExt cx="0" cy="0"/>
        </a:xfrm>
      </p:grpSpPr>
      <p:sp>
        <p:nvSpPr>
          <p:cNvPr id="5" name="Rectangle 4">
            <a:extLst>
              <a:ext uri="{FF2B5EF4-FFF2-40B4-BE49-F238E27FC236}">
                <a16:creationId xmlns:a16="http://schemas.microsoft.com/office/drawing/2014/main" xmlns="" id="{D47C114B-D94C-EF45-8129-678821A19B22}"/>
              </a:ext>
            </a:extLst>
          </p:cNvPr>
          <p:cNvSpPr/>
          <p:nvPr userDrawn="1"/>
        </p:nvSpPr>
        <p:spPr>
          <a:xfrm>
            <a:off x="0" y="0"/>
            <a:ext cx="5143500" cy="6858000"/>
          </a:xfrm>
          <a:prstGeom prst="rect">
            <a:avLst/>
          </a:prstGeom>
          <a:solidFill>
            <a:srgbClr val="0747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Picture Placeholder 32">
            <a:extLst>
              <a:ext uri="{FF2B5EF4-FFF2-40B4-BE49-F238E27FC236}">
                <a16:creationId xmlns:a16="http://schemas.microsoft.com/office/drawing/2014/main" xmlns="" id="{461ECB26-8EE6-9945-A643-3D630A991A1C}"/>
              </a:ext>
            </a:extLst>
          </p:cNvPr>
          <p:cNvSpPr>
            <a:spLocks noGrp="1"/>
          </p:cNvSpPr>
          <p:nvPr>
            <p:ph type="pic" sz="quarter" idx="13" hasCustomPrompt="1"/>
          </p:nvPr>
        </p:nvSpPr>
        <p:spPr>
          <a:xfrm>
            <a:off x="442915" y="1127880"/>
            <a:ext cx="4243387" cy="4602240"/>
          </a:xfrm>
          <a:solidFill>
            <a:schemeClr val="bg1">
              <a:lumMod val="85000"/>
            </a:schemeClr>
          </a:solidFill>
        </p:spPr>
        <p:txBody>
          <a:bodyPr/>
          <a:lstStyle>
            <a:lvl1pPr marL="192876" marR="0" indent="-192876" algn="l" defTabSz="771506" rtl="0" eaLnBrk="1" fontAlgn="auto" latinLnBrk="0" hangingPunct="1">
              <a:lnSpc>
                <a:spcPct val="90000"/>
              </a:lnSpc>
              <a:spcBef>
                <a:spcPts val="844"/>
              </a:spcBef>
              <a:spcAft>
                <a:spcPts val="0"/>
              </a:spcAft>
              <a:buClrTx/>
              <a:buSzTx/>
              <a:buFont typeface="Arial" panose="020B0604020202020204" pitchFamily="34" charset="0"/>
              <a:buChar char="•"/>
              <a:tabLst/>
              <a:defRPr/>
            </a:lvl1pPr>
          </a:lstStyle>
          <a:p>
            <a:pPr marL="192876" marR="0" lvl="0" indent="-192876" algn="l" defTabSz="771506" rtl="0" eaLnBrk="1" fontAlgn="auto" latinLnBrk="0" hangingPunct="1">
              <a:lnSpc>
                <a:spcPct val="90000"/>
              </a:lnSpc>
              <a:spcBef>
                <a:spcPts val="844"/>
              </a:spcBef>
              <a:spcAft>
                <a:spcPts val="0"/>
              </a:spcAft>
              <a:buClrTx/>
              <a:buSzTx/>
              <a:buFont typeface="Arial" panose="020B0604020202020204" pitchFamily="34" charset="0"/>
              <a:buChar char="•"/>
              <a:tabLst/>
              <a:defRPr/>
            </a:pPr>
            <a:r>
              <a:rPr lang="en-US"/>
              <a:t>Photo</a:t>
            </a:r>
          </a:p>
          <a:p>
            <a:endParaRPr lang="en-US"/>
          </a:p>
        </p:txBody>
      </p:sp>
      <p:pic>
        <p:nvPicPr>
          <p:cNvPr id="8" name="Picture 7" descr="A close up of text on a black background&#10;&#10;Description automatically generated">
            <a:extLst>
              <a:ext uri="{FF2B5EF4-FFF2-40B4-BE49-F238E27FC236}">
                <a16:creationId xmlns:a16="http://schemas.microsoft.com/office/drawing/2014/main" xmlns="" id="{F388432D-0C5C-1D4C-A62C-B3D46AC91758}"/>
              </a:ext>
            </a:extLst>
          </p:cNvPr>
          <p:cNvPicPr>
            <a:picLocks noChangeAspect="1"/>
          </p:cNvPicPr>
          <p:nvPr userDrawn="1"/>
        </p:nvPicPr>
        <p:blipFill>
          <a:blip r:embed="rId2"/>
          <a:stretch>
            <a:fillRect/>
          </a:stretch>
        </p:blipFill>
        <p:spPr>
          <a:xfrm>
            <a:off x="2201678" y="5911448"/>
            <a:ext cx="914949" cy="765231"/>
          </a:xfrm>
          <a:prstGeom prst="rect">
            <a:avLst/>
          </a:prstGeom>
        </p:spPr>
      </p:pic>
      <p:sp>
        <p:nvSpPr>
          <p:cNvPr id="9" name="Content Placeholder 3">
            <a:extLst>
              <a:ext uri="{FF2B5EF4-FFF2-40B4-BE49-F238E27FC236}">
                <a16:creationId xmlns:a16="http://schemas.microsoft.com/office/drawing/2014/main" xmlns="" id="{108C25DE-3621-6C44-9DCB-E9556D2EEED6}"/>
              </a:ext>
            </a:extLst>
          </p:cNvPr>
          <p:cNvSpPr>
            <a:spLocks noGrp="1"/>
          </p:cNvSpPr>
          <p:nvPr>
            <p:ph sz="half" idx="2"/>
          </p:nvPr>
        </p:nvSpPr>
        <p:spPr>
          <a:xfrm>
            <a:off x="5427211" y="515360"/>
            <a:ext cx="3545342" cy="588544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close up of a sign&#10;&#10;Description automatically generated">
            <a:extLst>
              <a:ext uri="{FF2B5EF4-FFF2-40B4-BE49-F238E27FC236}">
                <a16:creationId xmlns:a16="http://schemas.microsoft.com/office/drawing/2014/main" xmlns="" id="{088A8121-DC8D-C84E-B1AC-5451E38A4DC6}"/>
              </a:ext>
            </a:extLst>
          </p:cNvPr>
          <p:cNvPicPr>
            <a:picLocks noChangeAspect="1"/>
          </p:cNvPicPr>
          <p:nvPr userDrawn="1"/>
        </p:nvPicPr>
        <p:blipFill>
          <a:blip r:embed="rId3"/>
          <a:stretch>
            <a:fillRect/>
          </a:stretch>
        </p:blipFill>
        <p:spPr>
          <a:xfrm>
            <a:off x="-1137788" y="0"/>
            <a:ext cx="7404789" cy="1357544"/>
          </a:xfrm>
          <a:prstGeom prst="rect">
            <a:avLst/>
          </a:prstGeom>
        </p:spPr>
      </p:pic>
    </p:spTree>
    <p:extLst>
      <p:ext uri="{BB962C8B-B14F-4D97-AF65-F5344CB8AC3E}">
        <p14:creationId xmlns:p14="http://schemas.microsoft.com/office/powerpoint/2010/main" val="3124111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116"/>
        <p:cNvGrpSpPr/>
        <p:nvPr/>
      </p:nvGrpSpPr>
      <p:grpSpPr>
        <a:xfrm>
          <a:off x="0" y="0"/>
          <a:ext cx="0" cy="0"/>
          <a:chOff x="0" y="0"/>
          <a:chExt cx="0" cy="0"/>
        </a:xfrm>
      </p:grpSpPr>
      <p:pic>
        <p:nvPicPr>
          <p:cNvPr id="117" name="Google Shape;117;p24" descr="A close up of a logo&#10;&#10;Description automatically generated"/>
          <p:cNvPicPr preferRelativeResize="0"/>
          <p:nvPr/>
        </p:nvPicPr>
        <p:blipFill rotWithShape="1">
          <a:blip r:embed="rId2">
            <a:alphaModFix/>
          </a:blip>
          <a:srcRect/>
          <a:stretch/>
        </p:blipFill>
        <p:spPr>
          <a:xfrm>
            <a:off x="3" y="4"/>
            <a:ext cx="9143999" cy="6857999"/>
          </a:xfrm>
          <a:prstGeom prst="rect">
            <a:avLst/>
          </a:prstGeom>
          <a:noFill/>
          <a:ln>
            <a:noFill/>
          </a:ln>
        </p:spPr>
      </p:pic>
      <p:sp>
        <p:nvSpPr>
          <p:cNvPr id="118" name="Google Shape;118;p24"/>
          <p:cNvSpPr txBox="1">
            <a:spLocks noGrp="1"/>
          </p:cNvSpPr>
          <p:nvPr>
            <p:ph type="body" idx="1"/>
          </p:nvPr>
        </p:nvSpPr>
        <p:spPr>
          <a:xfrm>
            <a:off x="3031671" y="489857"/>
            <a:ext cx="5451000" cy="6052400"/>
          </a:xfrm>
          <a:prstGeom prst="rect">
            <a:avLst/>
          </a:prstGeom>
          <a:noFill/>
          <a:ln>
            <a:noFill/>
          </a:ln>
        </p:spPr>
        <p:txBody>
          <a:bodyPr spcFirstLastPara="1" wrap="square" lIns="91425" tIns="45700" rIns="91425" bIns="45700" anchor="t" anchorCtr="0">
            <a:noAutofit/>
          </a:bodyPr>
          <a:lstStyle>
            <a:lvl1pPr marL="342884" lvl="0" indent="-271449" algn="l" rtl="0">
              <a:spcBef>
                <a:spcPts val="315"/>
              </a:spcBef>
              <a:spcAft>
                <a:spcPts val="0"/>
              </a:spcAft>
              <a:buClr>
                <a:schemeClr val="dk1"/>
              </a:buClr>
              <a:buSzPts val="2100"/>
              <a:buChar char="•"/>
              <a:defRPr sz="1575"/>
            </a:lvl1pPr>
            <a:lvl2pPr marL="685766" lvl="1" indent="-257163" algn="l" rtl="0">
              <a:spcBef>
                <a:spcPts val="270"/>
              </a:spcBef>
              <a:spcAft>
                <a:spcPts val="0"/>
              </a:spcAft>
              <a:buClr>
                <a:schemeClr val="dk1"/>
              </a:buClr>
              <a:buSzPts val="1800"/>
              <a:buChar char="–"/>
              <a:defRPr sz="1350"/>
            </a:lvl2pPr>
            <a:lvl3pPr marL="1028649" lvl="2" indent="-242876" algn="l" rtl="0">
              <a:spcBef>
                <a:spcPts val="225"/>
              </a:spcBef>
              <a:spcAft>
                <a:spcPts val="0"/>
              </a:spcAft>
              <a:buClr>
                <a:schemeClr val="dk1"/>
              </a:buClr>
              <a:buSzPts val="1500"/>
              <a:buChar char="•"/>
              <a:defRPr sz="1125"/>
            </a:lvl3pPr>
            <a:lvl4pPr marL="1371532" lvl="3" indent="-235733" algn="l" rtl="0">
              <a:spcBef>
                <a:spcPts val="203"/>
              </a:spcBef>
              <a:spcAft>
                <a:spcPts val="0"/>
              </a:spcAft>
              <a:buClr>
                <a:schemeClr val="dk1"/>
              </a:buClr>
              <a:buSzPts val="1350"/>
              <a:buChar char="–"/>
              <a:defRPr sz="1013"/>
            </a:lvl4pPr>
            <a:lvl5pPr marL="1714415" lvl="4" indent="-235733" algn="l" rtl="0">
              <a:spcBef>
                <a:spcPts val="203"/>
              </a:spcBef>
              <a:spcAft>
                <a:spcPts val="0"/>
              </a:spcAft>
              <a:buClr>
                <a:schemeClr val="dk1"/>
              </a:buClr>
              <a:buSzPts val="1350"/>
              <a:buChar char="»"/>
              <a:defRPr sz="1013"/>
            </a:lvl5pPr>
            <a:lvl6pPr marL="2057298" lvl="5" indent="-235733" algn="l" rtl="0">
              <a:spcBef>
                <a:spcPts val="203"/>
              </a:spcBef>
              <a:spcAft>
                <a:spcPts val="0"/>
              </a:spcAft>
              <a:buClr>
                <a:schemeClr val="dk1"/>
              </a:buClr>
              <a:buSzPts val="1350"/>
              <a:buChar char="•"/>
              <a:defRPr sz="1013"/>
            </a:lvl6pPr>
            <a:lvl7pPr marL="2400180" lvl="6" indent="-235733" algn="l" rtl="0">
              <a:spcBef>
                <a:spcPts val="203"/>
              </a:spcBef>
              <a:spcAft>
                <a:spcPts val="0"/>
              </a:spcAft>
              <a:buClr>
                <a:schemeClr val="dk1"/>
              </a:buClr>
              <a:buSzPts val="1350"/>
              <a:buChar char="•"/>
              <a:defRPr sz="1013"/>
            </a:lvl7pPr>
            <a:lvl8pPr marL="2743064" lvl="7" indent="-235733" algn="l" rtl="0">
              <a:spcBef>
                <a:spcPts val="203"/>
              </a:spcBef>
              <a:spcAft>
                <a:spcPts val="0"/>
              </a:spcAft>
              <a:buClr>
                <a:schemeClr val="dk1"/>
              </a:buClr>
              <a:buSzPts val="1350"/>
              <a:buChar char="•"/>
              <a:defRPr sz="1013"/>
            </a:lvl8pPr>
            <a:lvl9pPr marL="3085946" lvl="8" indent="-235733" algn="l" rtl="0">
              <a:spcBef>
                <a:spcPts val="203"/>
              </a:spcBef>
              <a:spcAft>
                <a:spcPts val="0"/>
              </a:spcAft>
              <a:buClr>
                <a:schemeClr val="dk1"/>
              </a:buClr>
              <a:buSzPts val="1350"/>
              <a:buChar char="•"/>
              <a:defRPr sz="1013"/>
            </a:lvl9pPr>
          </a:lstStyle>
          <a:p>
            <a:endParaRPr/>
          </a:p>
        </p:txBody>
      </p:sp>
    </p:spTree>
    <p:extLst>
      <p:ext uri="{BB962C8B-B14F-4D97-AF65-F5344CB8AC3E}">
        <p14:creationId xmlns:p14="http://schemas.microsoft.com/office/powerpoint/2010/main" val="81460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descr="A person standing in front of a group of kids using computers&#10;&#10;Description automatically generated with low confidence">
            <a:extLst>
              <a:ext uri="{FF2B5EF4-FFF2-40B4-BE49-F238E27FC236}">
                <a16:creationId xmlns:a16="http://schemas.microsoft.com/office/drawing/2014/main" xmlns="" id="{18A6400F-6221-DC48-9868-1B107BAD3CA1}"/>
              </a:ext>
            </a:extLst>
          </p:cNvPr>
          <p:cNvPicPr>
            <a:picLocks noChangeAspect="1"/>
          </p:cNvPicPr>
          <p:nvPr userDrawn="1"/>
        </p:nvPicPr>
        <p:blipFill rotWithShape="1">
          <a:blip r:embed="rId2"/>
          <a:srcRect l="5556" r="5556"/>
          <a:stretch/>
        </p:blipFill>
        <p:spPr>
          <a:xfrm>
            <a:off x="0" y="0"/>
            <a:ext cx="9144000" cy="6858000"/>
          </a:xfrm>
          <a:prstGeom prst="rect">
            <a:avLst/>
          </a:prstGeom>
        </p:spPr>
      </p:pic>
      <p:sp>
        <p:nvSpPr>
          <p:cNvPr id="7" name="Rectangle 6">
            <a:extLst>
              <a:ext uri="{FF2B5EF4-FFF2-40B4-BE49-F238E27FC236}">
                <a16:creationId xmlns:a16="http://schemas.microsoft.com/office/drawing/2014/main" xmlns="" id="{532E674A-F95E-8F42-89B5-A3BDF8BA021D}"/>
              </a:ext>
            </a:extLst>
          </p:cNvPr>
          <p:cNvSpPr/>
          <p:nvPr userDrawn="1"/>
        </p:nvSpPr>
        <p:spPr>
          <a:xfrm>
            <a:off x="0" y="0"/>
            <a:ext cx="9144000" cy="6858000"/>
          </a:xfrm>
          <a:prstGeom prst="rect">
            <a:avLst/>
          </a:prstGeom>
          <a:gradFill flip="none" rotWithShape="1">
            <a:gsLst>
              <a:gs pos="0">
                <a:srgbClr val="002C5A">
                  <a:alpha val="95686"/>
                </a:srgbClr>
              </a:gs>
              <a:gs pos="50000">
                <a:srgbClr val="07477F">
                  <a:shade val="67500"/>
                  <a:satMod val="115000"/>
                  <a:alpha val="90000"/>
                </a:srgbClr>
              </a:gs>
              <a:gs pos="100000">
                <a:srgbClr val="07477F">
                  <a:shade val="100000"/>
                  <a:satMod val="115000"/>
                  <a:alpha val="94708"/>
                </a:srgb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945572"/>
            <a:ext cx="7772400" cy="1470025"/>
          </a:xfrm>
        </p:spPr>
        <p:txBody>
          <a:bodyPr>
            <a:noAutofit/>
          </a:bodyPr>
          <a:lstStyle>
            <a:lvl1pPr algn="ct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4552122"/>
            <a:ext cx="6400800" cy="1086678"/>
          </a:xfrm>
        </p:spPr>
        <p:txBody>
          <a:bodyPr>
            <a:normAutofit/>
          </a:bodyPr>
          <a:lstStyle>
            <a:lvl1pPr marL="0" indent="0" algn="l">
              <a:spcBef>
                <a:spcPts val="0"/>
              </a:spcBef>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descr="A picture containing text&#10;&#10;Description automatically generated">
            <a:extLst>
              <a:ext uri="{FF2B5EF4-FFF2-40B4-BE49-F238E27FC236}">
                <a16:creationId xmlns:a16="http://schemas.microsoft.com/office/drawing/2014/main" xmlns="" id="{9CC552BF-6628-6D4A-B9F6-C4CFC6526554}"/>
              </a:ext>
            </a:extLst>
          </p:cNvPr>
          <p:cNvPicPr>
            <a:picLocks noChangeAspect="1"/>
          </p:cNvPicPr>
          <p:nvPr userDrawn="1"/>
        </p:nvPicPr>
        <p:blipFill>
          <a:blip r:embed="rId3"/>
          <a:stretch>
            <a:fillRect/>
          </a:stretch>
        </p:blipFill>
        <p:spPr>
          <a:xfrm>
            <a:off x="3484087" y="1545604"/>
            <a:ext cx="2175825" cy="1364836"/>
          </a:xfrm>
          <a:prstGeom prst="rect">
            <a:avLst/>
          </a:prstGeom>
        </p:spPr>
      </p:pic>
    </p:spTree>
    <p:extLst>
      <p:ext uri="{BB962C8B-B14F-4D97-AF65-F5344CB8AC3E}">
        <p14:creationId xmlns:p14="http://schemas.microsoft.com/office/powerpoint/2010/main" val="100142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8A6400F-6221-DC48-9868-1B107BAD3CA1}"/>
              </a:ext>
            </a:extLst>
          </p:cNvPr>
          <p:cNvPicPr>
            <a:picLocks noChangeAspect="1"/>
          </p:cNvPicPr>
          <p:nvPr userDrawn="1"/>
        </p:nvPicPr>
        <p:blipFill>
          <a:blip r:embed="rId2"/>
          <a:srcRect t="459" b="459"/>
          <a:stretch/>
        </p:blipFill>
        <p:spPr>
          <a:xfrm>
            <a:off x="0" y="0"/>
            <a:ext cx="9144000" cy="6858000"/>
          </a:xfrm>
          <a:prstGeom prst="rect">
            <a:avLst/>
          </a:prstGeom>
        </p:spPr>
      </p:pic>
      <p:sp>
        <p:nvSpPr>
          <p:cNvPr id="8" name="Rectangle 7">
            <a:extLst>
              <a:ext uri="{FF2B5EF4-FFF2-40B4-BE49-F238E27FC236}">
                <a16:creationId xmlns:a16="http://schemas.microsoft.com/office/drawing/2014/main" xmlns="" id="{9983B60F-A26D-1F4E-A602-C8869A05B9A4}"/>
              </a:ext>
            </a:extLst>
          </p:cNvPr>
          <p:cNvSpPr/>
          <p:nvPr userDrawn="1"/>
        </p:nvSpPr>
        <p:spPr>
          <a:xfrm>
            <a:off x="-1" y="0"/>
            <a:ext cx="9144000" cy="6858000"/>
          </a:xfrm>
          <a:prstGeom prst="rect">
            <a:avLst/>
          </a:prstGeom>
          <a:gradFill flip="none" rotWithShape="1">
            <a:gsLst>
              <a:gs pos="0">
                <a:srgbClr val="002C5A">
                  <a:alpha val="95686"/>
                </a:srgbClr>
              </a:gs>
              <a:gs pos="50000">
                <a:srgbClr val="07477F">
                  <a:shade val="67500"/>
                  <a:satMod val="115000"/>
                  <a:alpha val="86000"/>
                </a:srgbClr>
              </a:gs>
              <a:gs pos="99000">
                <a:srgbClr val="07477F">
                  <a:shade val="100000"/>
                  <a:satMod val="115000"/>
                  <a:alpha val="87000"/>
                </a:srgb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945572"/>
            <a:ext cx="7772400" cy="1470025"/>
          </a:xfrm>
        </p:spPr>
        <p:txBody>
          <a:bodyPr>
            <a:noAutofit/>
          </a:bodyPr>
          <a:lstStyle>
            <a:lvl1pPr algn="ct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4552122"/>
            <a:ext cx="6400800" cy="1086678"/>
          </a:xfrm>
        </p:spPr>
        <p:txBody>
          <a:bodyPr>
            <a:normAutofit/>
          </a:bodyPr>
          <a:lstStyle>
            <a:lvl1pPr marL="0" indent="0" algn="l">
              <a:spcBef>
                <a:spcPts val="0"/>
              </a:spcBef>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descr="A picture containing text&#10;&#10;Description automatically generated">
            <a:extLst>
              <a:ext uri="{FF2B5EF4-FFF2-40B4-BE49-F238E27FC236}">
                <a16:creationId xmlns:a16="http://schemas.microsoft.com/office/drawing/2014/main" xmlns="" id="{9CC552BF-6628-6D4A-B9F6-C4CFC6526554}"/>
              </a:ext>
            </a:extLst>
          </p:cNvPr>
          <p:cNvPicPr>
            <a:picLocks noChangeAspect="1"/>
          </p:cNvPicPr>
          <p:nvPr userDrawn="1"/>
        </p:nvPicPr>
        <p:blipFill>
          <a:blip r:embed="rId3"/>
          <a:stretch>
            <a:fillRect/>
          </a:stretch>
        </p:blipFill>
        <p:spPr>
          <a:xfrm>
            <a:off x="3698380" y="1219200"/>
            <a:ext cx="1747240" cy="1095996"/>
          </a:xfrm>
          <a:prstGeom prst="rect">
            <a:avLst/>
          </a:prstGeom>
        </p:spPr>
      </p:pic>
    </p:spTree>
    <p:extLst>
      <p:ext uri="{BB962C8B-B14F-4D97-AF65-F5344CB8AC3E}">
        <p14:creationId xmlns:p14="http://schemas.microsoft.com/office/powerpoint/2010/main" val="1981712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8A6400F-6221-DC48-9868-1B107BAD3CA1}"/>
              </a:ext>
            </a:extLst>
          </p:cNvPr>
          <p:cNvPicPr>
            <a:picLocks noChangeAspect="1"/>
          </p:cNvPicPr>
          <p:nvPr userDrawn="1"/>
        </p:nvPicPr>
        <p:blipFill>
          <a:blip r:embed="rId2"/>
          <a:srcRect l="5530" r="5530"/>
          <a:stretch/>
        </p:blipFill>
        <p:spPr>
          <a:xfrm>
            <a:off x="0" y="0"/>
            <a:ext cx="9144000" cy="6858000"/>
          </a:xfrm>
          <a:prstGeom prst="rect">
            <a:avLst/>
          </a:prstGeom>
        </p:spPr>
      </p:pic>
      <p:sp>
        <p:nvSpPr>
          <p:cNvPr id="8" name="Rectangle 7">
            <a:extLst>
              <a:ext uri="{FF2B5EF4-FFF2-40B4-BE49-F238E27FC236}">
                <a16:creationId xmlns:a16="http://schemas.microsoft.com/office/drawing/2014/main" xmlns="" id="{9983B60F-A26D-1F4E-A602-C8869A05B9A4}"/>
              </a:ext>
            </a:extLst>
          </p:cNvPr>
          <p:cNvSpPr/>
          <p:nvPr userDrawn="1"/>
        </p:nvSpPr>
        <p:spPr>
          <a:xfrm>
            <a:off x="1" y="0"/>
            <a:ext cx="9143998" cy="6858000"/>
          </a:xfrm>
          <a:prstGeom prst="rect">
            <a:avLst/>
          </a:prstGeom>
          <a:gradFill flip="none" rotWithShape="1">
            <a:gsLst>
              <a:gs pos="0">
                <a:srgbClr val="002C5A">
                  <a:alpha val="95686"/>
                </a:srgbClr>
              </a:gs>
              <a:gs pos="50000">
                <a:srgbClr val="07477F">
                  <a:shade val="67500"/>
                  <a:satMod val="115000"/>
                  <a:alpha val="86000"/>
                </a:srgbClr>
              </a:gs>
              <a:gs pos="99000">
                <a:srgbClr val="07477F">
                  <a:shade val="100000"/>
                  <a:satMod val="115000"/>
                  <a:alpha val="87000"/>
                </a:srgb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945572"/>
            <a:ext cx="7772400" cy="1470025"/>
          </a:xfrm>
        </p:spPr>
        <p:txBody>
          <a:bodyPr>
            <a:noAutofit/>
          </a:bodyPr>
          <a:lstStyle>
            <a:lvl1pPr algn="ct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371600" y="4552122"/>
            <a:ext cx="6400800" cy="1086678"/>
          </a:xfrm>
        </p:spPr>
        <p:txBody>
          <a:bodyPr>
            <a:normAutofit/>
          </a:bodyPr>
          <a:lstStyle>
            <a:lvl1pPr marL="0" indent="0" algn="l">
              <a:spcBef>
                <a:spcPts val="0"/>
              </a:spcBef>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descr="A picture containing text&#10;&#10;Description automatically generated">
            <a:extLst>
              <a:ext uri="{FF2B5EF4-FFF2-40B4-BE49-F238E27FC236}">
                <a16:creationId xmlns:a16="http://schemas.microsoft.com/office/drawing/2014/main" xmlns="" id="{9CC552BF-6628-6D4A-B9F6-C4CFC6526554}"/>
              </a:ext>
            </a:extLst>
          </p:cNvPr>
          <p:cNvPicPr>
            <a:picLocks noChangeAspect="1"/>
          </p:cNvPicPr>
          <p:nvPr userDrawn="1"/>
        </p:nvPicPr>
        <p:blipFill>
          <a:blip r:embed="rId3"/>
          <a:stretch>
            <a:fillRect/>
          </a:stretch>
        </p:blipFill>
        <p:spPr>
          <a:xfrm>
            <a:off x="3698380" y="1219200"/>
            <a:ext cx="1747240" cy="1095996"/>
          </a:xfrm>
          <a:prstGeom prst="rect">
            <a:avLst/>
          </a:prstGeom>
        </p:spPr>
      </p:pic>
    </p:spTree>
    <p:extLst>
      <p:ext uri="{BB962C8B-B14F-4D97-AF65-F5344CB8AC3E}">
        <p14:creationId xmlns:p14="http://schemas.microsoft.com/office/powerpoint/2010/main" val="4262230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6C48022-4EE4-614D-874A-5B9D3FFE1EEB}"/>
              </a:ext>
            </a:extLst>
          </p:cNvPr>
          <p:cNvSpPr/>
          <p:nvPr userDrawn="1"/>
        </p:nvSpPr>
        <p:spPr>
          <a:xfrm>
            <a:off x="0" y="0"/>
            <a:ext cx="9144000" cy="6858000"/>
          </a:xfrm>
          <a:prstGeom prst="rect">
            <a:avLst/>
          </a:prstGeom>
          <a:gradFill flip="none" rotWithShape="1">
            <a:gsLst>
              <a:gs pos="99000">
                <a:srgbClr val="002D5C"/>
              </a:gs>
              <a:gs pos="50000">
                <a:srgbClr val="07477F">
                  <a:shade val="67500"/>
                  <a:satMod val="115000"/>
                </a:srgbClr>
              </a:gs>
              <a:gs pos="0">
                <a:srgbClr val="07477F">
                  <a:shade val="100000"/>
                  <a:satMod val="115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68167" y="1308903"/>
            <a:ext cx="7772400" cy="1576757"/>
          </a:xfrm>
        </p:spPr>
        <p:txBody>
          <a:bodyPr>
            <a:noAutofit/>
          </a:bodyPr>
          <a:lstStyle>
            <a:lvl1pPr algn="l">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568166" y="2885660"/>
            <a:ext cx="7772399" cy="3484659"/>
          </a:xfrm>
        </p:spPr>
        <p:txBody>
          <a:bodyPr/>
          <a:lstStyle>
            <a:lvl1pPr marL="457200" indent="-457200" algn="l">
              <a:buClr>
                <a:srgbClr val="EAAA00"/>
              </a:buClr>
              <a:buFont typeface="Arial" panose="020B0604020202020204" pitchFamily="34" charset="0"/>
              <a:buChar char="•"/>
              <a:defRPr>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descr="A picture containing text&#10;&#10;Description automatically generated">
            <a:extLst>
              <a:ext uri="{FF2B5EF4-FFF2-40B4-BE49-F238E27FC236}">
                <a16:creationId xmlns:a16="http://schemas.microsoft.com/office/drawing/2014/main" xmlns="" id="{9CC552BF-6628-6D4A-B9F6-C4CFC6526554}"/>
              </a:ext>
            </a:extLst>
          </p:cNvPr>
          <p:cNvPicPr>
            <a:picLocks noChangeAspect="1"/>
          </p:cNvPicPr>
          <p:nvPr userDrawn="1"/>
        </p:nvPicPr>
        <p:blipFill>
          <a:blip r:embed="rId2"/>
          <a:stretch>
            <a:fillRect/>
          </a:stretch>
        </p:blipFill>
        <p:spPr>
          <a:xfrm>
            <a:off x="568167" y="265444"/>
            <a:ext cx="1240313" cy="778015"/>
          </a:xfrm>
          <a:prstGeom prst="rect">
            <a:avLst/>
          </a:prstGeom>
        </p:spPr>
      </p:pic>
    </p:spTree>
    <p:extLst>
      <p:ext uri="{BB962C8B-B14F-4D97-AF65-F5344CB8AC3E}">
        <p14:creationId xmlns:p14="http://schemas.microsoft.com/office/powerpoint/2010/main" val="2062538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800" b="0"/>
            </a:lvl1pPr>
          </a:lstStyle>
          <a:p>
            <a:r>
              <a:rPr lang="en-US"/>
              <a:t>Click to edit Master title style</a:t>
            </a:r>
          </a:p>
        </p:txBody>
      </p:sp>
      <p:sp>
        <p:nvSpPr>
          <p:cNvPr id="3" name="Content Placeholder 2"/>
          <p:cNvSpPr>
            <a:spLocks noGrp="1"/>
          </p:cNvSpPr>
          <p:nvPr>
            <p:ph idx="1"/>
          </p:nvPr>
        </p:nvSpPr>
        <p:spPr/>
        <p:txBody>
          <a:bodyPr>
            <a:normAutofit/>
          </a:bodyPr>
          <a:lstStyle>
            <a:lvl1pPr marL="0" indent="0">
              <a:buNone/>
              <a:defRPr sz="2800">
                <a:solidFill>
                  <a:schemeClr val="tx1">
                    <a:lumMod val="75000"/>
                    <a:lumOff val="2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Rectangle 3">
            <a:extLst>
              <a:ext uri="{FF2B5EF4-FFF2-40B4-BE49-F238E27FC236}">
                <a16:creationId xmlns:a16="http://schemas.microsoft.com/office/drawing/2014/main" xmlns="" id="{C1345DF7-A06A-6C42-AD87-98A883F23CCF}"/>
              </a:ext>
            </a:extLst>
          </p:cNvPr>
          <p:cNvSpPr/>
          <p:nvPr userDrawn="1"/>
        </p:nvSpPr>
        <p:spPr>
          <a:xfrm>
            <a:off x="0" y="6126163"/>
            <a:ext cx="9144000" cy="731837"/>
          </a:xfrm>
          <a:prstGeom prst="rect">
            <a:avLst/>
          </a:prstGeom>
          <a:solidFill>
            <a:srgbClr val="0747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55DE5C3C-C3CE-2A41-A9FB-B2A9A5EF2A34}"/>
              </a:ext>
            </a:extLst>
          </p:cNvPr>
          <p:cNvPicPr>
            <a:picLocks noChangeAspect="1"/>
          </p:cNvPicPr>
          <p:nvPr userDrawn="1"/>
        </p:nvPicPr>
        <p:blipFill>
          <a:blip r:embed="rId2"/>
          <a:srcRect/>
          <a:stretch/>
        </p:blipFill>
        <p:spPr>
          <a:xfrm>
            <a:off x="4041085" y="6251187"/>
            <a:ext cx="1061830" cy="4955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xmlns="" id="{3C4B6540-C155-5F48-89FB-9BF48171471C}"/>
              </a:ext>
            </a:extLst>
          </p:cNvPr>
          <p:cNvSpPr/>
          <p:nvPr userDrawn="1"/>
        </p:nvSpPr>
        <p:spPr>
          <a:xfrm>
            <a:off x="0" y="6126163"/>
            <a:ext cx="9144000" cy="731837"/>
          </a:xfrm>
          <a:prstGeom prst="rect">
            <a:avLst/>
          </a:prstGeom>
          <a:solidFill>
            <a:srgbClr val="0747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63CC034B-D0EF-A246-B241-3525E461B9CA}"/>
              </a:ext>
            </a:extLst>
          </p:cNvPr>
          <p:cNvPicPr>
            <a:picLocks noChangeAspect="1"/>
          </p:cNvPicPr>
          <p:nvPr userDrawn="1"/>
        </p:nvPicPr>
        <p:blipFill>
          <a:blip r:embed="rId2"/>
          <a:srcRect/>
          <a:stretch/>
        </p:blipFill>
        <p:spPr>
          <a:xfrm>
            <a:off x="4041085" y="6251187"/>
            <a:ext cx="1061830" cy="49552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b="0"/>
            </a:lvl1pPr>
          </a:lstStyle>
          <a:p>
            <a:r>
              <a:rPr lang="en-US"/>
              <a:t>Click to edit Master title style</a:t>
            </a:r>
          </a:p>
        </p:txBody>
      </p:sp>
      <p:sp>
        <p:nvSpPr>
          <p:cNvPr id="3" name="Content Placeholder 2"/>
          <p:cNvSpPr>
            <a:spLocks noGrp="1"/>
          </p:cNvSpPr>
          <p:nvPr>
            <p:ph sz="half" idx="1"/>
          </p:nvPr>
        </p:nvSpPr>
        <p:spPr>
          <a:xfrm>
            <a:off x="457200" y="1003852"/>
            <a:ext cx="4038600" cy="4880113"/>
          </a:xfrm>
        </p:spPr>
        <p:txBody>
          <a:bodyPr>
            <a:normAutofit/>
          </a:bodyPr>
          <a:lstStyle>
            <a:lvl1pPr marL="0" indent="0">
              <a:buNone/>
              <a:defRPr sz="2400">
                <a:solidFill>
                  <a:schemeClr val="tx1">
                    <a:lumMod val="75000"/>
                    <a:lumOff val="25000"/>
                  </a:schemeClr>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a:t>Click to edit Master text styles</a:t>
            </a:r>
          </a:p>
          <a:p>
            <a:pPr lvl="0"/>
            <a:endParaRPr lang="en-US"/>
          </a:p>
        </p:txBody>
      </p:sp>
      <p:sp>
        <p:nvSpPr>
          <p:cNvPr id="4" name="Content Placeholder 3"/>
          <p:cNvSpPr>
            <a:spLocks noGrp="1"/>
          </p:cNvSpPr>
          <p:nvPr>
            <p:ph sz="half" idx="2"/>
          </p:nvPr>
        </p:nvSpPr>
        <p:spPr>
          <a:xfrm>
            <a:off x="4648200" y="1003852"/>
            <a:ext cx="4038600" cy="488011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6BDD9759-BDB3-BB4F-9309-CC77B99568E5}"/>
              </a:ext>
            </a:extLst>
          </p:cNvPr>
          <p:cNvSpPr/>
          <p:nvPr userDrawn="1"/>
        </p:nvSpPr>
        <p:spPr>
          <a:xfrm>
            <a:off x="0" y="6126163"/>
            <a:ext cx="9144000" cy="731837"/>
          </a:xfrm>
          <a:prstGeom prst="rect">
            <a:avLst/>
          </a:prstGeom>
          <a:gradFill flip="none" rotWithShape="1">
            <a:gsLst>
              <a:gs pos="0">
                <a:srgbClr val="00346B"/>
              </a:gs>
              <a:gs pos="50000">
                <a:srgbClr val="07477F">
                  <a:shade val="67500"/>
                  <a:satMod val="115000"/>
                </a:srgbClr>
              </a:gs>
              <a:gs pos="100000">
                <a:srgbClr val="07477F">
                  <a:shade val="100000"/>
                  <a:satMod val="115000"/>
                </a:srgb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9BE3D556-6DB7-DD4D-96A2-54812B69DE5E}"/>
              </a:ext>
            </a:extLst>
          </p:cNvPr>
          <p:cNvPicPr>
            <a:picLocks noChangeAspect="1"/>
          </p:cNvPicPr>
          <p:nvPr userDrawn="1"/>
        </p:nvPicPr>
        <p:blipFill>
          <a:blip r:embed="rId2"/>
          <a:srcRect/>
          <a:stretch/>
        </p:blipFill>
        <p:spPr>
          <a:xfrm>
            <a:off x="4041085" y="6251187"/>
            <a:ext cx="1061830" cy="4955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863DAC3-31B8-D34A-8E2D-3771CE59B9C5}" type="datetimeFigureOut">
              <a:rPr lang="en-US" smtClean="0"/>
              <a:pPr/>
              <a:t>10/12/2024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10C895B-76A7-7C4B-83A9-DD78C805722C}" type="slidenum">
              <a:rPr lang="en-US" smtClean="0"/>
              <a:pPr/>
              <a:t>‹#›</a:t>
            </a:fld>
            <a:endParaRPr lang="en-US"/>
          </a:p>
        </p:txBody>
      </p:sp>
      <p:sp>
        <p:nvSpPr>
          <p:cNvPr id="10" name="Rectangle 9">
            <a:extLst>
              <a:ext uri="{FF2B5EF4-FFF2-40B4-BE49-F238E27FC236}">
                <a16:creationId xmlns:a16="http://schemas.microsoft.com/office/drawing/2014/main" xmlns="" id="{3B314C6E-0C46-604C-BC5D-3E05099C9F68}"/>
              </a:ext>
            </a:extLst>
          </p:cNvPr>
          <p:cNvSpPr/>
          <p:nvPr userDrawn="1"/>
        </p:nvSpPr>
        <p:spPr>
          <a:xfrm>
            <a:off x="0" y="6126163"/>
            <a:ext cx="9144000" cy="731837"/>
          </a:xfrm>
          <a:prstGeom prst="rect">
            <a:avLst/>
          </a:prstGeom>
          <a:solidFill>
            <a:srgbClr val="07477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007C4673-8E90-6447-B5DA-5F76C9E45812}"/>
              </a:ext>
            </a:extLst>
          </p:cNvPr>
          <p:cNvPicPr>
            <a:picLocks noChangeAspect="1"/>
          </p:cNvPicPr>
          <p:nvPr userDrawn="1"/>
        </p:nvPicPr>
        <p:blipFill>
          <a:blip r:embed="rId2"/>
          <a:srcRect/>
          <a:stretch/>
        </p:blipFill>
        <p:spPr>
          <a:xfrm>
            <a:off x="4041085" y="6251187"/>
            <a:ext cx="1061830" cy="49552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530432"/>
          </a:xfrm>
          <a:prstGeom prst="rect">
            <a:avLst/>
          </a:prstGeom>
        </p:spPr>
        <p:txBody>
          <a:bodyPr vert="horz" lIns="91440" tIns="45720" rIns="91440" bIns="45720" rtlCol="0" anchor="ctr">
            <a:normAutofit/>
          </a:bodyPr>
          <a:lstStyle/>
          <a:p>
            <a:r>
              <a:rPr lang="en-US"/>
              <a:t>(#). Click to edit Master title style</a:t>
            </a:r>
          </a:p>
        </p:txBody>
      </p:sp>
      <p:sp>
        <p:nvSpPr>
          <p:cNvPr id="3" name="Text Placeholder 2"/>
          <p:cNvSpPr>
            <a:spLocks noGrp="1"/>
          </p:cNvSpPr>
          <p:nvPr>
            <p:ph type="body" idx="1"/>
          </p:nvPr>
        </p:nvSpPr>
        <p:spPr>
          <a:xfrm>
            <a:off x="457200" y="930094"/>
            <a:ext cx="8229600" cy="47749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3" r:id="rId4"/>
    <p:sldLayoutId id="2147483662"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4" r:id="rId16"/>
    <p:sldLayoutId id="2147483665" r:id="rId17"/>
  </p:sldLayoutIdLst>
  <p:txStyles>
    <p:titleStyle>
      <a:lvl1pPr algn="l" defTabSz="457200" rtl="0" eaLnBrk="1" latinLnBrk="0" hangingPunct="1">
        <a:spcBef>
          <a:spcPct val="0"/>
        </a:spcBef>
        <a:buNone/>
        <a:defRPr sz="2400" b="0" kern="1200">
          <a:solidFill>
            <a:srgbClr val="07477F"/>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hyperlink" Target="https://creativecommons.org/licenses/by-nc-nd/3.0/" TargetMode="External"/><Relationship Id="rId5" Type="http://schemas.openxmlformats.org/officeDocument/2006/relationships/image" Target="../media/image11.jpg"/><Relationship Id="rId4" Type="http://schemas.openxmlformats.org/officeDocument/2006/relationships/hyperlink" Target="https://dianeravitch.net/2019/11/22/parents-beware-of-the-mind-trus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xmlns="" id="{53EF2163-384D-9A47-88DC-244CCC5BC0A6}"/>
              </a:ext>
            </a:extLst>
          </p:cNvPr>
          <p:cNvSpPr>
            <a:spLocks noGrp="1"/>
          </p:cNvSpPr>
          <p:nvPr>
            <p:ph type="subTitle" idx="1"/>
          </p:nvPr>
        </p:nvSpPr>
        <p:spPr>
          <a:xfrm>
            <a:off x="979712" y="4914905"/>
            <a:ext cx="7184571" cy="1874272"/>
          </a:xfrm>
          <a:noFill/>
        </p:spPr>
        <p:txBody>
          <a:bodyPr>
            <a:normAutofit/>
          </a:bodyPr>
          <a:lstStyle/>
          <a:p>
            <a:pPr>
              <a:spcBef>
                <a:spcPts val="0"/>
              </a:spcBef>
            </a:pPr>
            <a:r>
              <a:rPr lang="en-US" sz="3200" i="1" spc="40" dirty="0">
                <a:solidFill>
                  <a:schemeClr val="bg1"/>
                </a:solidFill>
                <a:latin typeface="+mj-lt"/>
              </a:rPr>
              <a:t>Presented by Yvonne Johnson</a:t>
            </a:r>
          </a:p>
          <a:p>
            <a:pPr>
              <a:spcBef>
                <a:spcPts val="0"/>
              </a:spcBef>
            </a:pPr>
            <a:r>
              <a:rPr lang="en-US" sz="3200" i="1" spc="40" dirty="0">
                <a:solidFill>
                  <a:schemeClr val="bg1"/>
                </a:solidFill>
                <a:latin typeface="+mj-lt"/>
              </a:rPr>
              <a:t>National PTA President</a:t>
            </a:r>
          </a:p>
          <a:p>
            <a:pPr>
              <a:spcBef>
                <a:spcPts val="0"/>
              </a:spcBef>
            </a:pPr>
            <a:endParaRPr lang="en-US" sz="3200" i="1" spc="40" dirty="0">
              <a:solidFill>
                <a:schemeClr val="bg1"/>
              </a:solidFill>
              <a:latin typeface="+mj-lt"/>
            </a:endParaRPr>
          </a:p>
        </p:txBody>
      </p:sp>
      <p:sp>
        <p:nvSpPr>
          <p:cNvPr id="6" name="Oval 5">
            <a:extLst>
              <a:ext uri="{FF2B5EF4-FFF2-40B4-BE49-F238E27FC236}">
                <a16:creationId xmlns:a16="http://schemas.microsoft.com/office/drawing/2014/main" xmlns="" id="{3FE9A1E6-5C3D-2D4A-AF9C-32C50C0B540A}"/>
              </a:ext>
            </a:extLst>
          </p:cNvPr>
          <p:cNvSpPr/>
          <p:nvPr/>
        </p:nvSpPr>
        <p:spPr>
          <a:xfrm>
            <a:off x="1825281" y="2460171"/>
            <a:ext cx="631480" cy="631480"/>
          </a:xfrm>
          <a:prstGeom prst="ellipse">
            <a:avLst/>
          </a:prstGeom>
          <a:solidFill>
            <a:srgbClr val="CB33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B305926C-F670-FA43-9AE4-E825D56B846B}"/>
              </a:ext>
            </a:extLst>
          </p:cNvPr>
          <p:cNvSpPr/>
          <p:nvPr/>
        </p:nvSpPr>
        <p:spPr>
          <a:xfrm>
            <a:off x="2784766" y="2460171"/>
            <a:ext cx="631480" cy="631480"/>
          </a:xfrm>
          <a:prstGeom prst="ellipse">
            <a:avLst/>
          </a:prstGeom>
          <a:solidFill>
            <a:srgbClr val="CB60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C396C3C0-29A5-1640-AA6E-B50B0B6762F2}"/>
              </a:ext>
            </a:extLst>
          </p:cNvPr>
          <p:cNvSpPr/>
          <p:nvPr/>
        </p:nvSpPr>
        <p:spPr>
          <a:xfrm>
            <a:off x="3744251" y="2460171"/>
            <a:ext cx="631480" cy="631480"/>
          </a:xfrm>
          <a:prstGeom prst="ellipse">
            <a:avLst/>
          </a:prstGeom>
          <a:solidFill>
            <a:srgbClr val="EAA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9DDD341F-34AB-1747-A7F1-D129C54A38D7}"/>
              </a:ext>
            </a:extLst>
          </p:cNvPr>
          <p:cNvSpPr/>
          <p:nvPr/>
        </p:nvSpPr>
        <p:spPr>
          <a:xfrm>
            <a:off x="4703736" y="2460171"/>
            <a:ext cx="631480" cy="631480"/>
          </a:xfrm>
          <a:prstGeom prst="ellipse">
            <a:avLst/>
          </a:prstGeom>
          <a:solidFill>
            <a:srgbClr val="78BE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50409859-D68A-2E44-A56E-AA9981A8A143}"/>
              </a:ext>
            </a:extLst>
          </p:cNvPr>
          <p:cNvSpPr/>
          <p:nvPr/>
        </p:nvSpPr>
        <p:spPr>
          <a:xfrm>
            <a:off x="5663221" y="2465388"/>
            <a:ext cx="631480" cy="631480"/>
          </a:xfrm>
          <a:prstGeom prst="ellipse">
            <a:avLst/>
          </a:prstGeom>
          <a:solidFill>
            <a:srgbClr val="00778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4FD38EC1-3D46-9947-A813-F7B0A06D3B21}"/>
              </a:ext>
            </a:extLst>
          </p:cNvPr>
          <p:cNvSpPr/>
          <p:nvPr/>
        </p:nvSpPr>
        <p:spPr>
          <a:xfrm>
            <a:off x="6622708" y="2460171"/>
            <a:ext cx="631480" cy="631480"/>
          </a:xfrm>
          <a:prstGeom prst="ellipse">
            <a:avLst/>
          </a:prstGeom>
          <a:solidFill>
            <a:srgbClr val="722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xmlns="" id="{D651EE44-13B0-004E-8A83-388D5C5E33EC}"/>
              </a:ext>
            </a:extLst>
          </p:cNvPr>
          <p:cNvCxnSpPr>
            <a:cxnSpLocks/>
          </p:cNvCxnSpPr>
          <p:nvPr/>
        </p:nvCxnSpPr>
        <p:spPr>
          <a:xfrm>
            <a:off x="2340320" y="4572953"/>
            <a:ext cx="7619999" cy="0"/>
          </a:xfrm>
          <a:prstGeom prst="line">
            <a:avLst/>
          </a:prstGeom>
          <a:ln w="3175">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xmlns="" id="{045CD9AA-5FFF-BD42-8BA7-CB2C6E7FF397}"/>
              </a:ext>
            </a:extLst>
          </p:cNvPr>
          <p:cNvCxnSpPr>
            <a:cxnSpLocks/>
          </p:cNvCxnSpPr>
          <p:nvPr/>
        </p:nvCxnSpPr>
        <p:spPr>
          <a:xfrm>
            <a:off x="318315" y="2950460"/>
            <a:ext cx="7619999" cy="0"/>
          </a:xfrm>
          <a:prstGeom prst="line">
            <a:avLst/>
          </a:prstGeom>
          <a:ln w="3175">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Title 11">
            <a:extLst>
              <a:ext uri="{FF2B5EF4-FFF2-40B4-BE49-F238E27FC236}">
                <a16:creationId xmlns:a16="http://schemas.microsoft.com/office/drawing/2014/main" xmlns="" id="{F063C0C5-D37C-6FD3-CF45-AD715865A990}"/>
              </a:ext>
            </a:extLst>
          </p:cNvPr>
          <p:cNvSpPr>
            <a:spLocks noGrp="1"/>
          </p:cNvSpPr>
          <p:nvPr>
            <p:ph type="ctrTitle"/>
          </p:nvPr>
        </p:nvSpPr>
        <p:spPr>
          <a:xfrm>
            <a:off x="685800" y="3091652"/>
            <a:ext cx="7772400" cy="1481301"/>
          </a:xfrm>
        </p:spPr>
        <p:txBody>
          <a:bodyPr/>
          <a:lstStyle/>
          <a:p>
            <a:r>
              <a:rPr lang="en-US" sz="3600" dirty="0"/>
              <a:t>The PTA and The Principal, The Superintendent, and The School Board</a:t>
            </a:r>
          </a:p>
        </p:txBody>
      </p:sp>
    </p:spTree>
    <p:extLst>
      <p:ext uri="{BB962C8B-B14F-4D97-AF65-F5344CB8AC3E}">
        <p14:creationId xmlns:p14="http://schemas.microsoft.com/office/powerpoint/2010/main" val="13627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09583D-2899-8917-0348-FB6BE83D600F}"/>
              </a:ext>
            </a:extLst>
          </p:cNvPr>
          <p:cNvSpPr>
            <a:spLocks noGrp="1"/>
          </p:cNvSpPr>
          <p:nvPr>
            <p:ph type="ctrTitle"/>
          </p:nvPr>
        </p:nvSpPr>
        <p:spPr>
          <a:xfrm>
            <a:off x="568167" y="1308903"/>
            <a:ext cx="7772400" cy="938997"/>
          </a:xfrm>
        </p:spPr>
        <p:txBody>
          <a:bodyPr/>
          <a:lstStyle/>
          <a:p>
            <a:r>
              <a:rPr lang="en-US" sz="3200" dirty="0"/>
              <a:t>          </a:t>
            </a:r>
            <a:r>
              <a:rPr lang="en-US" sz="3200" dirty="0">
                <a:latin typeface="+mj-lt"/>
              </a:rPr>
              <a:t>The PTA and the School Board</a:t>
            </a:r>
          </a:p>
        </p:txBody>
      </p:sp>
      <p:sp>
        <p:nvSpPr>
          <p:cNvPr id="3" name="Subtitle 2">
            <a:extLst>
              <a:ext uri="{FF2B5EF4-FFF2-40B4-BE49-F238E27FC236}">
                <a16:creationId xmlns:a16="http://schemas.microsoft.com/office/drawing/2014/main" xmlns="" id="{B613C56A-D790-823C-00E9-B929C90A28F9}"/>
              </a:ext>
            </a:extLst>
          </p:cNvPr>
          <p:cNvSpPr>
            <a:spLocks noGrp="1"/>
          </p:cNvSpPr>
          <p:nvPr>
            <p:ph type="subTitle" idx="1"/>
          </p:nvPr>
        </p:nvSpPr>
        <p:spPr>
          <a:xfrm>
            <a:off x="568166" y="2247900"/>
            <a:ext cx="7772399" cy="4122419"/>
          </a:xfrm>
        </p:spPr>
        <p:txBody>
          <a:bodyPr/>
          <a:lstStyle/>
          <a:p>
            <a:r>
              <a:rPr lang="en-US" sz="1800" dirty="0">
                <a:effectLst/>
                <a:latin typeface="+mn-lt"/>
                <a:ea typeface="Times New Roman" panose="02020603050405020304" pitchFamily="18" charset="0"/>
              </a:rPr>
              <a:t>School</a:t>
            </a:r>
            <a:r>
              <a:rPr lang="en-US" sz="1800" spc="110" dirty="0">
                <a:effectLst/>
                <a:latin typeface="+mn-lt"/>
                <a:ea typeface="Times New Roman" panose="02020603050405020304" pitchFamily="18" charset="0"/>
              </a:rPr>
              <a:t> </a:t>
            </a:r>
            <a:r>
              <a:rPr lang="en-US" sz="1800" dirty="0">
                <a:effectLst/>
                <a:latin typeface="+mn-lt"/>
                <a:ea typeface="Times New Roman" panose="02020603050405020304" pitchFamily="18" charset="0"/>
              </a:rPr>
              <a:t>boards</a:t>
            </a:r>
            <a:r>
              <a:rPr lang="en-US" sz="1800" spc="105" dirty="0">
                <a:effectLst/>
                <a:latin typeface="+mn-lt"/>
                <a:ea typeface="Times New Roman" panose="02020603050405020304" pitchFamily="18" charset="0"/>
              </a:rPr>
              <a:t> </a:t>
            </a:r>
            <a:r>
              <a:rPr lang="en-US" sz="1800" dirty="0">
                <a:effectLst/>
                <a:latin typeface="+mn-lt"/>
                <a:ea typeface="Times New Roman" panose="02020603050405020304" pitchFamily="18" charset="0"/>
              </a:rPr>
              <a:t>do a better</a:t>
            </a:r>
            <a:r>
              <a:rPr lang="en-US" sz="1800" spc="180" dirty="0">
                <a:effectLst/>
                <a:latin typeface="+mn-lt"/>
                <a:ea typeface="Times New Roman" panose="02020603050405020304" pitchFamily="18" charset="0"/>
              </a:rPr>
              <a:t> </a:t>
            </a:r>
            <a:r>
              <a:rPr lang="en-US" sz="1800" dirty="0">
                <a:effectLst/>
                <a:latin typeface="+mn-lt"/>
                <a:ea typeface="Times New Roman" panose="02020603050405020304" pitchFamily="18" charset="0"/>
              </a:rPr>
              <a:t>job</a:t>
            </a:r>
            <a:r>
              <a:rPr lang="en-US" sz="1800" spc="110" dirty="0">
                <a:effectLst/>
                <a:latin typeface="+mn-lt"/>
                <a:ea typeface="Times New Roman" panose="02020603050405020304" pitchFamily="18" charset="0"/>
              </a:rPr>
              <a:t> </a:t>
            </a:r>
            <a:r>
              <a:rPr lang="en-US" sz="1800" dirty="0">
                <a:effectLst/>
                <a:latin typeface="+mn-lt"/>
                <a:ea typeface="Times New Roman" panose="02020603050405020304" pitchFamily="18" charset="0"/>
              </a:rPr>
              <a:t>when</a:t>
            </a:r>
            <a:r>
              <a:rPr lang="en-US" sz="1800" spc="130" dirty="0">
                <a:effectLst/>
                <a:latin typeface="+mn-lt"/>
                <a:ea typeface="Times New Roman" panose="02020603050405020304" pitchFamily="18" charset="0"/>
              </a:rPr>
              <a:t> </a:t>
            </a:r>
            <a:r>
              <a:rPr lang="en-US" sz="1800" dirty="0">
                <a:effectLst/>
                <a:latin typeface="+mn-lt"/>
                <a:ea typeface="Times New Roman" panose="02020603050405020304" pitchFamily="18" charset="0"/>
              </a:rPr>
              <a:t>they</a:t>
            </a:r>
            <a:r>
              <a:rPr lang="en-US" sz="1800" spc="110" dirty="0">
                <a:effectLst/>
                <a:latin typeface="+mn-lt"/>
                <a:ea typeface="Times New Roman" panose="02020603050405020304" pitchFamily="18" charset="0"/>
              </a:rPr>
              <a:t> </a:t>
            </a:r>
            <a:r>
              <a:rPr lang="en-US" sz="1800" dirty="0">
                <a:effectLst/>
                <a:latin typeface="+mn-lt"/>
                <a:ea typeface="Times New Roman" panose="02020603050405020304" pitchFamily="18" charset="0"/>
              </a:rPr>
              <a:t>are</a:t>
            </a:r>
            <a:r>
              <a:rPr lang="en-US" sz="1800" spc="-10" dirty="0">
                <a:effectLst/>
                <a:latin typeface="+mn-lt"/>
                <a:ea typeface="Times New Roman" panose="02020603050405020304" pitchFamily="18" charset="0"/>
              </a:rPr>
              <a:t> </a:t>
            </a:r>
            <a:r>
              <a:rPr lang="en-US" sz="1800" dirty="0">
                <a:effectLst/>
                <a:latin typeface="+mn-lt"/>
                <a:ea typeface="Times New Roman" panose="02020603050405020304" pitchFamily="18" charset="0"/>
              </a:rPr>
              <a:t>challenged</a:t>
            </a:r>
            <a:r>
              <a:rPr lang="en-US" sz="1800" spc="140" dirty="0">
                <a:effectLst/>
                <a:latin typeface="+mn-lt"/>
                <a:ea typeface="Times New Roman" panose="02020603050405020304" pitchFamily="18" charset="0"/>
              </a:rPr>
              <a:t> </a:t>
            </a:r>
            <a:r>
              <a:rPr lang="en-US" sz="1800" dirty="0">
                <a:effectLst/>
                <a:latin typeface="+mn-lt"/>
                <a:ea typeface="Times New Roman" panose="02020603050405020304" pitchFamily="18" charset="0"/>
              </a:rPr>
              <a:t>and supported</a:t>
            </a:r>
            <a:r>
              <a:rPr lang="en-US" sz="1800" spc="180" dirty="0">
                <a:effectLst/>
                <a:latin typeface="+mn-lt"/>
                <a:ea typeface="Times New Roman" panose="02020603050405020304" pitchFamily="18" charset="0"/>
              </a:rPr>
              <a:t> </a:t>
            </a:r>
            <a:r>
              <a:rPr lang="en-US" sz="1800" dirty="0">
                <a:effectLst/>
                <a:latin typeface="+mn-lt"/>
                <a:ea typeface="Times New Roman" panose="02020603050405020304" pitchFamily="18" charset="0"/>
              </a:rPr>
              <a:t>by an informed and involved community,</a:t>
            </a:r>
          </a:p>
          <a:p>
            <a:r>
              <a:rPr lang="en-US" sz="1800" dirty="0">
                <a:effectLst/>
                <a:latin typeface="+mn-lt"/>
                <a:ea typeface="Times New Roman" panose="02020603050405020304" pitchFamily="18" charset="0"/>
              </a:rPr>
              <a:t> PTAs should encourage participation in the decision-making</a:t>
            </a:r>
            <a:r>
              <a:rPr lang="en-US" sz="1800" spc="-25" dirty="0">
                <a:effectLst/>
                <a:latin typeface="+mn-lt"/>
                <a:ea typeface="Times New Roman" panose="02020603050405020304" pitchFamily="18" charset="0"/>
              </a:rPr>
              <a:t> </a:t>
            </a:r>
            <a:r>
              <a:rPr lang="en-US" sz="1800" dirty="0">
                <a:effectLst/>
                <a:latin typeface="+mn-lt"/>
                <a:ea typeface="Times New Roman" panose="02020603050405020304" pitchFamily="18" charset="0"/>
              </a:rPr>
              <a:t>process to develop school policy.</a:t>
            </a:r>
          </a:p>
          <a:p>
            <a:r>
              <a:rPr lang="en-US" sz="1800" spc="-30" dirty="0">
                <a:effectLst/>
                <a:latin typeface="+mn-lt"/>
                <a:ea typeface="Times New Roman" panose="02020603050405020304" pitchFamily="18" charset="0"/>
              </a:rPr>
              <a:t> </a:t>
            </a:r>
            <a:r>
              <a:rPr lang="en-US" sz="1800" dirty="0">
                <a:effectLst/>
                <a:latin typeface="+mn-lt"/>
                <a:ea typeface="Times New Roman" panose="02020603050405020304" pitchFamily="18" charset="0"/>
              </a:rPr>
              <a:t>PTA can be a partner to the school board in the following areas:</a:t>
            </a:r>
          </a:p>
          <a:p>
            <a:r>
              <a:rPr lang="en-US" sz="2400" dirty="0">
                <a:latin typeface="+mn-lt"/>
              </a:rPr>
              <a:t>Communication</a:t>
            </a:r>
          </a:p>
          <a:p>
            <a:r>
              <a:rPr lang="en-US" sz="2400" dirty="0">
                <a:latin typeface="+mn-lt"/>
              </a:rPr>
              <a:t>Participation</a:t>
            </a:r>
          </a:p>
          <a:p>
            <a:r>
              <a:rPr lang="en-US" sz="2400" dirty="0">
                <a:latin typeface="+mn-lt"/>
              </a:rPr>
              <a:t>Accountability </a:t>
            </a:r>
          </a:p>
          <a:p>
            <a:endParaRPr lang="en-US" dirty="0"/>
          </a:p>
        </p:txBody>
      </p:sp>
    </p:spTree>
    <p:extLst>
      <p:ext uri="{BB962C8B-B14F-4D97-AF65-F5344CB8AC3E}">
        <p14:creationId xmlns:p14="http://schemas.microsoft.com/office/powerpoint/2010/main" val="714767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F20FF69-0799-6D07-D559-462394862118}"/>
              </a:ext>
            </a:extLst>
          </p:cNvPr>
          <p:cNvSpPr>
            <a:spLocks noGrp="1"/>
          </p:cNvSpPr>
          <p:nvPr>
            <p:ph sz="half" idx="1"/>
          </p:nvPr>
        </p:nvSpPr>
        <p:spPr>
          <a:xfrm>
            <a:off x="457199" y="188686"/>
            <a:ext cx="8222344" cy="5695279"/>
          </a:xfrm>
        </p:spPr>
        <p:txBody>
          <a:bodyPr>
            <a:normAutofit fontScale="25000" lnSpcReduction="20000"/>
          </a:bodyPr>
          <a:lstStyle/>
          <a:p>
            <a:pPr marL="387350" marR="0">
              <a:spcBef>
                <a:spcPts val="1305"/>
              </a:spcBef>
              <a:spcAft>
                <a:spcPts val="0"/>
              </a:spcAft>
            </a:pPr>
            <a:r>
              <a:rPr lang="en-US" sz="9600" b="1" spc="-10" dirty="0">
                <a:effectLst/>
                <a:latin typeface="+mn-lt"/>
                <a:ea typeface="Times New Roman" panose="02020603050405020304" pitchFamily="18" charset="0"/>
              </a:rPr>
              <a:t>                                </a:t>
            </a:r>
            <a:r>
              <a:rPr lang="en-US" sz="11200" b="1" spc="-10" dirty="0">
                <a:solidFill>
                  <a:srgbClr val="0070C0"/>
                </a:solidFill>
                <a:effectLst/>
                <a:latin typeface="+mj-lt"/>
                <a:ea typeface="Times New Roman" panose="02020603050405020304" pitchFamily="18" charset="0"/>
              </a:rPr>
              <a:t>Communication</a:t>
            </a:r>
            <a:endParaRPr lang="en-US" sz="11200" dirty="0">
              <a:solidFill>
                <a:srgbClr val="0070C0"/>
              </a:solidFill>
              <a:effectLst/>
              <a:latin typeface="+mj-lt"/>
              <a:ea typeface="Times New Roman" panose="02020603050405020304" pitchFamily="18" charset="0"/>
            </a:endParaRPr>
          </a:p>
          <a:p>
            <a:pPr marL="742950" marR="0" lvl="1" indent="-285750">
              <a:spcBef>
                <a:spcPts val="685"/>
              </a:spcBef>
              <a:spcAft>
                <a:spcPts val="0"/>
              </a:spcAft>
              <a:buSzPts val="1150"/>
              <a:buFont typeface="Times New Roman" panose="02020603050405020304" pitchFamily="18" charset="0"/>
              <a:buChar char="•"/>
              <a:tabLst>
                <a:tab pos="829310" algn="l"/>
              </a:tabLst>
            </a:pPr>
            <a:r>
              <a:rPr lang="en-US" sz="9600" spc="0" dirty="0">
                <a:effectLst/>
                <a:latin typeface="+mn-lt"/>
                <a:ea typeface="Times New Roman" panose="02020603050405020304" pitchFamily="18" charset="0"/>
              </a:rPr>
              <a:t>Establish</a:t>
            </a:r>
            <a:r>
              <a:rPr lang="en-US" sz="9600" spc="45"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regular</a:t>
            </a:r>
            <a:r>
              <a:rPr lang="en-US" sz="9600" spc="45"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two-way</a:t>
            </a:r>
            <a:r>
              <a:rPr lang="en-US" sz="9600" spc="30"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communication</a:t>
            </a:r>
            <a:r>
              <a:rPr lang="en-US" sz="9600" spc="185"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with</a:t>
            </a:r>
            <a:r>
              <a:rPr lang="en-US" sz="9600" spc="35"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the</a:t>
            </a:r>
            <a:r>
              <a:rPr lang="en-US" sz="9600" spc="-20"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school</a:t>
            </a:r>
            <a:r>
              <a:rPr lang="en-US" sz="9600" spc="55" dirty="0">
                <a:effectLst/>
                <a:latin typeface="+mn-lt"/>
                <a:ea typeface="Times New Roman" panose="02020603050405020304" pitchFamily="18" charset="0"/>
              </a:rPr>
              <a:t> </a:t>
            </a:r>
            <a:r>
              <a:rPr lang="en-US" sz="9600" spc="-10" dirty="0">
                <a:effectLst/>
                <a:latin typeface="+mn-lt"/>
                <a:ea typeface="Times New Roman" panose="02020603050405020304" pitchFamily="18" charset="0"/>
              </a:rPr>
              <a:t>board.</a:t>
            </a:r>
            <a:endParaRPr lang="en-US" sz="9600" spc="0" dirty="0">
              <a:effectLst/>
              <a:latin typeface="+mn-lt"/>
              <a:ea typeface="Times New Roman" panose="02020603050405020304" pitchFamily="18" charset="0"/>
            </a:endParaRPr>
          </a:p>
          <a:p>
            <a:pPr marL="742950" marR="911860" lvl="1" indent="-285750">
              <a:spcBef>
                <a:spcPts val="120"/>
              </a:spcBef>
              <a:spcAft>
                <a:spcPts val="0"/>
              </a:spcAft>
              <a:buSzPts val="1150"/>
              <a:buFont typeface="Times New Roman" panose="02020603050405020304" pitchFamily="18" charset="0"/>
              <a:buChar char="•"/>
              <a:tabLst>
                <a:tab pos="828040" algn="l"/>
                <a:tab pos="830580" algn="l"/>
              </a:tabLst>
            </a:pPr>
            <a:r>
              <a:rPr lang="en-US" sz="9600" spc="0" dirty="0">
                <a:effectLst/>
                <a:latin typeface="+mn-lt"/>
                <a:ea typeface="Times New Roman" panose="02020603050405020304" pitchFamily="18" charset="0"/>
              </a:rPr>
              <a:t>Appoint a PTA</a:t>
            </a:r>
            <a:r>
              <a:rPr lang="en-US" sz="9600" spc="-15"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liaison to</a:t>
            </a:r>
            <a:r>
              <a:rPr lang="en-US" sz="9600" spc="-5"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attend school board meetings and</a:t>
            </a:r>
            <a:r>
              <a:rPr lang="en-US" sz="9600" spc="-5" dirty="0">
                <a:effectLst/>
                <a:latin typeface="+mn-lt"/>
                <a:ea typeface="Times New Roman" panose="02020603050405020304" pitchFamily="18" charset="0"/>
              </a:rPr>
              <a:t> </a:t>
            </a:r>
            <a:r>
              <a:rPr lang="en-US" sz="9600" dirty="0">
                <a:latin typeface="+mn-lt"/>
                <a:ea typeface="Times New Roman" panose="02020603050405020304" pitchFamily="18" charset="0"/>
              </a:rPr>
              <a:t>share information with the PTA such as</a:t>
            </a:r>
            <a:r>
              <a:rPr lang="en-US" sz="9600" spc="0" dirty="0">
                <a:effectLst/>
                <a:latin typeface="+mn-lt"/>
                <a:ea typeface="Times New Roman" panose="02020603050405020304" pitchFamily="18" charset="0"/>
              </a:rPr>
              <a:t> agendas and reports.</a:t>
            </a:r>
          </a:p>
          <a:p>
            <a:pPr marL="742950" marR="578485" lvl="1" indent="-285750">
              <a:spcBef>
                <a:spcPts val="115"/>
              </a:spcBef>
              <a:spcAft>
                <a:spcPts val="0"/>
              </a:spcAft>
              <a:buSzPts val="1150"/>
              <a:buFont typeface="Times New Roman" panose="02020603050405020304" pitchFamily="18" charset="0"/>
              <a:buChar char="•"/>
              <a:tabLst>
                <a:tab pos="828675" algn="l"/>
                <a:tab pos="829945" algn="l"/>
              </a:tabLst>
            </a:pPr>
            <a:r>
              <a:rPr lang="en-US" sz="9600" spc="0" dirty="0">
                <a:effectLst/>
                <a:latin typeface="+mn-lt"/>
                <a:ea typeface="Times New Roman" panose="02020603050405020304" pitchFamily="18" charset="0"/>
              </a:rPr>
              <a:t>	Keep the</a:t>
            </a:r>
            <a:r>
              <a:rPr lang="en-US" sz="9600" spc="-35"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PTA membership informed of school board actions and</a:t>
            </a:r>
            <a:r>
              <a:rPr lang="en-US" sz="9600" spc="-20"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policies through reports in newsletters, meetings, and special programs.</a:t>
            </a:r>
          </a:p>
          <a:p>
            <a:pPr marL="742950" marR="705485" lvl="1" indent="-285750">
              <a:spcBef>
                <a:spcPts val="95"/>
              </a:spcBef>
              <a:spcAft>
                <a:spcPts val="0"/>
              </a:spcAft>
              <a:buSzPts val="1150"/>
              <a:buFont typeface="Times New Roman" panose="02020603050405020304" pitchFamily="18" charset="0"/>
              <a:buChar char="•"/>
              <a:tabLst>
                <a:tab pos="823595" algn="l"/>
                <a:tab pos="828040" algn="l"/>
              </a:tabLst>
            </a:pPr>
            <a:r>
              <a:rPr lang="en-US" sz="9600" spc="0" dirty="0">
                <a:effectLst/>
                <a:latin typeface="+mn-lt"/>
                <a:ea typeface="Times New Roman" panose="02020603050405020304" pitchFamily="18" charset="0"/>
              </a:rPr>
              <a:t>Establish a</a:t>
            </a:r>
            <a:r>
              <a:rPr lang="en-US" sz="9600" spc="-10"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PTA spokesperson. To</a:t>
            </a:r>
            <a:r>
              <a:rPr lang="en-US" sz="9600" spc="-15"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avoid confusion, it</a:t>
            </a:r>
            <a:r>
              <a:rPr lang="en-US" sz="9600" spc="-50"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is</a:t>
            </a:r>
            <a:r>
              <a:rPr lang="en-US" sz="9600" spc="-15"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important that the</a:t>
            </a:r>
            <a:r>
              <a:rPr lang="en-US" sz="9600" spc="-20"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PTA spokesperson voice the consensus of the PTA, not personal views or opinions.</a:t>
            </a:r>
          </a:p>
          <a:p>
            <a:pPr marL="742950" marR="0" lvl="1" indent="-285750">
              <a:spcBef>
                <a:spcPts val="120"/>
              </a:spcBef>
              <a:spcAft>
                <a:spcPts val="0"/>
              </a:spcAft>
              <a:buSzPts val="1150"/>
              <a:buFont typeface="Times New Roman" panose="02020603050405020304" pitchFamily="18" charset="0"/>
              <a:buChar char="•"/>
              <a:tabLst>
                <a:tab pos="826770" algn="l"/>
              </a:tabLst>
            </a:pPr>
            <a:r>
              <a:rPr lang="en-US" sz="9600" spc="0" dirty="0">
                <a:effectLst/>
                <a:latin typeface="+mn-lt"/>
                <a:ea typeface="Times New Roman" panose="02020603050405020304" pitchFamily="18" charset="0"/>
              </a:rPr>
              <a:t>Present</a:t>
            </a:r>
            <a:r>
              <a:rPr lang="en-US" sz="9600" spc="30"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PTA</a:t>
            </a:r>
            <a:r>
              <a:rPr lang="en-US" sz="9600" spc="30"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positions</a:t>
            </a:r>
            <a:r>
              <a:rPr lang="en-US" sz="9600" spc="70"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on</a:t>
            </a:r>
            <a:r>
              <a:rPr lang="en-US" sz="9600" spc="-10"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issues</a:t>
            </a:r>
            <a:r>
              <a:rPr lang="en-US" sz="9600" spc="30"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such</a:t>
            </a:r>
            <a:r>
              <a:rPr lang="en-US" sz="9600" spc="40"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as</a:t>
            </a:r>
            <a:r>
              <a:rPr lang="en-US" sz="9600" spc="-25"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tax</a:t>
            </a:r>
            <a:r>
              <a:rPr lang="en-US" sz="9600" spc="-15" dirty="0">
                <a:effectLst/>
                <a:latin typeface="+mn-lt"/>
                <a:ea typeface="Times New Roman" panose="02020603050405020304" pitchFamily="18" charset="0"/>
              </a:rPr>
              <a:t> </a:t>
            </a:r>
            <a:r>
              <a:rPr lang="en-US" sz="9600" spc="-10" dirty="0">
                <a:effectLst/>
                <a:latin typeface="+mn-lt"/>
                <a:ea typeface="Times New Roman" panose="02020603050405020304" pitchFamily="18" charset="0"/>
              </a:rPr>
              <a:t>increases, recess, public school funding, and more.</a:t>
            </a:r>
            <a:endParaRPr lang="en-US" sz="9600" spc="0" dirty="0">
              <a:effectLst/>
              <a:latin typeface="+mn-lt"/>
              <a:ea typeface="Times New Roman" panose="02020603050405020304" pitchFamily="18" charset="0"/>
            </a:endParaRPr>
          </a:p>
          <a:p>
            <a:pPr marL="742950" marR="692785" lvl="1" indent="-285750">
              <a:lnSpc>
                <a:spcPct val="100000"/>
              </a:lnSpc>
              <a:spcBef>
                <a:spcPts val="95"/>
              </a:spcBef>
              <a:spcAft>
                <a:spcPts val="0"/>
              </a:spcAft>
              <a:buSzPts val="1150"/>
              <a:buFont typeface="Times New Roman" panose="02020603050405020304" pitchFamily="18" charset="0"/>
              <a:buChar char="•"/>
              <a:tabLst>
                <a:tab pos="824230" algn="l"/>
              </a:tabLst>
            </a:pPr>
            <a:r>
              <a:rPr lang="en-US" sz="9600" spc="-10" dirty="0">
                <a:effectLst/>
                <a:latin typeface="+mn-lt"/>
                <a:ea typeface="Times New Roman" panose="02020603050405020304" pitchFamily="18" charset="0"/>
              </a:rPr>
              <a:t>When</a:t>
            </a:r>
            <a:r>
              <a:rPr lang="en-US" sz="9600" spc="-65" dirty="0">
                <a:effectLst/>
                <a:latin typeface="+mn-lt"/>
                <a:ea typeface="Times New Roman" panose="02020603050405020304" pitchFamily="18" charset="0"/>
              </a:rPr>
              <a:t> </a:t>
            </a:r>
            <a:r>
              <a:rPr lang="en-US" sz="9600" spc="-10" dirty="0">
                <a:effectLst/>
                <a:latin typeface="+mn-lt"/>
                <a:ea typeface="Times New Roman" panose="02020603050405020304" pitchFamily="18" charset="0"/>
              </a:rPr>
              <a:t>appropriate</a:t>
            </a:r>
            <a:r>
              <a:rPr lang="en-US" sz="9600" spc="-15" dirty="0">
                <a:effectLst/>
                <a:latin typeface="+mn-lt"/>
                <a:ea typeface="Times New Roman" panose="02020603050405020304" pitchFamily="18" charset="0"/>
              </a:rPr>
              <a:t> </a:t>
            </a:r>
            <a:r>
              <a:rPr lang="en-US" sz="9600" spc="-10" dirty="0">
                <a:effectLst/>
                <a:latin typeface="+mn-lt"/>
                <a:ea typeface="Times New Roman" panose="02020603050405020304" pitchFamily="18" charset="0"/>
              </a:rPr>
              <a:t>report</a:t>
            </a:r>
            <a:r>
              <a:rPr lang="en-US" sz="9600" spc="-35" dirty="0">
                <a:effectLst/>
                <a:latin typeface="+mn-lt"/>
                <a:ea typeface="Times New Roman" panose="02020603050405020304" pitchFamily="18" charset="0"/>
              </a:rPr>
              <a:t> </a:t>
            </a:r>
            <a:r>
              <a:rPr lang="en-US" sz="9600" spc="-10" dirty="0">
                <a:effectLst/>
                <a:latin typeface="+mn-lt"/>
                <a:ea typeface="Times New Roman" panose="02020603050405020304" pitchFamily="18" charset="0"/>
              </a:rPr>
              <a:t>PTA</a:t>
            </a:r>
            <a:r>
              <a:rPr lang="en-US" sz="9600" spc="-70" dirty="0">
                <a:effectLst/>
                <a:latin typeface="+mn-lt"/>
                <a:ea typeface="Times New Roman" panose="02020603050405020304" pitchFamily="18" charset="0"/>
              </a:rPr>
              <a:t> </a:t>
            </a:r>
            <a:r>
              <a:rPr lang="en-US" sz="9600" spc="-10" dirty="0">
                <a:effectLst/>
                <a:latin typeface="+mn-lt"/>
                <a:ea typeface="Times New Roman" panose="02020603050405020304" pitchFamily="18" charset="0"/>
              </a:rPr>
              <a:t>concerns, as </a:t>
            </a:r>
            <a:r>
              <a:rPr lang="en-US" sz="9600" spc="0" dirty="0">
                <a:effectLst/>
                <a:latin typeface="+mn-lt"/>
                <a:ea typeface="Times New Roman" panose="02020603050405020304" pitchFamily="18" charset="0"/>
              </a:rPr>
              <a:t>well as families' reactions to</a:t>
            </a:r>
            <a:r>
              <a:rPr lang="en-US" sz="9600" spc="-45" dirty="0">
                <a:effectLst/>
                <a:latin typeface="+mn-lt"/>
                <a:ea typeface="Times New Roman" panose="02020603050405020304" pitchFamily="18" charset="0"/>
              </a:rPr>
              <a:t> </a:t>
            </a:r>
            <a:r>
              <a:rPr lang="en-US" sz="9600" spc="0" dirty="0">
                <a:effectLst/>
                <a:latin typeface="+mn-lt"/>
                <a:ea typeface="Times New Roman" panose="02020603050405020304" pitchFamily="18" charset="0"/>
              </a:rPr>
              <a:t>school policies and community problems with the school board</a:t>
            </a:r>
            <a:endParaRPr lang="en-US" dirty="0">
              <a:latin typeface="+mn-lt"/>
            </a:endParaRPr>
          </a:p>
        </p:txBody>
      </p:sp>
    </p:spTree>
    <p:extLst>
      <p:ext uri="{BB962C8B-B14F-4D97-AF65-F5344CB8AC3E}">
        <p14:creationId xmlns:p14="http://schemas.microsoft.com/office/powerpoint/2010/main" val="4245548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D51581-A98D-E043-7536-BC10F9BEF72D}"/>
              </a:ext>
            </a:extLst>
          </p:cNvPr>
          <p:cNvSpPr>
            <a:spLocks noGrp="1"/>
          </p:cNvSpPr>
          <p:nvPr>
            <p:ph type="title"/>
          </p:nvPr>
        </p:nvSpPr>
        <p:spPr>
          <a:xfrm>
            <a:off x="457200" y="-304800"/>
            <a:ext cx="8229600" cy="1109870"/>
          </a:xfrm>
        </p:spPr>
        <p:txBody>
          <a:bodyPr>
            <a:normAutofit/>
          </a:bodyPr>
          <a:lstStyle/>
          <a:p>
            <a:r>
              <a:rPr lang="en-US" dirty="0"/>
              <a:t>                                   </a:t>
            </a:r>
            <a:r>
              <a:rPr lang="en-US" sz="3200" b="1" dirty="0">
                <a:solidFill>
                  <a:srgbClr val="0070C0"/>
                </a:solidFill>
                <a:latin typeface="+mj-lt"/>
              </a:rPr>
              <a:t>Participation</a:t>
            </a:r>
          </a:p>
        </p:txBody>
      </p:sp>
      <p:sp>
        <p:nvSpPr>
          <p:cNvPr id="5" name="TextBox 4">
            <a:extLst>
              <a:ext uri="{FF2B5EF4-FFF2-40B4-BE49-F238E27FC236}">
                <a16:creationId xmlns:a16="http://schemas.microsoft.com/office/drawing/2014/main" xmlns="" id="{0FAAB5B8-FF2F-84B4-39E1-199FF4367F0C}"/>
              </a:ext>
            </a:extLst>
          </p:cNvPr>
          <p:cNvSpPr txBox="1"/>
          <p:nvPr/>
        </p:nvSpPr>
        <p:spPr>
          <a:xfrm>
            <a:off x="101600" y="508000"/>
            <a:ext cx="8810171" cy="5755165"/>
          </a:xfrm>
          <a:prstGeom prst="rect">
            <a:avLst/>
          </a:prstGeom>
          <a:noFill/>
        </p:spPr>
        <p:txBody>
          <a:bodyPr wrap="square" rtlCol="0">
            <a:spAutoFit/>
          </a:bodyPr>
          <a:lstStyle/>
          <a:p>
            <a:pPr marL="800100" marR="69850" lvl="1" indent="-342900">
              <a:spcBef>
                <a:spcPts val="680"/>
              </a:spcBef>
              <a:spcAft>
                <a:spcPts val="0"/>
              </a:spcAft>
              <a:buSzPts val="1150"/>
              <a:buFont typeface="Arial" panose="020B0604020202020204" pitchFamily="34" charset="0"/>
              <a:buChar char="•"/>
              <a:tabLst>
                <a:tab pos="821690" algn="l"/>
                <a:tab pos="823595" algn="l"/>
              </a:tabLst>
            </a:pPr>
            <a:r>
              <a:rPr lang="en-US" sz="2400" spc="0" dirty="0">
                <a:effectLst/>
                <a:ea typeface="Times New Roman" panose="02020603050405020304" pitchFamily="18" charset="0"/>
                <a:cs typeface="Times New Roman" panose="02020603050405020304" pitchFamily="18" charset="0"/>
              </a:rPr>
              <a:t>Encourage the</a:t>
            </a:r>
            <a:r>
              <a:rPr lang="en-US" sz="2400" spc="-2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school board to</a:t>
            </a:r>
            <a:r>
              <a:rPr lang="en-US" sz="2400" spc="-75"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develop and implement a</a:t>
            </a:r>
            <a:r>
              <a:rPr lang="en-US" sz="2400" spc="-2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formal, written family school partnerships policy.</a:t>
            </a:r>
          </a:p>
          <a:p>
            <a:pPr marL="800100" marR="0" lvl="1" indent="-342900">
              <a:spcBef>
                <a:spcPts val="120"/>
              </a:spcBef>
              <a:spcAft>
                <a:spcPts val="0"/>
              </a:spcAft>
              <a:buSzPts val="1150"/>
              <a:buFont typeface="Arial" panose="020B0604020202020204" pitchFamily="34" charset="0"/>
              <a:buChar char="•"/>
              <a:tabLst>
                <a:tab pos="821055" algn="l"/>
              </a:tabLst>
            </a:pPr>
            <a:r>
              <a:rPr lang="en-US" sz="2400" spc="0" dirty="0">
                <a:effectLst/>
                <a:ea typeface="Times New Roman" panose="02020603050405020304" pitchFamily="18" charset="0"/>
                <a:cs typeface="Times New Roman" panose="02020603050405020304" pitchFamily="18" charset="0"/>
              </a:rPr>
              <a:t>Make sure</a:t>
            </a:r>
            <a:r>
              <a:rPr lang="en-US" sz="2400" spc="-2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PTA representatives sit</a:t>
            </a:r>
            <a:r>
              <a:rPr lang="en-US" sz="2400" spc="-5"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on special school board advisory committees and task forces.</a:t>
            </a:r>
          </a:p>
          <a:p>
            <a:pPr marL="800100" marR="0" lvl="1" indent="-342900">
              <a:spcBef>
                <a:spcPts val="120"/>
              </a:spcBef>
              <a:spcAft>
                <a:spcPts val="0"/>
              </a:spcAft>
              <a:buSzPts val="1150"/>
              <a:buFont typeface="Arial" panose="020B0604020202020204" pitchFamily="34" charset="0"/>
              <a:buChar char="•"/>
              <a:tabLst>
                <a:tab pos="821055" algn="l"/>
              </a:tabLst>
            </a:pPr>
            <a:r>
              <a:rPr lang="en-US" sz="2400" dirty="0">
                <a:effectLst/>
                <a:ea typeface="Times New Roman" panose="02020603050405020304" pitchFamily="18" charset="0"/>
                <a:cs typeface="Times New Roman" panose="02020603050405020304" pitchFamily="18" charset="0"/>
              </a:rPr>
              <a:t>Ask</a:t>
            </a:r>
            <a:r>
              <a:rPr lang="en-US" sz="2400" spc="-10" dirty="0">
                <a:effectLst/>
                <a:ea typeface="Times New Roman" panose="02020603050405020304" pitchFamily="18" charset="0"/>
                <a:cs typeface="Times New Roman" panose="02020603050405020304" pitchFamily="18" charset="0"/>
              </a:rPr>
              <a:t> </a:t>
            </a:r>
            <a:r>
              <a:rPr lang="en-US" sz="2400" dirty="0">
                <a:effectLst/>
                <a:ea typeface="Times New Roman" panose="02020603050405020304" pitchFamily="18" charset="0"/>
                <a:cs typeface="Times New Roman" panose="02020603050405020304" pitchFamily="18" charset="0"/>
              </a:rPr>
              <a:t>a school board member to</a:t>
            </a:r>
            <a:r>
              <a:rPr lang="en-US" sz="2400" spc="-50" dirty="0">
                <a:effectLst/>
                <a:ea typeface="Times New Roman" panose="02020603050405020304" pitchFamily="18" charset="0"/>
                <a:cs typeface="Times New Roman" panose="02020603050405020304" pitchFamily="18" charset="0"/>
              </a:rPr>
              <a:t> </a:t>
            </a:r>
            <a:r>
              <a:rPr lang="en-US" sz="2400" dirty="0">
                <a:effectLst/>
                <a:ea typeface="Times New Roman" panose="02020603050405020304" pitchFamily="18" charset="0"/>
                <a:cs typeface="Times New Roman" panose="02020603050405020304" pitchFamily="18" charset="0"/>
              </a:rPr>
              <a:t>help plan and/or attend PTA conferences, workshops, and open forums</a:t>
            </a:r>
          </a:p>
          <a:p>
            <a:pPr marL="742950" marR="683895" lvl="1" indent="-285750">
              <a:lnSpc>
                <a:spcPct val="101000"/>
              </a:lnSpc>
              <a:spcBef>
                <a:spcPts val="365"/>
              </a:spcBef>
              <a:spcAft>
                <a:spcPts val="0"/>
              </a:spcAft>
              <a:buSzPts val="1150"/>
              <a:buFont typeface="Times New Roman" panose="02020603050405020304" pitchFamily="18" charset="0"/>
              <a:buChar char="•"/>
              <a:tabLst>
                <a:tab pos="838835" algn="l"/>
                <a:tab pos="840740" algn="l"/>
              </a:tabLst>
            </a:pPr>
            <a:r>
              <a:rPr lang="en-US" sz="2400" i="1" spc="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Invite school board members to</a:t>
            </a:r>
            <a:r>
              <a:rPr lang="en-US" sz="2400" spc="-25"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participate on PTA</a:t>
            </a:r>
            <a:r>
              <a:rPr lang="en-US" sz="2400" spc="-15"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committees and attend PTA </a:t>
            </a:r>
            <a:r>
              <a:rPr lang="en-US" sz="2400" spc="-10" dirty="0">
                <a:effectLst/>
                <a:ea typeface="Times New Roman" panose="02020603050405020304" pitchFamily="18" charset="0"/>
                <a:cs typeface="Times New Roman" panose="02020603050405020304" pitchFamily="18" charset="0"/>
              </a:rPr>
              <a:t>programs.</a:t>
            </a:r>
            <a:endParaRPr lang="en-US" sz="2400" spc="0" dirty="0">
              <a:effectLst/>
              <a:ea typeface="Times New Roman" panose="02020603050405020304" pitchFamily="18" charset="0"/>
              <a:cs typeface="Times New Roman" panose="02020603050405020304" pitchFamily="18" charset="0"/>
            </a:endParaRPr>
          </a:p>
          <a:p>
            <a:pPr marL="742950" marR="581660" lvl="1" indent="-285750">
              <a:spcBef>
                <a:spcPts val="65"/>
              </a:spcBef>
              <a:spcAft>
                <a:spcPts val="0"/>
              </a:spcAft>
              <a:buSzPts val="1150"/>
              <a:buFont typeface="Times New Roman" panose="02020603050405020304" pitchFamily="18" charset="0"/>
              <a:buChar char="•"/>
              <a:tabLst>
                <a:tab pos="835660" algn="l"/>
                <a:tab pos="840105" algn="l"/>
              </a:tabLst>
            </a:pPr>
            <a:r>
              <a:rPr lang="en-US" sz="2400" spc="0" dirty="0">
                <a:effectLst/>
                <a:ea typeface="Times New Roman" panose="02020603050405020304" pitchFamily="18" charset="0"/>
                <a:cs typeface="Times New Roman" panose="02020603050405020304" pitchFamily="18" charset="0"/>
              </a:rPr>
              <a:t>Encourage parents to attend school board meetings by</a:t>
            </a:r>
            <a:r>
              <a:rPr lang="en-US" sz="2400" spc="-3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letting them know relevant meeting</a:t>
            </a:r>
            <a:r>
              <a:rPr lang="en-US" sz="2400" spc="20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details-time,</a:t>
            </a:r>
            <a:r>
              <a:rPr lang="en-US" sz="2400" spc="20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location,</a:t>
            </a:r>
            <a:r>
              <a:rPr lang="en-US" sz="2400" spc="20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and agenda.</a:t>
            </a:r>
          </a:p>
          <a:p>
            <a:pPr marL="742950" marR="0" lvl="1" indent="-285750">
              <a:spcBef>
                <a:spcPts val="95"/>
              </a:spcBef>
              <a:spcAft>
                <a:spcPts val="0"/>
              </a:spcAft>
              <a:buSzPts val="1150"/>
              <a:buFont typeface="Times New Roman" panose="02020603050405020304" pitchFamily="18" charset="0"/>
              <a:buChar char="•"/>
              <a:tabLst>
                <a:tab pos="836295" algn="l"/>
              </a:tabLst>
            </a:pPr>
            <a:r>
              <a:rPr lang="en-US" sz="2400" spc="0" dirty="0">
                <a:effectLst/>
                <a:ea typeface="Times New Roman" panose="02020603050405020304" pitchFamily="18" charset="0"/>
                <a:cs typeface="Times New Roman" panose="02020603050405020304" pitchFamily="18" charset="0"/>
              </a:rPr>
              <a:t>Call</a:t>
            </a:r>
            <a:r>
              <a:rPr lang="en-US" sz="2400" spc="15"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public</a:t>
            </a:r>
            <a:r>
              <a:rPr lang="en-US" sz="2400" spc="5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attention</a:t>
            </a:r>
            <a:r>
              <a:rPr lang="en-US" sz="2400" spc="7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to</a:t>
            </a:r>
            <a:r>
              <a:rPr lang="en-US" sz="2400" spc="-4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important</a:t>
            </a:r>
            <a:r>
              <a:rPr lang="en-US" sz="2400" spc="5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school</a:t>
            </a:r>
            <a:r>
              <a:rPr lang="en-US" sz="2400" spc="4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issues</a:t>
            </a:r>
            <a:r>
              <a:rPr lang="en-US" sz="2400" spc="7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being</a:t>
            </a:r>
            <a:r>
              <a:rPr lang="en-US" sz="2400" spc="4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decided</a:t>
            </a:r>
            <a:r>
              <a:rPr lang="en-US" sz="2400" spc="90"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by</a:t>
            </a:r>
            <a:r>
              <a:rPr lang="en-US" sz="2400" spc="-5"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the</a:t>
            </a:r>
            <a:r>
              <a:rPr lang="en-US" sz="2400" spc="-25" dirty="0">
                <a:effectLst/>
                <a:ea typeface="Times New Roman" panose="02020603050405020304" pitchFamily="18" charset="0"/>
                <a:cs typeface="Times New Roman" panose="02020603050405020304" pitchFamily="18" charset="0"/>
              </a:rPr>
              <a:t> </a:t>
            </a:r>
            <a:r>
              <a:rPr lang="en-US" sz="2400" spc="0" dirty="0">
                <a:effectLst/>
                <a:ea typeface="Times New Roman" panose="02020603050405020304" pitchFamily="18" charset="0"/>
                <a:cs typeface="Times New Roman" panose="02020603050405020304" pitchFamily="18" charset="0"/>
              </a:rPr>
              <a:t>school</a:t>
            </a:r>
            <a:r>
              <a:rPr lang="en-US" sz="2400" spc="80" dirty="0">
                <a:effectLst/>
                <a:ea typeface="Times New Roman" panose="02020603050405020304" pitchFamily="18" charset="0"/>
                <a:cs typeface="Times New Roman" panose="02020603050405020304" pitchFamily="18" charset="0"/>
              </a:rPr>
              <a:t> </a:t>
            </a:r>
            <a:r>
              <a:rPr lang="en-US" sz="2400" spc="-10" dirty="0">
                <a:effectLst/>
                <a:ea typeface="Times New Roman" panose="02020603050405020304" pitchFamily="18" charset="0"/>
                <a:cs typeface="Times New Roman" panose="02020603050405020304" pitchFamily="18" charset="0"/>
              </a:rPr>
              <a:t>board. Encourage public comment</a:t>
            </a:r>
          </a:p>
          <a:p>
            <a:pPr marL="742950" marR="0" lvl="1" indent="-285750">
              <a:spcBef>
                <a:spcPts val="95"/>
              </a:spcBef>
              <a:spcAft>
                <a:spcPts val="0"/>
              </a:spcAft>
              <a:buSzPts val="1150"/>
              <a:buFont typeface="Times New Roman" panose="02020603050405020304" pitchFamily="18" charset="0"/>
              <a:buChar char="•"/>
              <a:tabLst>
                <a:tab pos="836295" algn="l"/>
              </a:tabLst>
            </a:pPr>
            <a:r>
              <a:rPr lang="en-US" sz="2400" spc="-10" dirty="0">
                <a:ea typeface="Times New Roman" panose="02020603050405020304" pitchFamily="18" charset="0"/>
                <a:cs typeface="Times New Roman" panose="02020603050405020304" pitchFamily="18" charset="0"/>
              </a:rPr>
              <a:t>Ask them to join your PTA</a:t>
            </a:r>
            <a:endParaRPr lang="en-US" sz="2400" spc="0" dirty="0">
              <a:effectLst/>
              <a:ea typeface="Times New Roman" panose="02020603050405020304" pitchFamily="18"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3047305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770CE8C-94D8-4217-75A8-131A51B995F7}"/>
              </a:ext>
            </a:extLst>
          </p:cNvPr>
          <p:cNvSpPr txBox="1"/>
          <p:nvPr/>
        </p:nvSpPr>
        <p:spPr>
          <a:xfrm>
            <a:off x="0" y="754743"/>
            <a:ext cx="9593943" cy="5973430"/>
          </a:xfrm>
          <a:prstGeom prst="rect">
            <a:avLst/>
          </a:prstGeom>
          <a:noFill/>
        </p:spPr>
        <p:txBody>
          <a:bodyPr wrap="square" rtlCol="0">
            <a:spAutoFit/>
          </a:bodyPr>
          <a:lstStyle/>
          <a:p>
            <a:pPr marL="720090" marR="730885" indent="-342900">
              <a:lnSpc>
                <a:spcPct val="100000"/>
              </a:lnSpc>
              <a:spcBef>
                <a:spcPts val="60"/>
              </a:spcBef>
              <a:spcAft>
                <a:spcPts val="0"/>
              </a:spcAft>
              <a:buFont typeface="Arial" panose="020B0604020202020204" pitchFamily="34" charset="0"/>
              <a:buChar char="•"/>
            </a:pPr>
            <a:r>
              <a:rPr lang="en-US" sz="2400" dirty="0">
                <a:effectLst/>
                <a:ea typeface="Times New Roman" panose="02020603050405020304" pitchFamily="18" charset="0"/>
              </a:rPr>
              <a:t>School board members are either elected or appointed to serve a specified number of years</a:t>
            </a:r>
          </a:p>
          <a:p>
            <a:pPr marL="720090" marR="730885" indent="-342900">
              <a:lnSpc>
                <a:spcPct val="100000"/>
              </a:lnSpc>
              <a:spcBef>
                <a:spcPts val="60"/>
              </a:spcBef>
              <a:spcAft>
                <a:spcPts val="0"/>
              </a:spcAft>
              <a:buFont typeface="Arial" panose="020B0604020202020204" pitchFamily="34" charset="0"/>
              <a:buChar char="•"/>
            </a:pPr>
            <a:r>
              <a:rPr lang="en-US" sz="2400" dirty="0">
                <a:effectLst/>
                <a:ea typeface="Times New Roman" panose="02020603050405020304" pitchFamily="18" charset="0"/>
              </a:rPr>
              <a:t>PTAs should</a:t>
            </a:r>
            <a:r>
              <a:rPr lang="en-US" sz="2400" spc="-15" dirty="0">
                <a:effectLst/>
                <a:ea typeface="Times New Roman" panose="02020603050405020304" pitchFamily="18" charset="0"/>
              </a:rPr>
              <a:t> </a:t>
            </a:r>
            <a:r>
              <a:rPr lang="en-US" sz="2400" dirty="0">
                <a:effectLst/>
                <a:ea typeface="Times New Roman" panose="02020603050405020304" pitchFamily="18" charset="0"/>
              </a:rPr>
              <a:t>be</a:t>
            </a:r>
            <a:r>
              <a:rPr lang="en-US" sz="2400" spc="-25" dirty="0">
                <a:effectLst/>
                <a:ea typeface="Times New Roman" panose="02020603050405020304" pitchFamily="18" charset="0"/>
              </a:rPr>
              <a:t> </a:t>
            </a:r>
            <a:r>
              <a:rPr lang="en-US" sz="2400" dirty="0">
                <a:effectLst/>
                <a:ea typeface="Times New Roman" panose="02020603050405020304" pitchFamily="18" charset="0"/>
              </a:rPr>
              <a:t>involved in a nonpartisan way</a:t>
            </a:r>
          </a:p>
          <a:p>
            <a:pPr marL="720090" marR="730885" indent="-342900">
              <a:lnSpc>
                <a:spcPct val="100000"/>
              </a:lnSpc>
              <a:spcBef>
                <a:spcPts val="60"/>
              </a:spcBef>
              <a:spcAft>
                <a:spcPts val="0"/>
              </a:spcAft>
              <a:buFont typeface="Arial" panose="020B0604020202020204" pitchFamily="34" charset="0"/>
              <a:buChar char="•"/>
            </a:pPr>
            <a:r>
              <a:rPr lang="en-US" sz="2400" dirty="0">
                <a:ea typeface="Times New Roman" panose="02020603050405020304" pitchFamily="18" charset="0"/>
              </a:rPr>
              <a:t>F</a:t>
            </a:r>
            <a:r>
              <a:rPr lang="en-US" sz="2400" dirty="0">
                <a:effectLst/>
                <a:ea typeface="Times New Roman" panose="02020603050405020304" pitchFamily="18" charset="0"/>
              </a:rPr>
              <a:t>ind</a:t>
            </a:r>
            <a:r>
              <a:rPr lang="en-US" sz="2400" spc="-5" dirty="0">
                <a:effectLst/>
                <a:ea typeface="Times New Roman" panose="02020603050405020304" pitchFamily="18" charset="0"/>
              </a:rPr>
              <a:t> </a:t>
            </a:r>
            <a:r>
              <a:rPr lang="en-US" sz="2400" dirty="0">
                <a:effectLst/>
                <a:ea typeface="Times New Roman" panose="02020603050405020304" pitchFamily="18" charset="0"/>
              </a:rPr>
              <a:t>out when regular or special school board elections are occurring and:</a:t>
            </a:r>
          </a:p>
          <a:p>
            <a:pPr marL="834390" marR="730885" indent="-457200">
              <a:lnSpc>
                <a:spcPct val="100000"/>
              </a:lnSpc>
              <a:spcBef>
                <a:spcPts val="60"/>
              </a:spcBef>
              <a:spcAft>
                <a:spcPts val="0"/>
              </a:spcAft>
              <a:buFont typeface="+mj-lt"/>
              <a:buAutoNum type="arabicPeriod"/>
            </a:pPr>
            <a:r>
              <a:rPr lang="en-US" sz="2400" spc="0" dirty="0">
                <a:effectLst/>
                <a:ea typeface="Times New Roman" panose="02020603050405020304" pitchFamily="18" charset="0"/>
              </a:rPr>
              <a:t>Alert community members to</a:t>
            </a:r>
            <a:r>
              <a:rPr lang="en-US" sz="2400" spc="-25" dirty="0">
                <a:effectLst/>
                <a:ea typeface="Times New Roman" panose="02020603050405020304" pitchFamily="18" charset="0"/>
              </a:rPr>
              <a:t> </a:t>
            </a:r>
            <a:r>
              <a:rPr lang="en-US" sz="2400" spc="0" dirty="0">
                <a:effectLst/>
                <a:ea typeface="Times New Roman" panose="02020603050405020304" pitchFamily="18" charset="0"/>
              </a:rPr>
              <a:t>the</a:t>
            </a:r>
            <a:r>
              <a:rPr lang="en-US" sz="2400" spc="-30" dirty="0">
                <a:effectLst/>
                <a:ea typeface="Times New Roman" panose="02020603050405020304" pitchFamily="18" charset="0"/>
              </a:rPr>
              <a:t> </a:t>
            </a:r>
            <a:r>
              <a:rPr lang="en-US" sz="2400" spc="0" dirty="0">
                <a:effectLst/>
                <a:ea typeface="Times New Roman" panose="02020603050405020304" pitchFamily="18" charset="0"/>
              </a:rPr>
              <a:t>coming elections (or</a:t>
            </a:r>
            <a:r>
              <a:rPr lang="en-US" sz="2400" spc="-10" dirty="0">
                <a:effectLst/>
                <a:ea typeface="Times New Roman" panose="02020603050405020304" pitchFamily="18" charset="0"/>
              </a:rPr>
              <a:t> </a:t>
            </a:r>
            <a:r>
              <a:rPr lang="en-US" sz="2400" spc="0" dirty="0">
                <a:effectLst/>
                <a:ea typeface="Times New Roman" panose="02020603050405020304" pitchFamily="18" charset="0"/>
              </a:rPr>
              <a:t>appointment) of school board members, encouraging them to be informed and to vote;</a:t>
            </a:r>
          </a:p>
          <a:p>
            <a:pPr marL="834390" marR="730885" indent="-457200">
              <a:lnSpc>
                <a:spcPct val="100000"/>
              </a:lnSpc>
              <a:spcBef>
                <a:spcPts val="60"/>
              </a:spcBef>
              <a:spcAft>
                <a:spcPts val="0"/>
              </a:spcAft>
              <a:buFont typeface="+mj-lt"/>
              <a:buAutoNum type="arabicPeriod"/>
            </a:pPr>
            <a:r>
              <a:rPr lang="en-US" sz="2400" spc="0" dirty="0">
                <a:effectLst/>
                <a:ea typeface="Times New Roman" panose="02020603050405020304" pitchFamily="18" charset="0"/>
              </a:rPr>
              <a:t>Publicize the</a:t>
            </a:r>
            <a:r>
              <a:rPr lang="en-US" sz="2400" spc="-20" dirty="0">
                <a:effectLst/>
                <a:ea typeface="Times New Roman" panose="02020603050405020304" pitchFamily="18" charset="0"/>
              </a:rPr>
              <a:t> </a:t>
            </a:r>
            <a:r>
              <a:rPr lang="en-US" sz="2400" spc="0" dirty="0">
                <a:effectLst/>
                <a:ea typeface="Times New Roman" panose="02020603050405020304" pitchFamily="18" charset="0"/>
              </a:rPr>
              <a:t>duties of a school board member and the</a:t>
            </a:r>
            <a:r>
              <a:rPr lang="en-US" sz="2400" spc="-20" dirty="0">
                <a:effectLst/>
                <a:ea typeface="Times New Roman" panose="02020603050405020304" pitchFamily="18" charset="0"/>
              </a:rPr>
              <a:t> </a:t>
            </a:r>
            <a:r>
              <a:rPr lang="en-US" sz="2400" spc="0" dirty="0">
                <a:effectLst/>
                <a:ea typeface="Times New Roman" panose="02020603050405020304" pitchFamily="18" charset="0"/>
              </a:rPr>
              <a:t>qualifications</a:t>
            </a:r>
            <a:r>
              <a:rPr lang="en-US" sz="2400" spc="-70" dirty="0">
                <a:effectLst/>
                <a:ea typeface="Times New Roman" panose="02020603050405020304" pitchFamily="18" charset="0"/>
              </a:rPr>
              <a:t> </a:t>
            </a:r>
            <a:r>
              <a:rPr lang="en-US" sz="2400" spc="0" dirty="0">
                <a:effectLst/>
                <a:ea typeface="Times New Roman" panose="02020603050405020304" pitchFamily="18" charset="0"/>
              </a:rPr>
              <a:t>of the candidates; </a:t>
            </a:r>
            <a:endParaRPr lang="en-US" sz="2400" dirty="0">
              <a:ea typeface="Times New Roman" panose="02020603050405020304" pitchFamily="18" charset="0"/>
            </a:endParaRPr>
          </a:p>
          <a:p>
            <a:pPr marL="834390" marR="730885" indent="-457200">
              <a:lnSpc>
                <a:spcPct val="100000"/>
              </a:lnSpc>
              <a:spcBef>
                <a:spcPts val="60"/>
              </a:spcBef>
              <a:spcAft>
                <a:spcPts val="0"/>
              </a:spcAft>
              <a:buFont typeface="+mj-lt"/>
              <a:buAutoNum type="arabicPeriod"/>
            </a:pPr>
            <a:r>
              <a:rPr lang="en-US" sz="2400" spc="0" dirty="0">
                <a:effectLst/>
                <a:ea typeface="Times New Roman" panose="02020603050405020304" pitchFamily="18" charset="0"/>
              </a:rPr>
              <a:t>Sponsor community meetings where all</a:t>
            </a:r>
            <a:r>
              <a:rPr lang="en-US" sz="2400" spc="-10" dirty="0">
                <a:effectLst/>
                <a:ea typeface="Times New Roman" panose="02020603050405020304" pitchFamily="18" charset="0"/>
              </a:rPr>
              <a:t> </a:t>
            </a:r>
            <a:r>
              <a:rPr lang="en-US" sz="2400" spc="0" dirty="0">
                <a:effectLst/>
                <a:ea typeface="Times New Roman" panose="02020603050405020304" pitchFamily="18" charset="0"/>
              </a:rPr>
              <a:t>school board candidates are</a:t>
            </a:r>
            <a:r>
              <a:rPr lang="en-US" sz="2400" spc="-5" dirty="0">
                <a:effectLst/>
                <a:ea typeface="Times New Roman" panose="02020603050405020304" pitchFamily="18" charset="0"/>
              </a:rPr>
              <a:t> </a:t>
            </a:r>
            <a:r>
              <a:rPr lang="en-US" sz="2400" spc="0" dirty="0">
                <a:effectLst/>
                <a:ea typeface="Times New Roman" panose="02020603050405020304" pitchFamily="18" charset="0"/>
              </a:rPr>
              <a:t>invited to </a:t>
            </a:r>
            <a:r>
              <a:rPr lang="en-US" sz="2400" spc="-10" dirty="0">
                <a:effectLst/>
                <a:ea typeface="Times New Roman" panose="02020603050405020304" pitchFamily="18" charset="0"/>
              </a:rPr>
              <a:t>speak.</a:t>
            </a:r>
            <a:endParaRPr lang="en-US" sz="2400" dirty="0">
              <a:ea typeface="Times New Roman" panose="02020603050405020304" pitchFamily="18" charset="0"/>
            </a:endParaRPr>
          </a:p>
          <a:p>
            <a:pPr marL="834390" marR="730885" indent="-457200">
              <a:lnSpc>
                <a:spcPct val="100000"/>
              </a:lnSpc>
              <a:spcBef>
                <a:spcPts val="60"/>
              </a:spcBef>
              <a:spcAft>
                <a:spcPts val="0"/>
              </a:spcAft>
              <a:buFont typeface="+mj-lt"/>
              <a:buAutoNum type="arabicPeriod"/>
            </a:pPr>
            <a:r>
              <a:rPr lang="en-US" sz="2400" dirty="0">
                <a:effectLst/>
                <a:ea typeface="Times New Roman" panose="02020603050405020304" pitchFamily="18" charset="0"/>
              </a:rPr>
              <a:t>PTAs do not support or oppose individual candidates for</a:t>
            </a:r>
            <a:r>
              <a:rPr lang="en-US" sz="2400" spc="-10" dirty="0">
                <a:effectLst/>
                <a:ea typeface="Times New Roman" panose="02020603050405020304" pitchFamily="18" charset="0"/>
              </a:rPr>
              <a:t> </a:t>
            </a:r>
            <a:r>
              <a:rPr lang="en-US" sz="2400" dirty="0">
                <a:effectLst/>
                <a:ea typeface="Times New Roman" panose="02020603050405020304" pitchFamily="18" charset="0"/>
              </a:rPr>
              <a:t>public office-PTAs</a:t>
            </a:r>
            <a:r>
              <a:rPr lang="en-US" sz="2400" spc="200" dirty="0">
                <a:effectLst/>
                <a:ea typeface="Times New Roman" panose="02020603050405020304" pitchFamily="18" charset="0"/>
              </a:rPr>
              <a:t> </a:t>
            </a:r>
            <a:r>
              <a:rPr lang="en-US" sz="2400" dirty="0">
                <a:effectLst/>
                <a:ea typeface="Times New Roman" panose="02020603050405020304" pitchFamily="18" charset="0"/>
              </a:rPr>
              <a:t>support issues and principles.</a:t>
            </a:r>
          </a:p>
          <a:p>
            <a:pPr marL="0" marR="0">
              <a:spcBef>
                <a:spcPts val="0"/>
              </a:spcBef>
              <a:spcAft>
                <a:spcPts val="0"/>
              </a:spcAft>
            </a:pPr>
            <a:r>
              <a:rPr lang="en-US" sz="2400" dirty="0">
                <a:effectLst/>
                <a:latin typeface="Times New Roman" panose="02020603050405020304" pitchFamily="18" charset="0"/>
                <a:ea typeface="Times New Roman" panose="02020603050405020304" pitchFamily="18" charset="0"/>
              </a:rPr>
              <a:t> </a:t>
            </a:r>
          </a:p>
          <a:p>
            <a:endParaRPr lang="en-US" dirty="0"/>
          </a:p>
        </p:txBody>
      </p:sp>
      <p:sp>
        <p:nvSpPr>
          <p:cNvPr id="3" name="TextBox 2">
            <a:extLst>
              <a:ext uri="{FF2B5EF4-FFF2-40B4-BE49-F238E27FC236}">
                <a16:creationId xmlns:a16="http://schemas.microsoft.com/office/drawing/2014/main" xmlns="" id="{CB0EFB04-6710-FA29-4FA3-07725F616A32}"/>
              </a:ext>
            </a:extLst>
          </p:cNvPr>
          <p:cNvSpPr txBox="1"/>
          <p:nvPr/>
        </p:nvSpPr>
        <p:spPr>
          <a:xfrm>
            <a:off x="508000" y="0"/>
            <a:ext cx="8186057" cy="523220"/>
          </a:xfrm>
          <a:prstGeom prst="rect">
            <a:avLst/>
          </a:prstGeom>
          <a:noFill/>
        </p:spPr>
        <p:txBody>
          <a:bodyPr wrap="square" rtlCol="0">
            <a:spAutoFit/>
          </a:bodyPr>
          <a:lstStyle/>
          <a:p>
            <a:pPr marL="384175" marR="0">
              <a:spcBef>
                <a:spcPts val="5"/>
              </a:spcBef>
              <a:spcAft>
                <a:spcPts val="0"/>
              </a:spcAft>
            </a:pPr>
            <a:r>
              <a:rPr lang="en-US" sz="2800" b="1" kern="0" dirty="0">
                <a:effectLst/>
                <a:latin typeface="Times New Roman" panose="02020603050405020304" pitchFamily="18" charset="0"/>
                <a:ea typeface="Times New Roman" panose="02020603050405020304" pitchFamily="18" charset="0"/>
              </a:rPr>
              <a:t>           </a:t>
            </a:r>
            <a:r>
              <a:rPr lang="en-US" sz="2800" b="1" kern="0" dirty="0">
                <a:solidFill>
                  <a:srgbClr val="0070C0"/>
                </a:solidFill>
                <a:effectLst/>
                <a:latin typeface="+mj-lt"/>
                <a:ea typeface="Times New Roman" panose="02020603050405020304" pitchFamily="18" charset="0"/>
              </a:rPr>
              <a:t>School</a:t>
            </a:r>
            <a:r>
              <a:rPr lang="en-US" sz="2800" b="1" kern="0" spc="-15" dirty="0">
                <a:solidFill>
                  <a:srgbClr val="0070C0"/>
                </a:solidFill>
                <a:effectLst/>
                <a:latin typeface="+mj-lt"/>
                <a:ea typeface="Times New Roman" panose="02020603050405020304" pitchFamily="18" charset="0"/>
              </a:rPr>
              <a:t> </a:t>
            </a:r>
            <a:r>
              <a:rPr lang="en-US" sz="2800" b="1" kern="0" dirty="0">
                <a:solidFill>
                  <a:srgbClr val="0070C0"/>
                </a:solidFill>
                <a:effectLst/>
                <a:latin typeface="+mj-lt"/>
                <a:ea typeface="Times New Roman" panose="02020603050405020304" pitchFamily="18" charset="0"/>
              </a:rPr>
              <a:t>Board</a:t>
            </a:r>
            <a:r>
              <a:rPr lang="en-US" sz="2800" b="1" kern="0" spc="-40" dirty="0">
                <a:solidFill>
                  <a:srgbClr val="0070C0"/>
                </a:solidFill>
                <a:effectLst/>
                <a:latin typeface="+mj-lt"/>
                <a:ea typeface="Times New Roman" panose="02020603050405020304" pitchFamily="18" charset="0"/>
              </a:rPr>
              <a:t> </a:t>
            </a:r>
            <a:r>
              <a:rPr lang="en-US" sz="2800" b="1" kern="0" dirty="0">
                <a:solidFill>
                  <a:srgbClr val="0070C0"/>
                </a:solidFill>
                <a:effectLst/>
                <a:latin typeface="+mj-lt"/>
                <a:ea typeface="Times New Roman" panose="02020603050405020304" pitchFamily="18" charset="0"/>
              </a:rPr>
              <a:t>Elections</a:t>
            </a:r>
            <a:r>
              <a:rPr lang="en-US" sz="2800" b="1" kern="0" spc="-10" dirty="0">
                <a:solidFill>
                  <a:srgbClr val="0070C0"/>
                </a:solidFill>
                <a:effectLst/>
                <a:latin typeface="+mj-lt"/>
                <a:ea typeface="Times New Roman" panose="02020603050405020304" pitchFamily="18" charset="0"/>
              </a:rPr>
              <a:t> </a:t>
            </a:r>
            <a:r>
              <a:rPr lang="en-US" sz="2800" b="1" kern="0" dirty="0">
                <a:solidFill>
                  <a:srgbClr val="0070C0"/>
                </a:solidFill>
                <a:effectLst/>
                <a:latin typeface="+mj-lt"/>
                <a:ea typeface="Times New Roman" panose="02020603050405020304" pitchFamily="18" charset="0"/>
              </a:rPr>
              <a:t>and</a:t>
            </a:r>
            <a:r>
              <a:rPr lang="en-US" sz="2800" b="1" kern="0" spc="-70" dirty="0">
                <a:solidFill>
                  <a:srgbClr val="0070C0"/>
                </a:solidFill>
                <a:effectLst/>
                <a:latin typeface="+mj-lt"/>
                <a:ea typeface="Times New Roman" panose="02020603050405020304" pitchFamily="18" charset="0"/>
              </a:rPr>
              <a:t> </a:t>
            </a:r>
            <a:r>
              <a:rPr lang="en-US" sz="2800" b="1" kern="0" dirty="0">
                <a:solidFill>
                  <a:srgbClr val="0070C0"/>
                </a:solidFill>
                <a:effectLst/>
                <a:latin typeface="+mj-lt"/>
                <a:ea typeface="Times New Roman" panose="02020603050405020304" pitchFamily="18" charset="0"/>
              </a:rPr>
              <a:t>the</a:t>
            </a:r>
            <a:r>
              <a:rPr lang="en-US" sz="2800" b="1" kern="0" spc="-40" dirty="0">
                <a:solidFill>
                  <a:srgbClr val="0070C0"/>
                </a:solidFill>
                <a:effectLst/>
                <a:latin typeface="+mj-lt"/>
                <a:ea typeface="Times New Roman" panose="02020603050405020304" pitchFamily="18" charset="0"/>
              </a:rPr>
              <a:t> </a:t>
            </a:r>
            <a:r>
              <a:rPr lang="en-US" sz="2800" b="1" kern="0" spc="-25" dirty="0">
                <a:solidFill>
                  <a:srgbClr val="0070C0"/>
                </a:solidFill>
                <a:effectLst/>
                <a:latin typeface="+mj-lt"/>
                <a:ea typeface="Times New Roman" panose="02020603050405020304" pitchFamily="18" charset="0"/>
              </a:rPr>
              <a:t>PTA</a:t>
            </a:r>
            <a:endParaRPr lang="en-US" sz="2800" b="1" kern="0" dirty="0">
              <a:solidFill>
                <a:srgbClr val="0070C0"/>
              </a:solidFill>
              <a:effectLst/>
              <a:latin typeface="+mj-lt"/>
              <a:ea typeface="Times New Roman" panose="02020603050405020304" pitchFamily="18" charset="0"/>
            </a:endParaRPr>
          </a:p>
        </p:txBody>
      </p:sp>
    </p:spTree>
    <p:extLst>
      <p:ext uri="{BB962C8B-B14F-4D97-AF65-F5344CB8AC3E}">
        <p14:creationId xmlns:p14="http://schemas.microsoft.com/office/powerpoint/2010/main" val="1798526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688291-D173-AC3C-A7BE-B48EFBECA411}"/>
              </a:ext>
            </a:extLst>
          </p:cNvPr>
          <p:cNvSpPr>
            <a:spLocks noGrp="1"/>
          </p:cNvSpPr>
          <p:nvPr>
            <p:ph type="ctrTitle"/>
          </p:nvPr>
        </p:nvSpPr>
        <p:spPr>
          <a:xfrm>
            <a:off x="568167" y="487681"/>
            <a:ext cx="7772400" cy="1574583"/>
          </a:xfrm>
        </p:spPr>
        <p:txBody>
          <a:bodyPr/>
          <a:lstStyle/>
          <a:p>
            <a:r>
              <a:rPr lang="en-US" sz="3600" dirty="0">
                <a:latin typeface="+mj-lt"/>
              </a:rPr>
              <a:t>The PTA and The Superintendent</a:t>
            </a:r>
          </a:p>
        </p:txBody>
      </p:sp>
      <p:sp>
        <p:nvSpPr>
          <p:cNvPr id="3" name="Subtitle 2">
            <a:extLst>
              <a:ext uri="{FF2B5EF4-FFF2-40B4-BE49-F238E27FC236}">
                <a16:creationId xmlns:a16="http://schemas.microsoft.com/office/drawing/2014/main" xmlns="" id="{222CEC70-D581-19FD-48B0-6C60AACE1AAA}"/>
              </a:ext>
            </a:extLst>
          </p:cNvPr>
          <p:cNvSpPr>
            <a:spLocks noGrp="1"/>
          </p:cNvSpPr>
          <p:nvPr>
            <p:ph type="subTitle" idx="1"/>
          </p:nvPr>
        </p:nvSpPr>
        <p:spPr>
          <a:xfrm>
            <a:off x="568166" y="1712068"/>
            <a:ext cx="7772399" cy="4658251"/>
          </a:xfrm>
        </p:spPr>
        <p:txBody>
          <a:bodyPr>
            <a:normAutofit/>
          </a:bodyPr>
          <a:lstStyle/>
          <a:p>
            <a:r>
              <a:rPr lang="en-US" sz="2800" dirty="0">
                <a:latin typeface="+mn-lt"/>
              </a:rPr>
              <a:t>Build a mutual beneficial relationship with the Superintendent</a:t>
            </a:r>
          </a:p>
          <a:p>
            <a:r>
              <a:rPr lang="en-US" sz="2800" dirty="0">
                <a:latin typeface="+mn-lt"/>
              </a:rPr>
              <a:t>Opens the door of communication </a:t>
            </a:r>
          </a:p>
          <a:p>
            <a:r>
              <a:rPr lang="en-US" sz="2800" dirty="0">
                <a:latin typeface="+mn-lt"/>
              </a:rPr>
              <a:t>Be responsive and available</a:t>
            </a:r>
          </a:p>
          <a:p>
            <a:r>
              <a:rPr lang="en-US" sz="2800" dirty="0">
                <a:latin typeface="+mn-lt"/>
              </a:rPr>
              <a:t>Support district initiatives</a:t>
            </a:r>
          </a:p>
          <a:p>
            <a:r>
              <a:rPr lang="en-US" sz="2800" dirty="0">
                <a:latin typeface="+mn-lt"/>
              </a:rPr>
              <a:t>Share positions on behalf of families on key issues</a:t>
            </a:r>
          </a:p>
          <a:p>
            <a:r>
              <a:rPr lang="en-US" sz="2800" dirty="0">
                <a:latin typeface="+mn-lt"/>
              </a:rPr>
              <a:t>Promote the importance of PTA’s 6 tenants for strong family school partnerships</a:t>
            </a:r>
          </a:p>
          <a:p>
            <a:endParaRPr lang="en-US" dirty="0"/>
          </a:p>
        </p:txBody>
      </p:sp>
    </p:spTree>
    <p:extLst>
      <p:ext uri="{BB962C8B-B14F-4D97-AF65-F5344CB8AC3E}">
        <p14:creationId xmlns:p14="http://schemas.microsoft.com/office/powerpoint/2010/main" val="15228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DE415-D78E-E905-46BA-5F74CCC71F63}"/>
              </a:ext>
            </a:extLst>
          </p:cNvPr>
          <p:cNvSpPr>
            <a:spLocks noGrp="1"/>
          </p:cNvSpPr>
          <p:nvPr>
            <p:ph type="title"/>
          </p:nvPr>
        </p:nvSpPr>
        <p:spPr>
          <a:xfrm>
            <a:off x="203200" y="0"/>
            <a:ext cx="8701314" cy="530432"/>
          </a:xfrm>
        </p:spPr>
        <p:txBody>
          <a:bodyPr>
            <a:normAutofit fontScale="90000"/>
          </a:bodyPr>
          <a:lstStyle/>
          <a:p>
            <a:r>
              <a:rPr lang="en-US" b="1" dirty="0">
                <a:latin typeface="+mj-lt"/>
              </a:rPr>
              <a:t>      </a:t>
            </a:r>
            <a:r>
              <a:rPr lang="en-US" sz="2800" b="1" dirty="0">
                <a:latin typeface="+mj-lt"/>
              </a:rPr>
              <a:t>Creating strong relationships with your Superintendent</a:t>
            </a:r>
          </a:p>
        </p:txBody>
      </p:sp>
      <p:sp>
        <p:nvSpPr>
          <p:cNvPr id="3" name="TextBox 2">
            <a:extLst>
              <a:ext uri="{FF2B5EF4-FFF2-40B4-BE49-F238E27FC236}">
                <a16:creationId xmlns:a16="http://schemas.microsoft.com/office/drawing/2014/main" xmlns="" id="{2DB93D48-5AF6-BD8D-3119-73896BDB1E21}"/>
              </a:ext>
            </a:extLst>
          </p:cNvPr>
          <p:cNvSpPr txBox="1"/>
          <p:nvPr/>
        </p:nvSpPr>
        <p:spPr>
          <a:xfrm>
            <a:off x="457200" y="805070"/>
            <a:ext cx="7947498" cy="5109091"/>
          </a:xfrm>
          <a:prstGeom prst="rect">
            <a:avLst/>
          </a:prstGeom>
          <a:noFill/>
        </p:spPr>
        <p:txBody>
          <a:bodyPr wrap="square" rtlCol="0">
            <a:spAutoFit/>
          </a:bodyPr>
          <a:lstStyle/>
          <a:p>
            <a:pPr algn="l" fontAlgn="ctr"/>
            <a:r>
              <a:rPr lang="en-US" sz="2800" b="1" dirty="0">
                <a:solidFill>
                  <a:srgbClr val="001D35"/>
                </a:solidFill>
                <a:latin typeface="+mj-lt"/>
              </a:rPr>
              <a:t>T</a:t>
            </a:r>
            <a:r>
              <a:rPr lang="en-US" sz="2800" b="1" i="0" dirty="0">
                <a:solidFill>
                  <a:srgbClr val="001D35"/>
                </a:solidFill>
                <a:effectLst/>
                <a:latin typeface="+mj-lt"/>
              </a:rPr>
              <a:t>ips for a good working relationship between the PTA and the superintendent include: </a:t>
            </a:r>
          </a:p>
          <a:p>
            <a:pPr algn="l" fontAlgn="ctr">
              <a:buFont typeface="Arial" panose="020B0604020202020204" pitchFamily="34" charset="0"/>
              <a:buChar char="•"/>
            </a:pPr>
            <a:r>
              <a:rPr lang="en-US" sz="2800" b="0" i="0" dirty="0">
                <a:solidFill>
                  <a:srgbClr val="001D35"/>
                </a:solidFill>
                <a:effectLst/>
                <a:latin typeface="+mj-lt"/>
              </a:rPr>
              <a:t>Understanding roles </a:t>
            </a:r>
          </a:p>
          <a:p>
            <a:pPr algn="l" fontAlgn="ctr">
              <a:buFont typeface="Arial" panose="020B0604020202020204" pitchFamily="34" charset="0"/>
              <a:buChar char="•"/>
            </a:pPr>
            <a:r>
              <a:rPr lang="en-US" sz="2800" b="0" i="0" dirty="0">
                <a:solidFill>
                  <a:srgbClr val="001D35"/>
                </a:solidFill>
                <a:effectLst/>
                <a:latin typeface="+mj-lt"/>
              </a:rPr>
              <a:t>Becoming familiar with policies </a:t>
            </a:r>
          </a:p>
          <a:p>
            <a:pPr algn="l" fontAlgn="ctr">
              <a:buFont typeface="Arial" panose="020B0604020202020204" pitchFamily="34" charset="0"/>
              <a:buChar char="•"/>
            </a:pPr>
            <a:r>
              <a:rPr lang="en-US" sz="2800" b="0" i="0" dirty="0">
                <a:solidFill>
                  <a:srgbClr val="001D35"/>
                </a:solidFill>
                <a:effectLst/>
                <a:latin typeface="+mj-lt"/>
              </a:rPr>
              <a:t>Establishing two-way communication </a:t>
            </a:r>
          </a:p>
          <a:p>
            <a:pPr algn="l" fontAlgn="ctr">
              <a:buFont typeface="Arial" panose="020B0604020202020204" pitchFamily="34" charset="0"/>
              <a:buChar char="•"/>
            </a:pPr>
            <a:r>
              <a:rPr lang="en-US" sz="2800" b="0" i="0" dirty="0">
                <a:solidFill>
                  <a:srgbClr val="001D35"/>
                </a:solidFill>
                <a:effectLst/>
                <a:latin typeface="+mj-lt"/>
              </a:rPr>
              <a:t>Attending each other's meetings </a:t>
            </a:r>
          </a:p>
          <a:p>
            <a:pPr algn="l" fontAlgn="ctr">
              <a:buFont typeface="Arial" panose="020B0604020202020204" pitchFamily="34" charset="0"/>
              <a:buChar char="•"/>
            </a:pPr>
            <a:r>
              <a:rPr lang="en-US" sz="2800" b="0" i="0" dirty="0">
                <a:solidFill>
                  <a:srgbClr val="001D35"/>
                </a:solidFill>
                <a:effectLst/>
                <a:latin typeface="+mj-lt"/>
              </a:rPr>
              <a:t>Keeping members informed </a:t>
            </a:r>
          </a:p>
          <a:p>
            <a:pPr algn="l" fontAlgn="ctr">
              <a:buFont typeface="Arial" panose="020B0604020202020204" pitchFamily="34" charset="0"/>
              <a:buChar char="•"/>
            </a:pPr>
            <a:r>
              <a:rPr lang="en-US" sz="2800" b="0" i="0" dirty="0">
                <a:solidFill>
                  <a:srgbClr val="001D35"/>
                </a:solidFill>
                <a:effectLst/>
                <a:latin typeface="+mj-lt"/>
              </a:rPr>
              <a:t>Calling attention to important issues </a:t>
            </a:r>
          </a:p>
          <a:p>
            <a:pPr algn="l" fontAlgn="ctr">
              <a:buFont typeface="Arial" panose="020B0604020202020204" pitchFamily="34" charset="0"/>
              <a:buChar char="•"/>
            </a:pPr>
            <a:r>
              <a:rPr lang="en-US" sz="2800" b="0" i="0" dirty="0">
                <a:solidFill>
                  <a:srgbClr val="001D35"/>
                </a:solidFill>
                <a:effectLst/>
                <a:latin typeface="+mj-lt"/>
              </a:rPr>
              <a:t>Finding common ground for all students </a:t>
            </a:r>
          </a:p>
          <a:p>
            <a:pPr algn="l">
              <a:buFont typeface="Arial" panose="020B0604020202020204" pitchFamily="34" charset="0"/>
              <a:buChar char="•"/>
            </a:pPr>
            <a:r>
              <a:rPr lang="en-US" sz="2800" b="0" i="0" dirty="0">
                <a:solidFill>
                  <a:srgbClr val="001D35"/>
                </a:solidFill>
                <a:effectLst/>
                <a:latin typeface="+mj-lt"/>
              </a:rPr>
              <a:t>Following up on phone calls. Emails, and meetings with a summary of what was discussed </a:t>
            </a:r>
          </a:p>
          <a:p>
            <a:endParaRPr lang="en-US" dirty="0"/>
          </a:p>
        </p:txBody>
      </p:sp>
    </p:spTree>
    <p:extLst>
      <p:ext uri="{BB962C8B-B14F-4D97-AF65-F5344CB8AC3E}">
        <p14:creationId xmlns:p14="http://schemas.microsoft.com/office/powerpoint/2010/main" val="3662867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C63F1AD-1FC5-3271-8580-1F60EA5D85C0}"/>
              </a:ext>
            </a:extLst>
          </p:cNvPr>
          <p:cNvSpPr>
            <a:spLocks noGrp="1"/>
          </p:cNvSpPr>
          <p:nvPr>
            <p:ph type="body" idx="1"/>
          </p:nvPr>
        </p:nvSpPr>
        <p:spPr/>
        <p:txBody>
          <a:bodyPr/>
          <a:lstStyle/>
          <a:p>
            <a:pPr marL="71435" indent="0" algn="ctr">
              <a:buNone/>
            </a:pPr>
            <a:r>
              <a:rPr lang="en-US" sz="3200" b="1" dirty="0">
                <a:latin typeface="Calibri" panose="020F0502020204030204" pitchFamily="34" charset="0"/>
                <a:cs typeface="Calibri" panose="020F0502020204030204" pitchFamily="34" charset="0"/>
              </a:rPr>
              <a:t>Review of Learning Objectives</a:t>
            </a:r>
            <a:endParaRPr lang="en-US" sz="2800" b="1" dirty="0">
              <a:latin typeface="Calibri" panose="020F0502020204030204" pitchFamily="34" charset="0"/>
              <a:cs typeface="Calibri" panose="020F0502020204030204" pitchFamily="34" charset="0"/>
            </a:endParaRPr>
          </a:p>
          <a:p>
            <a:pPr marL="71435" indent="0">
              <a:buNone/>
            </a:pPr>
            <a:endParaRPr lang="en-US" sz="1800" dirty="0">
              <a:latin typeface="Calibri" panose="020F0502020204030204" pitchFamily="34" charset="0"/>
              <a:cs typeface="Calibri" panose="020F0502020204030204" pitchFamily="34" charset="0"/>
            </a:endParaRPr>
          </a:p>
          <a:p>
            <a:r>
              <a:rPr lang="en-US" sz="1800" b="1" dirty="0">
                <a:latin typeface="Calibri" panose="020F0502020204030204" pitchFamily="34" charset="0"/>
                <a:cs typeface="Calibri" panose="020F0502020204030204" pitchFamily="34" charset="0"/>
              </a:rPr>
              <a:t>You can now understand how and why you should  build relationships with these key education partners</a:t>
            </a:r>
          </a:p>
          <a:p>
            <a:r>
              <a:rPr lang="en-US" sz="1800" b="1" dirty="0">
                <a:latin typeface="Calibri" panose="020F0502020204030204" pitchFamily="34" charset="0"/>
                <a:cs typeface="Calibri" panose="020F0502020204030204" pitchFamily="34" charset="0"/>
              </a:rPr>
              <a:t>You should have learned some strategies to use to increase family school partnerships</a:t>
            </a:r>
          </a:p>
          <a:p>
            <a:r>
              <a:rPr lang="en-US" sz="1800" b="1" dirty="0">
                <a:latin typeface="Calibri" panose="020F0502020204030204" pitchFamily="34" charset="0"/>
                <a:cs typeface="Calibri" panose="020F0502020204030204" pitchFamily="34" charset="0"/>
              </a:rPr>
              <a:t>You will leave this workshop feeling more confident, aware, and engaged in working with your principal, superintendent and your local school board.</a:t>
            </a:r>
          </a:p>
          <a:p>
            <a:r>
              <a:rPr lang="en-US" sz="1800" b="1" dirty="0">
                <a:latin typeface="Calibri" panose="020F0502020204030204" pitchFamily="34" charset="0"/>
                <a:cs typeface="Calibri" panose="020F0502020204030204" pitchFamily="34" charset="0"/>
              </a:rPr>
              <a:t>You can work with families to strengthen their collective voices of the families in your school communities.</a:t>
            </a:r>
          </a:p>
          <a:p>
            <a:pPr marL="71435" indent="0">
              <a:buNone/>
            </a:pP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0574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itting at tables in a room">
            <a:extLst>
              <a:ext uri="{FF2B5EF4-FFF2-40B4-BE49-F238E27FC236}">
                <a16:creationId xmlns:a16="http://schemas.microsoft.com/office/drawing/2014/main" xmlns="" id="{E634FDE4-3E8D-2D4C-C911-0AC4575C23E6}"/>
              </a:ext>
            </a:extLst>
          </p:cNvPr>
          <p:cNvPicPr>
            <a:picLocks noGrp="1" noChangeAspect="1"/>
          </p:cNvPicPr>
          <p:nvPr>
            <p:ph type="pic" sz="quarter" idx="13"/>
          </p:nvPr>
        </p:nvPicPr>
        <p:blipFill>
          <a:blip r:embed="rId3">
            <a:extLst>
              <a:ext uri="{837473B0-CC2E-450A-ABE3-18F120FF3D39}">
                <a1611:picAttrSrcUrl xmlns:a1611="http://schemas.microsoft.com/office/drawing/2016/11/main" xmlns="" r:id="rId4"/>
              </a:ext>
            </a:extLst>
          </a:blip>
          <a:srcRect l="15435" r="15435"/>
          <a:stretch>
            <a:fillRect/>
          </a:stretch>
        </p:blipFill>
        <p:spPr/>
      </p:pic>
      <p:pic>
        <p:nvPicPr>
          <p:cNvPr id="8" name="Content Placeholder 7" descr="Children looking out of small square open windows, smiling and waving">
            <a:extLst>
              <a:ext uri="{FF2B5EF4-FFF2-40B4-BE49-F238E27FC236}">
                <a16:creationId xmlns:a16="http://schemas.microsoft.com/office/drawing/2014/main" xmlns="" id="{0DA27589-BE98-C2C5-A180-3A078DE2094E}"/>
              </a:ext>
            </a:extLst>
          </p:cNvPr>
          <p:cNvPicPr>
            <a:picLocks noGrp="1" noChangeAspect="1"/>
          </p:cNvPicPr>
          <p:nvPr>
            <p:ph sz="half" idx="2"/>
          </p:nvPr>
        </p:nvPicPr>
        <p:blipFill>
          <a:blip r:embed="rId5"/>
          <a:stretch>
            <a:fillRect/>
          </a:stretch>
        </p:blipFill>
        <p:spPr>
          <a:xfrm>
            <a:off x="5427663" y="3429000"/>
            <a:ext cx="3544887" cy="2531952"/>
          </a:xfrm>
        </p:spPr>
      </p:pic>
      <p:sp>
        <p:nvSpPr>
          <p:cNvPr id="6" name="TextBox 5">
            <a:extLst>
              <a:ext uri="{FF2B5EF4-FFF2-40B4-BE49-F238E27FC236}">
                <a16:creationId xmlns:a16="http://schemas.microsoft.com/office/drawing/2014/main" xmlns="" id="{6249B0DF-945D-DD88-0D15-CBCFAB52ACA5}"/>
              </a:ext>
            </a:extLst>
          </p:cNvPr>
          <p:cNvSpPr txBox="1"/>
          <p:nvPr/>
        </p:nvSpPr>
        <p:spPr>
          <a:xfrm>
            <a:off x="442915" y="5730120"/>
            <a:ext cx="4243387" cy="230832"/>
          </a:xfrm>
          <a:prstGeom prst="rect">
            <a:avLst/>
          </a:prstGeom>
          <a:noFill/>
        </p:spPr>
        <p:txBody>
          <a:bodyPr wrap="square" rtlCol="0">
            <a:spAutoFit/>
          </a:bodyPr>
          <a:lstStyle/>
          <a:p>
            <a:r>
              <a:rPr lang="en-US" sz="900">
                <a:hlinkClick r:id="rId4" tooltip="https://dianeravitch.net/2019/11/22/parents-beware-of-the-mind-trust/"/>
              </a:rPr>
              <a:t>This Photo</a:t>
            </a:r>
            <a:r>
              <a:rPr lang="en-US" sz="900"/>
              <a:t> by Unknown Author is licensed under </a:t>
            </a:r>
            <a:r>
              <a:rPr lang="en-US" sz="900">
                <a:hlinkClick r:id="rId6" tooltip="https://creativecommons.org/licenses/by-nc-nd/3.0/"/>
              </a:rPr>
              <a:t>CC BY-NC-ND</a:t>
            </a:r>
            <a:endParaRPr lang="en-US" sz="900"/>
          </a:p>
        </p:txBody>
      </p:sp>
      <p:pic>
        <p:nvPicPr>
          <p:cNvPr id="10" name="Picture 9" descr="A group of colorful hexagons with text">
            <a:extLst>
              <a:ext uri="{FF2B5EF4-FFF2-40B4-BE49-F238E27FC236}">
                <a16:creationId xmlns:a16="http://schemas.microsoft.com/office/drawing/2014/main" xmlns="" id="{FBF02A62-CE28-2EBE-1794-F8C491FF0225}"/>
              </a:ext>
            </a:extLst>
          </p:cNvPr>
          <p:cNvPicPr>
            <a:picLocks noChangeAspect="1"/>
          </p:cNvPicPr>
          <p:nvPr/>
        </p:nvPicPr>
        <p:blipFill>
          <a:blip r:embed="rId7"/>
          <a:stretch>
            <a:fillRect/>
          </a:stretch>
        </p:blipFill>
        <p:spPr>
          <a:xfrm>
            <a:off x="5327651" y="99624"/>
            <a:ext cx="3644899" cy="3176976"/>
          </a:xfrm>
          <a:prstGeom prst="rect">
            <a:avLst/>
          </a:prstGeom>
        </p:spPr>
      </p:pic>
    </p:spTree>
    <p:extLst>
      <p:ext uri="{BB962C8B-B14F-4D97-AF65-F5344CB8AC3E}">
        <p14:creationId xmlns:p14="http://schemas.microsoft.com/office/powerpoint/2010/main" val="4200927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CAD61A79-0BAD-CF8D-A7C0-6A9045C3CBA6}"/>
              </a:ext>
            </a:extLst>
          </p:cNvPr>
          <p:cNvSpPr>
            <a:spLocks noGrp="1"/>
          </p:cNvSpPr>
          <p:nvPr>
            <p:ph type="ctrTitle"/>
          </p:nvPr>
        </p:nvSpPr>
        <p:spPr/>
        <p:txBody>
          <a:bodyPr/>
          <a:lstStyle/>
          <a:p>
            <a:pPr algn="ctr"/>
            <a:r>
              <a:rPr lang="en-US" sz="6000" dirty="0">
                <a:latin typeface="+mj-lt"/>
              </a:rPr>
              <a:t>Thank You!</a:t>
            </a:r>
          </a:p>
        </p:txBody>
      </p:sp>
      <p:pic>
        <p:nvPicPr>
          <p:cNvPr id="13" name="Picture 12" descr="Yellow and blue symbols">
            <a:extLst>
              <a:ext uri="{FF2B5EF4-FFF2-40B4-BE49-F238E27FC236}">
                <a16:creationId xmlns:a16="http://schemas.microsoft.com/office/drawing/2014/main" xmlns="" id="{5AA2B08F-B822-D753-1F38-97251101E052}"/>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142538" y="2749159"/>
            <a:ext cx="4858924" cy="3718473"/>
          </a:xfrm>
          <a:prstGeom prst="rect">
            <a:avLst/>
          </a:prstGeom>
        </p:spPr>
      </p:pic>
    </p:spTree>
    <p:extLst>
      <p:ext uri="{BB962C8B-B14F-4D97-AF65-F5344CB8AC3E}">
        <p14:creationId xmlns:p14="http://schemas.microsoft.com/office/powerpoint/2010/main" val="2875168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children posing for a photo&#10;&#10;Description automatically generated with medium confidence">
            <a:extLst>
              <a:ext uri="{FF2B5EF4-FFF2-40B4-BE49-F238E27FC236}">
                <a16:creationId xmlns:a16="http://schemas.microsoft.com/office/drawing/2014/main" xmlns="" id="{08CFD9B3-86E7-469E-9AF7-26BBC34F1AD1}"/>
              </a:ext>
            </a:extLst>
          </p:cNvPr>
          <p:cNvPicPr>
            <a:picLocks noGrp="1" noChangeAspect="1"/>
          </p:cNvPicPr>
          <p:nvPr>
            <p:ph type="pic" sz="quarter" idx="13"/>
          </p:nvPr>
        </p:nvPicPr>
        <p:blipFill rotWithShape="1">
          <a:blip r:embed="rId3"/>
          <a:srcRect l="8967" r="8967"/>
          <a:stretch/>
        </p:blipFill>
        <p:spPr/>
      </p:pic>
      <p:sp>
        <p:nvSpPr>
          <p:cNvPr id="3" name="Content Placeholder 2">
            <a:extLst>
              <a:ext uri="{FF2B5EF4-FFF2-40B4-BE49-F238E27FC236}">
                <a16:creationId xmlns:a16="http://schemas.microsoft.com/office/drawing/2014/main" xmlns="" id="{1707C348-9EDF-1949-AF9E-2DF6B8561E9E}"/>
              </a:ext>
            </a:extLst>
          </p:cNvPr>
          <p:cNvSpPr>
            <a:spLocks noGrp="1"/>
          </p:cNvSpPr>
          <p:nvPr>
            <p:ph sz="half" idx="2"/>
          </p:nvPr>
        </p:nvSpPr>
        <p:spPr>
          <a:xfrm>
            <a:off x="5213408" y="1773720"/>
            <a:ext cx="2659007" cy="3310560"/>
          </a:xfrm>
        </p:spPr>
        <p:txBody>
          <a:bodyPr>
            <a:normAutofit/>
          </a:bodyPr>
          <a:lstStyle/>
          <a:p>
            <a:endParaRPr lang="en-US" dirty="0"/>
          </a:p>
          <a:p>
            <a:endParaRPr lang="en-US" dirty="0"/>
          </a:p>
        </p:txBody>
      </p:sp>
      <p:sp>
        <p:nvSpPr>
          <p:cNvPr id="14" name="TextBox 13">
            <a:extLst>
              <a:ext uri="{FF2B5EF4-FFF2-40B4-BE49-F238E27FC236}">
                <a16:creationId xmlns:a16="http://schemas.microsoft.com/office/drawing/2014/main" xmlns="" id="{4CBC6157-D421-4B59-BE52-6A3E82D3A0CE}"/>
              </a:ext>
            </a:extLst>
          </p:cNvPr>
          <p:cNvSpPr txBox="1"/>
          <p:nvPr/>
        </p:nvSpPr>
        <p:spPr>
          <a:xfrm>
            <a:off x="5539469" y="1127880"/>
            <a:ext cx="2860052" cy="4301177"/>
          </a:xfrm>
          <a:prstGeom prst="rect">
            <a:avLst/>
          </a:prstGeom>
          <a:noFill/>
        </p:spPr>
        <p:txBody>
          <a:bodyPr wrap="square">
            <a:spAutoFit/>
          </a:bodyPr>
          <a:lstStyle/>
          <a:p>
            <a:pPr algn="ctr" defTabSz="342884"/>
            <a:r>
              <a:rPr lang="en-US" sz="2600" b="1" dirty="0">
                <a:solidFill>
                  <a:prstClr val="black"/>
                </a:solidFill>
                <a:latin typeface="Calibri"/>
              </a:rPr>
              <a:t>Our Shared Mission</a:t>
            </a:r>
            <a:r>
              <a:rPr lang="en-US" sz="2600" dirty="0">
                <a:solidFill>
                  <a:prstClr val="black"/>
                </a:solidFill>
                <a:latin typeface="Calibri"/>
              </a:rPr>
              <a:t>:</a:t>
            </a:r>
            <a:br>
              <a:rPr lang="en-US" sz="2600" dirty="0">
                <a:solidFill>
                  <a:prstClr val="black"/>
                </a:solidFill>
                <a:latin typeface="Calibri"/>
              </a:rPr>
            </a:br>
            <a:r>
              <a:rPr lang="en-US" sz="2600" i="1" dirty="0">
                <a:solidFill>
                  <a:prstClr val="black"/>
                </a:solidFill>
                <a:latin typeface="Calibri"/>
              </a:rPr>
              <a:t>To make every child’s potential a reality by engaging and empowering families and communities to advocate for all children.</a:t>
            </a:r>
            <a:r>
              <a:rPr lang="en-US" i="1" dirty="0">
                <a:solidFill>
                  <a:prstClr val="black"/>
                </a:solidFill>
                <a:latin typeface="Calibri"/>
              </a:rPr>
              <a:t/>
            </a:r>
            <a:br>
              <a:rPr lang="en-US" i="1" dirty="0">
                <a:solidFill>
                  <a:prstClr val="black"/>
                </a:solidFill>
                <a:latin typeface="Calibri"/>
              </a:rPr>
            </a:br>
            <a:endParaRPr lang="en-US" sz="1350" i="1" dirty="0">
              <a:solidFill>
                <a:prstClr val="black"/>
              </a:solidFill>
              <a:latin typeface="Calibri"/>
            </a:endParaRPr>
          </a:p>
        </p:txBody>
      </p:sp>
    </p:spTree>
    <p:extLst>
      <p:ext uri="{BB962C8B-B14F-4D97-AF65-F5344CB8AC3E}">
        <p14:creationId xmlns:p14="http://schemas.microsoft.com/office/powerpoint/2010/main" val="3177139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7C2D458-24CA-4C88-8B3D-FCE4463E6097}"/>
              </a:ext>
            </a:extLst>
          </p:cNvPr>
          <p:cNvSpPr txBox="1"/>
          <p:nvPr/>
        </p:nvSpPr>
        <p:spPr>
          <a:xfrm>
            <a:off x="3040912" y="1344469"/>
            <a:ext cx="5893095" cy="5047536"/>
          </a:xfrm>
          <a:prstGeom prst="rect">
            <a:avLst/>
          </a:prstGeom>
          <a:noFill/>
        </p:spPr>
        <p:txBody>
          <a:bodyPr wrap="square">
            <a:spAutoFit/>
          </a:bodyPr>
          <a:lstStyle/>
          <a:p>
            <a:pPr marL="160727" indent="-160727" defTabSz="514325">
              <a:buFont typeface="Arial" panose="020B0604020202020204" pitchFamily="34" charset="0"/>
              <a:buChar char="•"/>
              <a:defRPr/>
            </a:pPr>
            <a:r>
              <a:rPr lang="en-US" sz="1400" b="1" dirty="0">
                <a:solidFill>
                  <a:prstClr val="black"/>
                </a:solidFill>
                <a:latin typeface="Calibri" panose="020F0502020204030204"/>
              </a:rPr>
              <a:t>Collaboration</a:t>
            </a:r>
            <a:r>
              <a:rPr lang="en-US" sz="1400" dirty="0">
                <a:solidFill>
                  <a:prstClr val="black"/>
                </a:solidFill>
                <a:latin typeface="Calibri" panose="020F0502020204030204"/>
              </a:rPr>
              <a:t>: We will work in partnership with a wide array of individuals and organizations to broaden and enhance our ability to serve and advocate for all children and families. </a:t>
            </a:r>
          </a:p>
          <a:p>
            <a:pPr marL="160727" indent="-160727" defTabSz="514325">
              <a:buFont typeface="Arial" panose="020B0604020202020204" pitchFamily="34" charset="0"/>
              <a:buChar char="•"/>
              <a:defRPr/>
            </a:pPr>
            <a:endParaRPr lang="en-US" sz="1400" dirty="0">
              <a:solidFill>
                <a:prstClr val="black"/>
              </a:solidFill>
              <a:latin typeface="Calibri" panose="020F0502020204030204"/>
            </a:endParaRPr>
          </a:p>
          <a:p>
            <a:pPr marL="160727" indent="-160727" defTabSz="514325">
              <a:buFont typeface="Arial" panose="020B0604020202020204" pitchFamily="34" charset="0"/>
              <a:buChar char="•"/>
              <a:defRPr/>
            </a:pPr>
            <a:r>
              <a:rPr lang="en-US" sz="1400" b="1" dirty="0">
                <a:solidFill>
                  <a:prstClr val="black"/>
                </a:solidFill>
                <a:latin typeface="Calibri" panose="020F0502020204030204"/>
              </a:rPr>
              <a:t>Commitment</a:t>
            </a:r>
            <a:r>
              <a:rPr lang="en-US" sz="1400" dirty="0">
                <a:solidFill>
                  <a:prstClr val="black"/>
                </a:solidFill>
                <a:latin typeface="Calibri" panose="020F0502020204030204"/>
              </a:rPr>
              <a:t>: We are dedicated to children’s educational success, health, and well-being through strong family and community engagement, while remaining accountable to the principles upon which our association was founded. </a:t>
            </a:r>
          </a:p>
          <a:p>
            <a:pPr marL="160727" indent="-160727" defTabSz="514325">
              <a:buFont typeface="Arial" panose="020B0604020202020204" pitchFamily="34" charset="0"/>
              <a:buChar char="•"/>
              <a:defRPr/>
            </a:pPr>
            <a:endParaRPr lang="en-US" sz="1400" dirty="0">
              <a:solidFill>
                <a:prstClr val="black"/>
              </a:solidFill>
              <a:latin typeface="Calibri" panose="020F0502020204030204"/>
            </a:endParaRPr>
          </a:p>
          <a:p>
            <a:pPr marL="160727" indent="-160727" defTabSz="514325">
              <a:buFont typeface="Arial" panose="020B0604020202020204" pitchFamily="34" charset="0"/>
              <a:buChar char="•"/>
              <a:defRPr/>
            </a:pPr>
            <a:r>
              <a:rPr lang="en-US" sz="1400" b="1" dirty="0">
                <a:solidFill>
                  <a:prstClr val="black"/>
                </a:solidFill>
                <a:latin typeface="Calibri" panose="020F0502020204030204"/>
              </a:rPr>
              <a:t>Diversity</a:t>
            </a:r>
            <a:r>
              <a:rPr lang="en-US" sz="1400" dirty="0">
                <a:solidFill>
                  <a:prstClr val="black"/>
                </a:solidFill>
                <a:latin typeface="Calibri" panose="020F0502020204030204"/>
              </a:rPr>
              <a:t>: We acknowledge the potential of everyone without regard, including but not limited to: age, culture, economic status, educational background, ethnicity, gender, geographic location, legal status, marital status, mental ability, national origin, organizational position, parental status, physical ability, political philosophy, race, religion, sexual orientation, and work experience. </a:t>
            </a:r>
          </a:p>
          <a:p>
            <a:pPr marL="160727" indent="-160727" defTabSz="514325">
              <a:buFont typeface="Arial" panose="020B0604020202020204" pitchFamily="34" charset="0"/>
              <a:buChar char="•"/>
              <a:defRPr/>
            </a:pPr>
            <a:endParaRPr lang="en-US" sz="1400" dirty="0">
              <a:solidFill>
                <a:prstClr val="black"/>
              </a:solidFill>
              <a:latin typeface="Calibri" panose="020F0502020204030204"/>
            </a:endParaRPr>
          </a:p>
          <a:p>
            <a:pPr marL="160727" indent="-160727" defTabSz="514325">
              <a:buFont typeface="Arial" panose="020B0604020202020204" pitchFamily="34" charset="0"/>
              <a:buChar char="•"/>
              <a:defRPr/>
            </a:pPr>
            <a:r>
              <a:rPr lang="en-US" sz="1400" b="1" dirty="0">
                <a:solidFill>
                  <a:prstClr val="black"/>
                </a:solidFill>
                <a:latin typeface="Calibri" panose="020F0502020204030204"/>
              </a:rPr>
              <a:t>Respect</a:t>
            </a:r>
            <a:r>
              <a:rPr lang="en-US" sz="1400" dirty="0">
                <a:solidFill>
                  <a:prstClr val="black"/>
                </a:solidFill>
                <a:latin typeface="Calibri" panose="020F0502020204030204"/>
              </a:rPr>
              <a:t>: We value the individual contributions of members, employees, volunteers, and partners as we work collaboratively to achieve our association’s goals. </a:t>
            </a:r>
          </a:p>
          <a:p>
            <a:pPr marL="160727" indent="-160727" defTabSz="514325">
              <a:buFont typeface="Arial" panose="020B0604020202020204" pitchFamily="34" charset="0"/>
              <a:buChar char="•"/>
              <a:defRPr/>
            </a:pPr>
            <a:endParaRPr lang="en-US" sz="1400" dirty="0">
              <a:solidFill>
                <a:prstClr val="black"/>
              </a:solidFill>
              <a:latin typeface="Calibri" panose="020F0502020204030204"/>
            </a:endParaRPr>
          </a:p>
          <a:p>
            <a:pPr marL="160727" indent="-160727" defTabSz="514325">
              <a:buFont typeface="Arial" panose="020B0604020202020204" pitchFamily="34" charset="0"/>
              <a:buChar char="•"/>
              <a:defRPr/>
            </a:pPr>
            <a:r>
              <a:rPr lang="en-US" sz="1400" b="1" dirty="0">
                <a:solidFill>
                  <a:prstClr val="black"/>
                </a:solidFill>
                <a:latin typeface="Calibri" panose="020F0502020204030204"/>
              </a:rPr>
              <a:t>Accountability</a:t>
            </a:r>
            <a:r>
              <a:rPr lang="en-US" sz="1400" dirty="0">
                <a:solidFill>
                  <a:prstClr val="black"/>
                </a:solidFill>
                <a:latin typeface="Calibri" panose="020F0502020204030204"/>
              </a:rPr>
              <a:t>: All members, employees, volunteers, and partners have a shared responsibility to align their efforts toward the achievement of our association’s strategic initiatives.</a:t>
            </a:r>
          </a:p>
        </p:txBody>
      </p:sp>
      <p:sp>
        <p:nvSpPr>
          <p:cNvPr id="7" name="Title 1">
            <a:extLst>
              <a:ext uri="{FF2B5EF4-FFF2-40B4-BE49-F238E27FC236}">
                <a16:creationId xmlns:a16="http://schemas.microsoft.com/office/drawing/2014/main" xmlns="" id="{52359D48-5B5F-7B88-EDEF-9AD515E2B0D7}"/>
              </a:ext>
            </a:extLst>
          </p:cNvPr>
          <p:cNvSpPr txBox="1">
            <a:spLocks/>
          </p:cNvSpPr>
          <p:nvPr/>
        </p:nvSpPr>
        <p:spPr>
          <a:xfrm>
            <a:off x="3411004" y="465995"/>
            <a:ext cx="4538663" cy="642938"/>
          </a:xfrm>
          <a:prstGeom prst="rect">
            <a:avLst/>
          </a:prstGeom>
          <a:noFill/>
          <a:ln>
            <a:noFill/>
          </a:ln>
        </p:spPr>
        <p:txBody>
          <a:bodyPr spcFirstLastPara="1" wrap="square" lIns="68569" tIns="34275" rIns="68569" bIns="34275" anchor="ctr" anchorCtr="0">
            <a:normAutofit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defTabSz="685784">
              <a:buClr>
                <a:srgbClr val="000000"/>
              </a:buClr>
              <a:defRPr/>
            </a:pPr>
            <a:r>
              <a:rPr lang="en-US" sz="4000" b="1" kern="0" dirty="0">
                <a:solidFill>
                  <a:srgbClr val="000000"/>
                </a:solidFill>
                <a:latin typeface="Calibri Light" panose="020F0302020204030204" pitchFamily="34" charset="0"/>
                <a:cs typeface="Calibri Light" panose="020F0302020204030204" pitchFamily="34" charset="0"/>
              </a:rPr>
              <a:t>PTA Values</a:t>
            </a:r>
          </a:p>
        </p:txBody>
      </p:sp>
    </p:spTree>
    <p:extLst>
      <p:ext uri="{BB962C8B-B14F-4D97-AF65-F5344CB8AC3E}">
        <p14:creationId xmlns:p14="http://schemas.microsoft.com/office/powerpoint/2010/main" val="280673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E39FAEE-5773-CB88-5C4C-BA1F17A5753A}"/>
              </a:ext>
            </a:extLst>
          </p:cNvPr>
          <p:cNvSpPr txBox="1">
            <a:spLocks noGrp="1"/>
          </p:cNvSpPr>
          <p:nvPr>
            <p:ph type="body" idx="1"/>
          </p:nvPr>
        </p:nvSpPr>
        <p:spPr>
          <a:xfrm>
            <a:off x="3032124" y="490538"/>
            <a:ext cx="6111875" cy="4051069"/>
          </a:xfrm>
          <a:prstGeom prst="rect">
            <a:avLst/>
          </a:prstGeom>
          <a:noFill/>
        </p:spPr>
        <p:txBody>
          <a:bodyPr wrap="square" rtlCol="0">
            <a:spAutoFit/>
          </a:bodyPr>
          <a:lstStyle/>
          <a:p>
            <a:endParaRPr lang="en-US" dirty="0"/>
          </a:p>
          <a:p>
            <a:endParaRPr lang="en-US" dirty="0"/>
          </a:p>
          <a:p>
            <a:pPr marL="71435" indent="0">
              <a:buNone/>
            </a:pPr>
            <a:r>
              <a:rPr lang="en-US" sz="3600" dirty="0">
                <a:latin typeface="+mn-lt"/>
              </a:rPr>
              <a:t> What  PTA Value do you see? </a:t>
            </a:r>
          </a:p>
          <a:p>
            <a:endParaRPr lang="en-US" dirty="0"/>
          </a:p>
          <a:p>
            <a:endParaRPr lang="en-US" dirty="0"/>
          </a:p>
          <a:p>
            <a:endParaRPr lang="en-US" dirty="0"/>
          </a:p>
          <a:p>
            <a:endParaRPr lang="en-US" dirty="0"/>
          </a:p>
          <a:p>
            <a:endParaRPr lang="en-US" dirty="0"/>
          </a:p>
          <a:p>
            <a:endParaRPr lang="en-US" dirty="0"/>
          </a:p>
          <a:p>
            <a:endParaRPr lang="en-US" dirty="0"/>
          </a:p>
          <a:p>
            <a:pPr marL="71435" indent="0">
              <a:buNone/>
            </a:pPr>
            <a:r>
              <a:rPr lang="en-US" sz="3200" dirty="0"/>
              <a:t>          </a:t>
            </a:r>
            <a:r>
              <a:rPr lang="en-US" sz="2000" dirty="0">
                <a:latin typeface="+mj-lt"/>
              </a:rPr>
              <a:t>https://www.youtube.com/watch?v=jU4oA3kkAWU</a:t>
            </a:r>
          </a:p>
        </p:txBody>
      </p:sp>
      <p:pic>
        <p:nvPicPr>
          <p:cNvPr id="5" name="Picture 4" descr="Colleagues huddle">
            <a:extLst>
              <a:ext uri="{FF2B5EF4-FFF2-40B4-BE49-F238E27FC236}">
                <a16:creationId xmlns:a16="http://schemas.microsoft.com/office/drawing/2014/main" xmlns="" id="{BB027856-4BCE-1B74-C41B-D74A5FF21B76}"/>
              </a:ext>
            </a:extLst>
          </p:cNvPr>
          <p:cNvPicPr>
            <a:picLocks noChangeAspect="1"/>
          </p:cNvPicPr>
          <p:nvPr/>
        </p:nvPicPr>
        <p:blipFill>
          <a:blip r:embed="rId3"/>
          <a:stretch>
            <a:fillRect/>
          </a:stretch>
        </p:blipFill>
        <p:spPr>
          <a:xfrm>
            <a:off x="3289300" y="1854200"/>
            <a:ext cx="5537200" cy="2095500"/>
          </a:xfrm>
          <a:prstGeom prst="rect">
            <a:avLst/>
          </a:prstGeom>
        </p:spPr>
      </p:pic>
    </p:spTree>
    <p:extLst>
      <p:ext uri="{BB962C8B-B14F-4D97-AF65-F5344CB8AC3E}">
        <p14:creationId xmlns:p14="http://schemas.microsoft.com/office/powerpoint/2010/main" val="2234165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C63F1AD-1FC5-3271-8580-1F60EA5D85C0}"/>
              </a:ext>
            </a:extLst>
          </p:cNvPr>
          <p:cNvSpPr>
            <a:spLocks noGrp="1"/>
          </p:cNvSpPr>
          <p:nvPr>
            <p:ph type="body" idx="1"/>
          </p:nvPr>
        </p:nvSpPr>
        <p:spPr>
          <a:xfrm>
            <a:off x="2859931" y="489857"/>
            <a:ext cx="6459167" cy="6052400"/>
          </a:xfrm>
        </p:spPr>
        <p:txBody>
          <a:bodyPr/>
          <a:lstStyle/>
          <a:p>
            <a:pPr marL="71435" indent="0" algn="ctr">
              <a:buNone/>
            </a:pPr>
            <a:r>
              <a:rPr lang="en-US" sz="3200" b="1" dirty="0">
                <a:latin typeface="Calibri" panose="020F0502020204030204" pitchFamily="34" charset="0"/>
                <a:cs typeface="Calibri" panose="020F0502020204030204" pitchFamily="34" charset="0"/>
              </a:rPr>
              <a:t>Learning Objectives</a:t>
            </a:r>
          </a:p>
          <a:p>
            <a:pPr marL="71435" indent="0">
              <a:buNone/>
            </a:pPr>
            <a:endParaRPr lang="en-US" sz="1800" dirty="0">
              <a:latin typeface="Calibri" panose="020F0502020204030204" pitchFamily="34" charset="0"/>
              <a:cs typeface="Calibri" panose="020F0502020204030204" pitchFamily="34" charset="0"/>
            </a:endParaRPr>
          </a:p>
          <a:p>
            <a:pPr marL="71435" indent="0">
              <a:buNone/>
            </a:pPr>
            <a:r>
              <a:rPr lang="en-US" sz="3200" b="1" dirty="0">
                <a:latin typeface="Calibri" panose="020F0502020204030204" pitchFamily="34" charset="0"/>
                <a:cs typeface="Calibri" panose="020F0502020204030204" pitchFamily="34" charset="0"/>
              </a:rPr>
              <a:t>By the end of this session, you will:</a:t>
            </a:r>
          </a:p>
          <a:p>
            <a:pPr marL="71435" indent="0">
              <a:buNone/>
            </a:pPr>
            <a:endParaRPr lang="en-US" sz="3200" b="1"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Understand how and why you should  build relationships with key education partners</a:t>
            </a:r>
          </a:p>
          <a:p>
            <a:r>
              <a:rPr lang="en-US" sz="2400" b="1" dirty="0">
                <a:latin typeface="Calibri" panose="020F0502020204030204" pitchFamily="34" charset="0"/>
                <a:cs typeface="Calibri" panose="020F0502020204030204" pitchFamily="34" charset="0"/>
              </a:rPr>
              <a:t>Learn strategies to use to increase family school partnerships</a:t>
            </a:r>
          </a:p>
          <a:p>
            <a:r>
              <a:rPr lang="en-US" sz="2400" b="1" dirty="0">
                <a:latin typeface="Calibri" panose="020F0502020204030204" pitchFamily="34" charset="0"/>
                <a:cs typeface="Calibri" panose="020F0502020204030204" pitchFamily="34" charset="0"/>
              </a:rPr>
              <a:t>Leave the workshop feeling more confident, aware, and engaged in this work</a:t>
            </a:r>
          </a:p>
          <a:p>
            <a:r>
              <a:rPr lang="en-US" sz="2400" b="1" dirty="0">
                <a:latin typeface="Calibri" panose="020F0502020204030204" pitchFamily="34" charset="0"/>
                <a:cs typeface="Calibri" panose="020F0502020204030204" pitchFamily="34" charset="0"/>
              </a:rPr>
              <a:t>Strengthen the voice of families in your school communities.</a:t>
            </a:r>
          </a:p>
        </p:txBody>
      </p:sp>
    </p:spTree>
    <p:extLst>
      <p:ext uri="{BB962C8B-B14F-4D97-AF65-F5344CB8AC3E}">
        <p14:creationId xmlns:p14="http://schemas.microsoft.com/office/powerpoint/2010/main" val="3650649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89CB243-BA21-E588-C048-26ED18BFE5B6}"/>
              </a:ext>
            </a:extLst>
          </p:cNvPr>
          <p:cNvSpPr>
            <a:spLocks noGrp="1"/>
          </p:cNvSpPr>
          <p:nvPr>
            <p:ph type="body" idx="1"/>
          </p:nvPr>
        </p:nvSpPr>
        <p:spPr>
          <a:xfrm>
            <a:off x="2879387" y="0"/>
            <a:ext cx="5603284" cy="6857999"/>
          </a:xfrm>
        </p:spPr>
        <p:txBody>
          <a:bodyPr/>
          <a:lstStyle/>
          <a:p>
            <a:pPr marL="71435" indent="0">
              <a:buNone/>
            </a:pPr>
            <a:r>
              <a:rPr lang="en-US" sz="2000" dirty="0"/>
              <a:t>                     </a:t>
            </a:r>
            <a:r>
              <a:rPr lang="en-US" sz="2400" b="1" dirty="0">
                <a:latin typeface="+mj-lt"/>
              </a:rPr>
              <a:t>What is PTA?</a:t>
            </a:r>
          </a:p>
          <a:p>
            <a:pPr algn="l" rtl="0" fontAlgn="base">
              <a:buFont typeface="Arial" panose="020B0604020202020204" pitchFamily="34" charset="0"/>
              <a:buChar char="•"/>
            </a:pPr>
            <a:r>
              <a:rPr lang="en-US" sz="2000" b="1" i="0" u="none" strike="noStrike" dirty="0">
                <a:solidFill>
                  <a:srgbClr val="000000"/>
                </a:solidFill>
                <a:effectLst/>
                <a:latin typeface="Gill Sans"/>
              </a:rPr>
              <a:t>PTA (Parent Teacher Association) is the nation’s oldest and largest child advocacy association. </a:t>
            </a:r>
            <a:endParaRPr lang="en-US" sz="2000" b="1"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000" b="1" i="0" u="none" strike="noStrike" dirty="0">
                <a:solidFill>
                  <a:srgbClr val="000000"/>
                </a:solidFill>
                <a:effectLst/>
                <a:latin typeface="Gill Sans"/>
              </a:rPr>
              <a:t>PTA’s mission is to make every child’s potential a reality by engaging and empowering families and communities to advocate for all children.</a:t>
            </a:r>
            <a:r>
              <a:rPr lang="en-US" sz="2000" b="1" i="0" dirty="0">
                <a:solidFill>
                  <a:srgbClr val="000000"/>
                </a:solidFill>
                <a:effectLst/>
                <a:latin typeface="Gill Sans"/>
              </a:rPr>
              <a:t>​</a:t>
            </a:r>
            <a:endParaRPr lang="en-US" sz="2000" b="1"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000" b="1" i="0" u="none" strike="noStrike" dirty="0">
                <a:solidFill>
                  <a:srgbClr val="000000"/>
                </a:solidFill>
                <a:effectLst/>
                <a:latin typeface="Gill Sans"/>
              </a:rPr>
              <a:t>NY State PTA oversees all the PTAs in New York, comprised of over hundreds of  local units in early childhood centers, elementary, middle and high schools and charter schools.</a:t>
            </a:r>
            <a:r>
              <a:rPr lang="en-US" sz="2000" b="1" i="0" dirty="0">
                <a:solidFill>
                  <a:srgbClr val="000000"/>
                </a:solidFill>
                <a:effectLst/>
                <a:latin typeface="Gill Sans"/>
              </a:rPr>
              <a:t>​</a:t>
            </a:r>
            <a:endParaRPr lang="en-US" sz="2000" b="1"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000" b="1" i="0" u="none" strike="noStrike" dirty="0">
                <a:solidFill>
                  <a:srgbClr val="000000"/>
                </a:solidFill>
                <a:effectLst/>
                <a:latin typeface="Gill Sans"/>
              </a:rPr>
              <a:t>PTA provides schools and families with advocacy tools, membership benefits, leadership, parent and family education and empowerment material and the ability to impact change through collaboration, coalition building and partnerships.</a:t>
            </a:r>
            <a:r>
              <a:rPr lang="en-US" sz="2000" b="1" i="0" dirty="0">
                <a:solidFill>
                  <a:srgbClr val="000000"/>
                </a:solidFill>
                <a:effectLst/>
                <a:latin typeface="Gill Sans"/>
              </a:rPr>
              <a:t>​</a:t>
            </a:r>
            <a:endParaRPr lang="en-US" sz="2000" b="1" i="0" dirty="0">
              <a:solidFill>
                <a:srgbClr val="000000"/>
              </a:solidFill>
              <a:effectLst/>
              <a:latin typeface="Arial" panose="020B0604020202020204" pitchFamily="34" charset="0"/>
            </a:endParaRPr>
          </a:p>
          <a:p>
            <a:pPr algn="l" rtl="0" fontAlgn="base"/>
            <a:r>
              <a:rPr lang="en-US" sz="2000" b="1" i="0" dirty="0">
                <a:solidFill>
                  <a:srgbClr val="000000"/>
                </a:solidFill>
                <a:effectLst/>
                <a:latin typeface="Gill Sans"/>
              </a:rPr>
              <a:t>PTA builds community with our programs for building family school partnerships​</a:t>
            </a:r>
            <a:endParaRPr lang="en-US" sz="2000" b="1" i="0" dirty="0">
              <a:solidFill>
                <a:srgbClr val="000000"/>
              </a:solidFill>
              <a:effectLst/>
              <a:latin typeface="Segoe UI" panose="020B0502040204020203" pitchFamily="34" charset="0"/>
            </a:endParaRPr>
          </a:p>
          <a:p>
            <a:pPr marL="71435" indent="0">
              <a:buNone/>
            </a:pPr>
            <a:endParaRPr lang="en-US" sz="4000" dirty="0"/>
          </a:p>
        </p:txBody>
      </p:sp>
    </p:spTree>
    <p:extLst>
      <p:ext uri="{BB962C8B-B14F-4D97-AF65-F5344CB8AC3E}">
        <p14:creationId xmlns:p14="http://schemas.microsoft.com/office/powerpoint/2010/main" val="1755110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A6B3C10-C371-3A14-3041-E0E82D33D7DD}"/>
              </a:ext>
            </a:extLst>
          </p:cNvPr>
          <p:cNvSpPr>
            <a:spLocks noGrp="1"/>
          </p:cNvSpPr>
          <p:nvPr>
            <p:ph type="body" idx="1"/>
          </p:nvPr>
        </p:nvSpPr>
        <p:spPr>
          <a:xfrm>
            <a:off x="3031670" y="0"/>
            <a:ext cx="6112329" cy="6542257"/>
          </a:xfrm>
        </p:spPr>
        <p:txBody>
          <a:bodyPr/>
          <a:lstStyle/>
          <a:p>
            <a:pPr marL="71435" indent="0">
              <a:buNone/>
            </a:pPr>
            <a:r>
              <a:rPr lang="en-US" sz="3200" b="1" dirty="0">
                <a:latin typeface="+mj-lt"/>
              </a:rPr>
              <a:t>PTAs working with the building leader/principal</a:t>
            </a:r>
          </a:p>
          <a:p>
            <a:r>
              <a:rPr lang="en-US" sz="2400" dirty="0"/>
              <a:t>Building trust between the PTA and the administration</a:t>
            </a:r>
          </a:p>
          <a:p>
            <a:r>
              <a:rPr lang="en-US" sz="2400" dirty="0"/>
              <a:t>You are an advocate for families but also for the principal</a:t>
            </a:r>
          </a:p>
          <a:p>
            <a:r>
              <a:rPr lang="en-US" sz="2400" dirty="0"/>
              <a:t>Include your principal in planning meetings for the PTA </a:t>
            </a:r>
          </a:p>
          <a:p>
            <a:r>
              <a:rPr lang="en-US" sz="2400" dirty="0"/>
              <a:t>The principal is a member not the leader of the PTA</a:t>
            </a:r>
          </a:p>
          <a:p>
            <a:r>
              <a:rPr lang="en-US" sz="2400" dirty="0"/>
              <a:t>Ensure the principal attends your meetings and provides updates to the families</a:t>
            </a:r>
          </a:p>
          <a:p>
            <a:endParaRPr lang="en-US" sz="3200" b="1" dirty="0"/>
          </a:p>
        </p:txBody>
      </p:sp>
    </p:spTree>
    <p:extLst>
      <p:ext uri="{BB962C8B-B14F-4D97-AF65-F5344CB8AC3E}">
        <p14:creationId xmlns:p14="http://schemas.microsoft.com/office/powerpoint/2010/main" val="3078777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2A6B3C10-C371-3A14-3041-E0E82D33D7DD}"/>
              </a:ext>
            </a:extLst>
          </p:cNvPr>
          <p:cNvSpPr>
            <a:spLocks noGrp="1"/>
          </p:cNvSpPr>
          <p:nvPr>
            <p:ph type="body" idx="1"/>
          </p:nvPr>
        </p:nvSpPr>
        <p:spPr>
          <a:xfrm>
            <a:off x="3031670" y="489857"/>
            <a:ext cx="6112329" cy="6052400"/>
          </a:xfrm>
        </p:spPr>
        <p:txBody>
          <a:bodyPr/>
          <a:lstStyle/>
          <a:p>
            <a:pPr marL="71435" indent="0">
              <a:buNone/>
            </a:pPr>
            <a:r>
              <a:rPr lang="en-US" sz="2400" b="1" dirty="0">
                <a:latin typeface="+mj-lt"/>
              </a:rPr>
              <a:t>PTAs can build strong partnerships with building leaders/principals?</a:t>
            </a:r>
          </a:p>
          <a:p>
            <a:pPr algn="l" rtl="0" fontAlgn="base">
              <a:buFont typeface="Arial" panose="020B0604020202020204" pitchFamily="34" charset="0"/>
              <a:buChar char="•"/>
            </a:pPr>
            <a:r>
              <a:rPr lang="en-US" sz="2400" dirty="0">
                <a:solidFill>
                  <a:srgbClr val="000000"/>
                </a:solidFill>
                <a:latin typeface="+mn-lt"/>
              </a:rPr>
              <a:t>Invite them </a:t>
            </a:r>
            <a:r>
              <a:rPr lang="en-US" sz="2400" b="0" i="0" u="none" strike="noStrike" dirty="0">
                <a:solidFill>
                  <a:srgbClr val="000000"/>
                </a:solidFill>
                <a:effectLst/>
                <a:latin typeface="+mn-lt"/>
              </a:rPr>
              <a:t>to attend meetings</a:t>
            </a:r>
            <a:r>
              <a:rPr lang="en-US" sz="2400" b="0" i="0" dirty="0">
                <a:solidFill>
                  <a:srgbClr val="000000"/>
                </a:solidFill>
                <a:effectLst/>
                <a:latin typeface="+mn-lt"/>
              </a:rPr>
              <a:t>​</a:t>
            </a:r>
          </a:p>
          <a:p>
            <a:pPr algn="l" rtl="0" fontAlgn="base">
              <a:buFont typeface="Arial" panose="020B0604020202020204" pitchFamily="34" charset="0"/>
              <a:buChar char="•"/>
            </a:pPr>
            <a:r>
              <a:rPr lang="en-US" sz="2400" b="0" i="0" u="none" strike="noStrike" dirty="0">
                <a:solidFill>
                  <a:srgbClr val="000000"/>
                </a:solidFill>
                <a:effectLst/>
                <a:latin typeface="+mn-lt"/>
              </a:rPr>
              <a:t>Share  concerns</a:t>
            </a:r>
            <a:r>
              <a:rPr lang="en-US" sz="2400" b="0" i="0" dirty="0">
                <a:solidFill>
                  <a:srgbClr val="000000"/>
                </a:solidFill>
                <a:effectLst/>
                <a:latin typeface="+mn-lt"/>
              </a:rPr>
              <a:t>​</a:t>
            </a:r>
          </a:p>
          <a:p>
            <a:pPr algn="l" rtl="0" fontAlgn="base">
              <a:buFont typeface="Arial" panose="020B0604020202020204" pitchFamily="34" charset="0"/>
              <a:buChar char="•"/>
            </a:pPr>
            <a:r>
              <a:rPr lang="en-US" sz="2400" b="0" i="0" u="none" strike="noStrike" dirty="0">
                <a:solidFill>
                  <a:srgbClr val="000000"/>
                </a:solidFill>
                <a:effectLst/>
                <a:latin typeface="+mn-lt"/>
              </a:rPr>
              <a:t>Answer questions &amp; provide facts</a:t>
            </a:r>
            <a:endParaRPr lang="en-US" sz="2400" b="0" i="0" dirty="0">
              <a:solidFill>
                <a:srgbClr val="000000"/>
              </a:solidFill>
              <a:effectLst/>
              <a:latin typeface="+mn-lt"/>
            </a:endParaRPr>
          </a:p>
          <a:p>
            <a:pPr algn="l" rtl="0" fontAlgn="base">
              <a:buFont typeface="Arial" panose="020B0604020202020204" pitchFamily="34" charset="0"/>
              <a:buChar char="•"/>
            </a:pPr>
            <a:r>
              <a:rPr lang="en-US" sz="2400" b="0" i="0" u="none" strike="noStrike" dirty="0">
                <a:solidFill>
                  <a:srgbClr val="000000"/>
                </a:solidFill>
                <a:effectLst/>
                <a:latin typeface="+mn-lt"/>
              </a:rPr>
              <a:t>Ask for feedback on important topics</a:t>
            </a:r>
            <a:r>
              <a:rPr lang="en-US" sz="2400" b="0" i="0" dirty="0">
                <a:solidFill>
                  <a:srgbClr val="000000"/>
                </a:solidFill>
                <a:effectLst/>
                <a:latin typeface="+mn-lt"/>
              </a:rPr>
              <a:t>​</a:t>
            </a:r>
          </a:p>
          <a:p>
            <a:pPr algn="l" rtl="0" fontAlgn="base">
              <a:buFont typeface="Arial" panose="020B0604020202020204" pitchFamily="34" charset="0"/>
              <a:buChar char="•"/>
            </a:pPr>
            <a:r>
              <a:rPr lang="en-US" sz="2400" b="0" i="0" u="none" strike="noStrike" dirty="0">
                <a:solidFill>
                  <a:srgbClr val="000000"/>
                </a:solidFill>
                <a:effectLst/>
                <a:latin typeface="+mn-lt"/>
              </a:rPr>
              <a:t>Share information with the principal</a:t>
            </a:r>
            <a:endParaRPr lang="en-US" sz="2400" b="0" i="0" dirty="0">
              <a:solidFill>
                <a:srgbClr val="000000"/>
              </a:solidFill>
              <a:effectLst/>
              <a:latin typeface="+mn-lt"/>
            </a:endParaRPr>
          </a:p>
          <a:p>
            <a:pPr algn="l" rtl="0" fontAlgn="base">
              <a:buFont typeface="Arial" panose="020B0604020202020204" pitchFamily="34" charset="0"/>
              <a:buChar char="•"/>
            </a:pPr>
            <a:r>
              <a:rPr lang="en-US" sz="2400" b="0" i="0" u="none" strike="noStrike" dirty="0">
                <a:solidFill>
                  <a:srgbClr val="000000"/>
                </a:solidFill>
                <a:effectLst/>
                <a:latin typeface="+mn-lt"/>
              </a:rPr>
              <a:t>Include the parent/family voice when speaking to the principa</a:t>
            </a:r>
            <a:r>
              <a:rPr lang="en-US" sz="2400" dirty="0">
                <a:solidFill>
                  <a:srgbClr val="000000"/>
                </a:solidFill>
                <a:latin typeface="+mn-lt"/>
              </a:rPr>
              <a:t>l</a:t>
            </a:r>
          </a:p>
          <a:p>
            <a:pPr algn="l" rtl="0" fontAlgn="base">
              <a:buFont typeface="Arial" panose="020B0604020202020204" pitchFamily="34" charset="0"/>
              <a:buChar char="•"/>
            </a:pPr>
            <a:r>
              <a:rPr lang="en-US" sz="2400" b="0" i="0" dirty="0">
                <a:solidFill>
                  <a:srgbClr val="000000"/>
                </a:solidFill>
                <a:effectLst/>
                <a:latin typeface="+mn-lt"/>
              </a:rPr>
              <a:t>Open lines of communication/ be responsive</a:t>
            </a:r>
          </a:p>
          <a:p>
            <a:pPr algn="l" rtl="0" fontAlgn="base">
              <a:buFont typeface="Arial" panose="020B0604020202020204" pitchFamily="34" charset="0"/>
              <a:buChar char="•"/>
            </a:pPr>
            <a:r>
              <a:rPr lang="en-US" sz="2400" dirty="0">
                <a:solidFill>
                  <a:srgbClr val="000000"/>
                </a:solidFill>
                <a:latin typeface="+mn-lt"/>
              </a:rPr>
              <a:t>Offer support </a:t>
            </a:r>
          </a:p>
          <a:p>
            <a:pPr algn="l" rtl="0" fontAlgn="base">
              <a:buFont typeface="Arial" panose="020B0604020202020204" pitchFamily="34" charset="0"/>
              <a:buChar char="•"/>
            </a:pPr>
            <a:r>
              <a:rPr lang="en-US" sz="2400" b="0" i="0" dirty="0">
                <a:solidFill>
                  <a:srgbClr val="000000"/>
                </a:solidFill>
                <a:effectLst/>
                <a:latin typeface="Gill Sans"/>
              </a:rPr>
              <a:t>Demonstrate the </a:t>
            </a:r>
            <a:r>
              <a:rPr lang="en-US" sz="2400" dirty="0">
                <a:solidFill>
                  <a:srgbClr val="000000"/>
                </a:solidFill>
                <a:latin typeface="Gill Sans"/>
              </a:rPr>
              <a:t>value PTA brings to the school </a:t>
            </a:r>
            <a:endParaRPr lang="en-US" sz="2400" b="0" i="0" dirty="0">
              <a:solidFill>
                <a:srgbClr val="000000"/>
              </a:solidFill>
              <a:effectLst/>
              <a:latin typeface="Arial" panose="020B0604020202020204" pitchFamily="34" charset="0"/>
            </a:endParaRPr>
          </a:p>
          <a:p>
            <a:endParaRPr lang="en-US" sz="3200" b="1" dirty="0"/>
          </a:p>
        </p:txBody>
      </p:sp>
    </p:spTree>
    <p:extLst>
      <p:ext uri="{BB962C8B-B14F-4D97-AF65-F5344CB8AC3E}">
        <p14:creationId xmlns:p14="http://schemas.microsoft.com/office/powerpoint/2010/main" val="3897253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F4F7A9F-3445-9DF0-F282-A5CB74EE0E26}"/>
              </a:ext>
            </a:extLst>
          </p:cNvPr>
          <p:cNvSpPr>
            <a:spLocks noGrp="1"/>
          </p:cNvSpPr>
          <p:nvPr>
            <p:ph type="body" idx="1"/>
          </p:nvPr>
        </p:nvSpPr>
        <p:spPr>
          <a:xfrm>
            <a:off x="2876028" y="1349912"/>
            <a:ext cx="6267972" cy="6087289"/>
          </a:xfrm>
        </p:spPr>
        <p:txBody>
          <a:bodyPr/>
          <a:lstStyle/>
          <a:p>
            <a:pPr algn="l" rtl="0" fontAlgn="base">
              <a:buFont typeface="Arial" panose="020B0604020202020204" pitchFamily="34" charset="0"/>
              <a:buChar char="•"/>
            </a:pPr>
            <a:r>
              <a:rPr lang="en-US" sz="2800" b="1" i="0" u="none" strike="noStrike" dirty="0">
                <a:solidFill>
                  <a:srgbClr val="000000"/>
                </a:solidFill>
                <a:effectLst/>
                <a:latin typeface="+mn-lt"/>
              </a:rPr>
              <a:t>A PTA or PTSA is NOT a fundraising or money-raising organization</a:t>
            </a:r>
            <a:r>
              <a:rPr lang="en-US" sz="2800" b="0" i="0" dirty="0">
                <a:solidFill>
                  <a:srgbClr val="000000"/>
                </a:solidFill>
                <a:effectLst/>
                <a:latin typeface="+mn-lt"/>
              </a:rPr>
              <a:t>​</a:t>
            </a:r>
          </a:p>
          <a:p>
            <a:pPr algn="l" rtl="0" fontAlgn="base">
              <a:buFont typeface="Arial" panose="020B0604020202020204" pitchFamily="34" charset="0"/>
              <a:buChar char="•"/>
            </a:pPr>
            <a:r>
              <a:rPr lang="en-US" sz="2800" b="0" i="0" dirty="0">
                <a:solidFill>
                  <a:srgbClr val="000000"/>
                </a:solidFill>
                <a:effectLst/>
                <a:latin typeface="+mn-lt"/>
              </a:rPr>
              <a:t>​</a:t>
            </a:r>
            <a:r>
              <a:rPr lang="en-US" sz="2800" b="1" i="0" u="none" strike="noStrike" dirty="0">
                <a:solidFill>
                  <a:srgbClr val="000000"/>
                </a:solidFill>
                <a:effectLst/>
                <a:latin typeface="+mn-lt"/>
              </a:rPr>
              <a:t>Purpose is to promote the welfare of children</a:t>
            </a:r>
            <a:r>
              <a:rPr lang="en-US" sz="2800" b="0" i="0" dirty="0">
                <a:solidFill>
                  <a:srgbClr val="000000"/>
                </a:solidFill>
                <a:effectLst/>
                <a:latin typeface="+mn-lt"/>
              </a:rPr>
              <a:t>​</a:t>
            </a:r>
          </a:p>
          <a:p>
            <a:pPr algn="l" rtl="0" fontAlgn="base">
              <a:buFont typeface="Arial" panose="020B0604020202020204" pitchFamily="34" charset="0"/>
              <a:buChar char="•"/>
            </a:pPr>
            <a:r>
              <a:rPr lang="en-US" sz="2800" b="0" i="0" dirty="0">
                <a:solidFill>
                  <a:srgbClr val="000000"/>
                </a:solidFill>
                <a:effectLst/>
                <a:latin typeface="+mn-lt"/>
              </a:rPr>
              <a:t>​</a:t>
            </a:r>
            <a:r>
              <a:rPr lang="en-US" sz="2800" b="1" i="0" u="none" strike="noStrike" dirty="0">
                <a:solidFill>
                  <a:srgbClr val="000000"/>
                </a:solidFill>
                <a:effectLst/>
                <a:latin typeface="+mn-lt"/>
              </a:rPr>
              <a:t>Educate parents, teachers and the community about the needs of schools</a:t>
            </a:r>
            <a:r>
              <a:rPr lang="en-US" sz="2800" b="0" i="0" dirty="0">
                <a:solidFill>
                  <a:srgbClr val="000000"/>
                </a:solidFill>
                <a:effectLst/>
                <a:latin typeface="+mn-lt"/>
              </a:rPr>
              <a:t>​</a:t>
            </a:r>
          </a:p>
          <a:p>
            <a:pPr algn="l" rtl="0" fontAlgn="base">
              <a:buFont typeface="Arial" panose="020B0604020202020204" pitchFamily="34" charset="0"/>
              <a:buChar char="•"/>
            </a:pPr>
            <a:r>
              <a:rPr lang="en-US" sz="2800" b="0" i="0" dirty="0">
                <a:solidFill>
                  <a:srgbClr val="000000"/>
                </a:solidFill>
                <a:effectLst/>
                <a:latin typeface="+mn-lt"/>
              </a:rPr>
              <a:t>​</a:t>
            </a:r>
            <a:r>
              <a:rPr lang="en-US" sz="2800" b="1" i="0" u="none" strike="noStrike" dirty="0">
                <a:solidFill>
                  <a:srgbClr val="000000"/>
                </a:solidFill>
                <a:effectLst/>
                <a:latin typeface="+mn-lt"/>
              </a:rPr>
              <a:t>Material aid or capital equipment to the school is </a:t>
            </a:r>
            <a:r>
              <a:rPr lang="en-US" sz="2800" b="1" i="0" dirty="0">
                <a:solidFill>
                  <a:srgbClr val="000000"/>
                </a:solidFill>
                <a:effectLst/>
                <a:latin typeface="+mn-lt"/>
              </a:rPr>
              <a:t>not</a:t>
            </a:r>
            <a:r>
              <a:rPr lang="en-US" sz="2800" b="1" i="0" u="none" strike="noStrike" dirty="0">
                <a:solidFill>
                  <a:srgbClr val="000000"/>
                </a:solidFill>
                <a:effectLst/>
                <a:latin typeface="+mn-lt"/>
              </a:rPr>
              <a:t> a function of the PTA</a:t>
            </a:r>
            <a:r>
              <a:rPr lang="en-US" sz="2800" b="0" i="0" dirty="0">
                <a:solidFill>
                  <a:srgbClr val="000000"/>
                </a:solidFill>
                <a:effectLst/>
                <a:latin typeface="+mn-lt"/>
              </a:rPr>
              <a:t>​</a:t>
            </a:r>
          </a:p>
          <a:p>
            <a:pPr algn="l" rtl="0" fontAlgn="base">
              <a:buFont typeface="Arial" panose="020B0604020202020204" pitchFamily="34" charset="0"/>
              <a:buChar char="•"/>
            </a:pPr>
            <a:r>
              <a:rPr lang="en-US" sz="2800" b="0" i="0" dirty="0">
                <a:solidFill>
                  <a:srgbClr val="000000"/>
                </a:solidFill>
                <a:effectLst/>
                <a:latin typeface="+mn-lt"/>
              </a:rPr>
              <a:t>​</a:t>
            </a:r>
            <a:r>
              <a:rPr lang="en-US" sz="2800" b="1" i="0" u="none" strike="noStrike" dirty="0">
                <a:solidFill>
                  <a:srgbClr val="000000"/>
                </a:solidFill>
                <a:effectLst/>
                <a:latin typeface="+mn-lt"/>
              </a:rPr>
              <a:t>Funds should be for a definite, pre-determined and budgeted purpose</a:t>
            </a:r>
            <a:r>
              <a:rPr lang="en-US" sz="2800" b="0" i="0" dirty="0">
                <a:solidFill>
                  <a:srgbClr val="000000"/>
                </a:solidFill>
                <a:effectLst/>
                <a:latin typeface="+mn-lt"/>
              </a:rPr>
              <a:t>​</a:t>
            </a:r>
          </a:p>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endParaRPr>
          </a:p>
          <a:p>
            <a:endParaRPr lang="en-US" dirty="0"/>
          </a:p>
        </p:txBody>
      </p:sp>
      <p:sp>
        <p:nvSpPr>
          <p:cNvPr id="3" name="TextBox 2">
            <a:extLst>
              <a:ext uri="{FF2B5EF4-FFF2-40B4-BE49-F238E27FC236}">
                <a16:creationId xmlns:a16="http://schemas.microsoft.com/office/drawing/2014/main" xmlns="" id="{050A3BC8-AE06-03AD-BC55-1F8D8CC56492}"/>
              </a:ext>
            </a:extLst>
          </p:cNvPr>
          <p:cNvSpPr txBox="1"/>
          <p:nvPr/>
        </p:nvSpPr>
        <p:spPr>
          <a:xfrm>
            <a:off x="2876029" y="642026"/>
            <a:ext cx="6267971" cy="707886"/>
          </a:xfrm>
          <a:prstGeom prst="rect">
            <a:avLst/>
          </a:prstGeom>
          <a:noFill/>
        </p:spPr>
        <p:txBody>
          <a:bodyPr wrap="square" rtlCol="0">
            <a:spAutoFit/>
          </a:bodyPr>
          <a:lstStyle/>
          <a:p>
            <a:r>
              <a:rPr lang="en-US" sz="4000" b="1" dirty="0"/>
              <a:t> </a:t>
            </a:r>
            <a:r>
              <a:rPr lang="en-US" sz="4000" b="1" dirty="0">
                <a:latin typeface="+mj-lt"/>
              </a:rPr>
              <a:t>PTA is not The School’s ATM</a:t>
            </a:r>
          </a:p>
        </p:txBody>
      </p:sp>
    </p:spTree>
    <p:extLst>
      <p:ext uri="{BB962C8B-B14F-4D97-AF65-F5344CB8AC3E}">
        <p14:creationId xmlns:p14="http://schemas.microsoft.com/office/powerpoint/2010/main" val="3638995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be8b845-bb14-4542-9099-70f87ab2dc2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EE5B265307CB4CAB6EB506E1FE1C10" ma:contentTypeVersion="15" ma:contentTypeDescription="Create a new document." ma:contentTypeScope="" ma:versionID="5655ab93256cf5fa7ff64a5162f1e027">
  <xsd:schema xmlns:xsd="http://www.w3.org/2001/XMLSchema" xmlns:xs="http://www.w3.org/2001/XMLSchema" xmlns:p="http://schemas.microsoft.com/office/2006/metadata/properties" xmlns:ns3="56d6c4af-3c3e-4422-b4a0-326e52fba8ec" xmlns:ns4="abe8b845-bb14-4542-9099-70f87ab2dc28" targetNamespace="http://schemas.microsoft.com/office/2006/metadata/properties" ma:root="true" ma:fieldsID="866d2b445d8fc4914b6723aa90f39669" ns3:_="" ns4:_="">
    <xsd:import namespace="56d6c4af-3c3e-4422-b4a0-326e52fba8ec"/>
    <xsd:import namespace="abe8b845-bb14-4542-9099-70f87ab2dc2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LengthInSeconds" minOccurs="0"/>
                <xsd:element ref="ns4:MediaServiceOCR" minOccurs="0"/>
                <xsd:element ref="ns4:_activity"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d6c4af-3c3e-4422-b4a0-326e52fba8e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e8b845-bb14-4542-9099-70f87ab2dc2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D07342-7C5C-47B7-BA73-904BBFA8D5FA}">
  <ds:schemaRefs>
    <ds:schemaRef ds:uri="http://schemas.microsoft.com/office/2006/metadata/propertie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 ds:uri="abe8b845-bb14-4542-9099-70f87ab2dc28"/>
    <ds:schemaRef ds:uri="56d6c4af-3c3e-4422-b4a0-326e52fba8ec"/>
    <ds:schemaRef ds:uri="http://www.w3.org/XML/1998/namespace"/>
  </ds:schemaRefs>
</ds:datastoreItem>
</file>

<file path=customXml/itemProps2.xml><?xml version="1.0" encoding="utf-8"?>
<ds:datastoreItem xmlns:ds="http://schemas.openxmlformats.org/officeDocument/2006/customXml" ds:itemID="{258E5448-CB77-4729-9530-6C745C9097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d6c4af-3c3e-4422-b4a0-326e52fba8ec"/>
    <ds:schemaRef ds:uri="abe8b845-bb14-4542-9099-70f87ab2dc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14146D-4580-4861-A5C4-1B4E98F247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8444</TotalTime>
  <Words>1035</Words>
  <Application>Microsoft Office PowerPoint</Application>
  <PresentationFormat>On-screen Show (4:3)</PresentationFormat>
  <Paragraphs>146</Paragraphs>
  <Slides>18</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Calibri</vt:lpstr>
      <vt:lpstr>Calibri Light</vt:lpstr>
      <vt:lpstr>Gill Sans</vt:lpstr>
      <vt:lpstr>Google Sans</vt:lpstr>
      <vt:lpstr>Roboto</vt:lpstr>
      <vt:lpstr>Segoe UI</vt:lpstr>
      <vt:lpstr>Times New Roman</vt:lpstr>
      <vt:lpstr>Office Theme</vt:lpstr>
      <vt:lpstr>The PTA and The Principal, The Superintendent, and The School 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PTA and the School Board</vt:lpstr>
      <vt:lpstr>PowerPoint Presentation</vt:lpstr>
      <vt:lpstr>                                   Participation</vt:lpstr>
      <vt:lpstr>PowerPoint Presentation</vt:lpstr>
      <vt:lpstr>The PTA and The Superintendent</vt:lpstr>
      <vt:lpstr>      Creating strong relationships with your Superintendent</vt:lpstr>
      <vt:lpstr>PowerPoint Presentation</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System Administrator</dc:creator>
  <cp:lastModifiedBy>Amany Messieha</cp:lastModifiedBy>
  <cp:revision>29</cp:revision>
  <dcterms:created xsi:type="dcterms:W3CDTF">2011-03-02T21:55:06Z</dcterms:created>
  <dcterms:modified xsi:type="dcterms:W3CDTF">2024-10-12T22:05:43Z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0x01010087EE5B265307CB4CAB6EB506E1FE1C10</vt:lpwstr>
  </property>
</Properties>
</file>