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VZ4TsIy0a41mqRPpt1mMAt8t0h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p:restoredTop sz="94695"/>
  </p:normalViewPr>
  <p:slideViewPr>
    <p:cSldViewPr snapToGrid="0">
      <p:cViewPr varScale="1">
        <p:scale>
          <a:sx n="91" d="100"/>
          <a:sy n="91" d="100"/>
        </p:scale>
        <p:origin x="192" y="9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1FCD77-FF4D-474F-AA99-C8A1032A2E03}"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669A9FA0-D7BA-4092-943D-3A1A86CB5926}">
      <dgm:prSet/>
      <dgm:spPr/>
      <dgm:t>
        <a:bodyPr/>
        <a:lstStyle/>
        <a:p>
          <a:r>
            <a:rPr lang="en-US" i="1"/>
            <a:t>Trauma </a:t>
          </a:r>
          <a:r>
            <a:rPr lang="en-US"/>
            <a:t>describes experiences or events that are physically, mentally, or emotionally harmful</a:t>
          </a:r>
        </a:p>
      </dgm:t>
    </dgm:pt>
    <dgm:pt modelId="{218D62AB-12D0-4DD2-B91F-E33AAAC19DFE}" type="parTrans" cxnId="{8753DB80-9DDB-4BFC-96A2-3EDB8AF1ABC6}">
      <dgm:prSet/>
      <dgm:spPr/>
      <dgm:t>
        <a:bodyPr/>
        <a:lstStyle/>
        <a:p>
          <a:endParaRPr lang="en-US"/>
        </a:p>
      </dgm:t>
    </dgm:pt>
    <dgm:pt modelId="{39127ACD-129E-4541-9ECD-22F35C4D1909}" type="sibTrans" cxnId="{8753DB80-9DDB-4BFC-96A2-3EDB8AF1ABC6}">
      <dgm:prSet/>
      <dgm:spPr/>
      <dgm:t>
        <a:bodyPr/>
        <a:lstStyle/>
        <a:p>
          <a:endParaRPr lang="en-US"/>
        </a:p>
      </dgm:t>
    </dgm:pt>
    <dgm:pt modelId="{35514464-2652-4011-AAD4-3AF98C85C4C6}">
      <dgm:prSet/>
      <dgm:spPr/>
      <dgm:t>
        <a:bodyPr/>
        <a:lstStyle/>
        <a:p>
          <a:r>
            <a:rPr lang="en-US"/>
            <a:t>Divorce, the death of a parent or caregiver, abuse or neglect, food insecurity, lack of permanent housing, separation from one or both parents, health issues, racial or religious discrimination… all are examples of traumatic events</a:t>
          </a:r>
        </a:p>
      </dgm:t>
    </dgm:pt>
    <dgm:pt modelId="{1E814D3A-9684-435B-803B-00CC2B8B1AF4}" type="parTrans" cxnId="{B3F255AD-3486-4DB6-938B-960C410C5B96}">
      <dgm:prSet/>
      <dgm:spPr/>
      <dgm:t>
        <a:bodyPr/>
        <a:lstStyle/>
        <a:p>
          <a:endParaRPr lang="en-US"/>
        </a:p>
      </dgm:t>
    </dgm:pt>
    <dgm:pt modelId="{14110E1A-B8EA-4DA7-9DB0-D86112BF5BD4}" type="sibTrans" cxnId="{B3F255AD-3486-4DB6-938B-960C410C5B96}">
      <dgm:prSet/>
      <dgm:spPr/>
      <dgm:t>
        <a:bodyPr/>
        <a:lstStyle/>
        <a:p>
          <a:endParaRPr lang="en-US"/>
        </a:p>
      </dgm:t>
    </dgm:pt>
    <dgm:pt modelId="{F0330E3B-25DA-D24D-B3E0-3CF7CC5C6891}" type="pres">
      <dgm:prSet presAssocID="{4F1FCD77-FF4D-474F-AA99-C8A1032A2E03}" presName="hierChild1" presStyleCnt="0">
        <dgm:presLayoutVars>
          <dgm:chPref val="1"/>
          <dgm:dir/>
          <dgm:animOne val="branch"/>
          <dgm:animLvl val="lvl"/>
          <dgm:resizeHandles/>
        </dgm:presLayoutVars>
      </dgm:prSet>
      <dgm:spPr/>
    </dgm:pt>
    <dgm:pt modelId="{39B31C00-9983-1B42-A1F8-CC0B148C7965}" type="pres">
      <dgm:prSet presAssocID="{669A9FA0-D7BA-4092-943D-3A1A86CB5926}" presName="hierRoot1" presStyleCnt="0"/>
      <dgm:spPr/>
    </dgm:pt>
    <dgm:pt modelId="{118C6C4A-3BBD-C644-AF66-EB4E25AF18FD}" type="pres">
      <dgm:prSet presAssocID="{669A9FA0-D7BA-4092-943D-3A1A86CB5926}" presName="composite" presStyleCnt="0"/>
      <dgm:spPr/>
    </dgm:pt>
    <dgm:pt modelId="{C430FB40-6357-4D43-9C92-621BAE8DF04F}" type="pres">
      <dgm:prSet presAssocID="{669A9FA0-D7BA-4092-943D-3A1A86CB5926}" presName="background" presStyleLbl="node0" presStyleIdx="0" presStyleCnt="2"/>
      <dgm:spPr/>
    </dgm:pt>
    <dgm:pt modelId="{C141A43D-5915-AF49-B50A-7E9F3FDC07EE}" type="pres">
      <dgm:prSet presAssocID="{669A9FA0-D7BA-4092-943D-3A1A86CB5926}" presName="text" presStyleLbl="fgAcc0" presStyleIdx="0" presStyleCnt="2">
        <dgm:presLayoutVars>
          <dgm:chPref val="3"/>
        </dgm:presLayoutVars>
      </dgm:prSet>
      <dgm:spPr/>
    </dgm:pt>
    <dgm:pt modelId="{B2459BC5-EE11-4F4E-9897-FE17175A04DB}" type="pres">
      <dgm:prSet presAssocID="{669A9FA0-D7BA-4092-943D-3A1A86CB5926}" presName="hierChild2" presStyleCnt="0"/>
      <dgm:spPr/>
    </dgm:pt>
    <dgm:pt modelId="{D61F784C-28A7-B746-8203-D98B2D2D0900}" type="pres">
      <dgm:prSet presAssocID="{35514464-2652-4011-AAD4-3AF98C85C4C6}" presName="hierRoot1" presStyleCnt="0"/>
      <dgm:spPr/>
    </dgm:pt>
    <dgm:pt modelId="{A2A086DC-E351-CD4C-9A2C-BB995CB1B378}" type="pres">
      <dgm:prSet presAssocID="{35514464-2652-4011-AAD4-3AF98C85C4C6}" presName="composite" presStyleCnt="0"/>
      <dgm:spPr/>
    </dgm:pt>
    <dgm:pt modelId="{C0DBCA94-6F4E-5944-B8B8-DC1BC29A2819}" type="pres">
      <dgm:prSet presAssocID="{35514464-2652-4011-AAD4-3AF98C85C4C6}" presName="background" presStyleLbl="node0" presStyleIdx="1" presStyleCnt="2"/>
      <dgm:spPr/>
    </dgm:pt>
    <dgm:pt modelId="{C8308E9F-63DC-3F4F-B92C-ED23938D23FA}" type="pres">
      <dgm:prSet presAssocID="{35514464-2652-4011-AAD4-3AF98C85C4C6}" presName="text" presStyleLbl="fgAcc0" presStyleIdx="1" presStyleCnt="2">
        <dgm:presLayoutVars>
          <dgm:chPref val="3"/>
        </dgm:presLayoutVars>
      </dgm:prSet>
      <dgm:spPr/>
    </dgm:pt>
    <dgm:pt modelId="{A29D81CA-F24B-7949-9DCC-635F016B9BCE}" type="pres">
      <dgm:prSet presAssocID="{35514464-2652-4011-AAD4-3AF98C85C4C6}" presName="hierChild2" presStyleCnt="0"/>
      <dgm:spPr/>
    </dgm:pt>
  </dgm:ptLst>
  <dgm:cxnLst>
    <dgm:cxn modelId="{A16D4557-A033-8D43-BFB3-EDDA8AA76BEF}" type="presOf" srcId="{35514464-2652-4011-AAD4-3AF98C85C4C6}" destId="{C8308E9F-63DC-3F4F-B92C-ED23938D23FA}" srcOrd="0" destOrd="0" presId="urn:microsoft.com/office/officeart/2005/8/layout/hierarchy1"/>
    <dgm:cxn modelId="{40887D5A-775C-D444-B35E-BC41D2A7CCEB}" type="presOf" srcId="{4F1FCD77-FF4D-474F-AA99-C8A1032A2E03}" destId="{F0330E3B-25DA-D24D-B3E0-3CF7CC5C6891}" srcOrd="0" destOrd="0" presId="urn:microsoft.com/office/officeart/2005/8/layout/hierarchy1"/>
    <dgm:cxn modelId="{8753DB80-9DDB-4BFC-96A2-3EDB8AF1ABC6}" srcId="{4F1FCD77-FF4D-474F-AA99-C8A1032A2E03}" destId="{669A9FA0-D7BA-4092-943D-3A1A86CB5926}" srcOrd="0" destOrd="0" parTransId="{218D62AB-12D0-4DD2-B91F-E33AAAC19DFE}" sibTransId="{39127ACD-129E-4541-9ECD-22F35C4D1909}"/>
    <dgm:cxn modelId="{7377C184-036E-C649-BBA6-D40C830BE8FD}" type="presOf" srcId="{669A9FA0-D7BA-4092-943D-3A1A86CB5926}" destId="{C141A43D-5915-AF49-B50A-7E9F3FDC07EE}" srcOrd="0" destOrd="0" presId="urn:microsoft.com/office/officeart/2005/8/layout/hierarchy1"/>
    <dgm:cxn modelId="{B3F255AD-3486-4DB6-938B-960C410C5B96}" srcId="{4F1FCD77-FF4D-474F-AA99-C8A1032A2E03}" destId="{35514464-2652-4011-AAD4-3AF98C85C4C6}" srcOrd="1" destOrd="0" parTransId="{1E814D3A-9684-435B-803B-00CC2B8B1AF4}" sibTransId="{14110E1A-B8EA-4DA7-9DB0-D86112BF5BD4}"/>
    <dgm:cxn modelId="{227756AE-3993-A240-B94E-605F85F829ED}" type="presParOf" srcId="{F0330E3B-25DA-D24D-B3E0-3CF7CC5C6891}" destId="{39B31C00-9983-1B42-A1F8-CC0B148C7965}" srcOrd="0" destOrd="0" presId="urn:microsoft.com/office/officeart/2005/8/layout/hierarchy1"/>
    <dgm:cxn modelId="{82939004-D102-7646-A90B-331805E103B2}" type="presParOf" srcId="{39B31C00-9983-1B42-A1F8-CC0B148C7965}" destId="{118C6C4A-3BBD-C644-AF66-EB4E25AF18FD}" srcOrd="0" destOrd="0" presId="urn:microsoft.com/office/officeart/2005/8/layout/hierarchy1"/>
    <dgm:cxn modelId="{862FE1CE-9F57-EA48-B93E-E1274BC29FE7}" type="presParOf" srcId="{118C6C4A-3BBD-C644-AF66-EB4E25AF18FD}" destId="{C430FB40-6357-4D43-9C92-621BAE8DF04F}" srcOrd="0" destOrd="0" presId="urn:microsoft.com/office/officeart/2005/8/layout/hierarchy1"/>
    <dgm:cxn modelId="{4AD115FA-7557-E647-B794-70BE97F66CB3}" type="presParOf" srcId="{118C6C4A-3BBD-C644-AF66-EB4E25AF18FD}" destId="{C141A43D-5915-AF49-B50A-7E9F3FDC07EE}" srcOrd="1" destOrd="0" presId="urn:microsoft.com/office/officeart/2005/8/layout/hierarchy1"/>
    <dgm:cxn modelId="{0377A259-E5D9-7D42-BA9D-8D17F2B4EA35}" type="presParOf" srcId="{39B31C00-9983-1B42-A1F8-CC0B148C7965}" destId="{B2459BC5-EE11-4F4E-9897-FE17175A04DB}" srcOrd="1" destOrd="0" presId="urn:microsoft.com/office/officeart/2005/8/layout/hierarchy1"/>
    <dgm:cxn modelId="{2357D4BC-842C-504E-B869-E89DEAAD776D}" type="presParOf" srcId="{F0330E3B-25DA-D24D-B3E0-3CF7CC5C6891}" destId="{D61F784C-28A7-B746-8203-D98B2D2D0900}" srcOrd="1" destOrd="0" presId="urn:microsoft.com/office/officeart/2005/8/layout/hierarchy1"/>
    <dgm:cxn modelId="{FF2DD4DC-D3F3-F241-8C26-1E771BA11A39}" type="presParOf" srcId="{D61F784C-28A7-B746-8203-D98B2D2D0900}" destId="{A2A086DC-E351-CD4C-9A2C-BB995CB1B378}" srcOrd="0" destOrd="0" presId="urn:microsoft.com/office/officeart/2005/8/layout/hierarchy1"/>
    <dgm:cxn modelId="{72D67EDF-79FD-B745-881A-3C5B02588698}" type="presParOf" srcId="{A2A086DC-E351-CD4C-9A2C-BB995CB1B378}" destId="{C0DBCA94-6F4E-5944-B8B8-DC1BC29A2819}" srcOrd="0" destOrd="0" presId="urn:microsoft.com/office/officeart/2005/8/layout/hierarchy1"/>
    <dgm:cxn modelId="{E5FAFE12-1B85-6A4B-A964-B186ED7ADF49}" type="presParOf" srcId="{A2A086DC-E351-CD4C-9A2C-BB995CB1B378}" destId="{C8308E9F-63DC-3F4F-B92C-ED23938D23FA}" srcOrd="1" destOrd="0" presId="urn:microsoft.com/office/officeart/2005/8/layout/hierarchy1"/>
    <dgm:cxn modelId="{78371993-F1A4-DA41-88B7-594B96DD301C}" type="presParOf" srcId="{D61F784C-28A7-B746-8203-D98B2D2D0900}" destId="{A29D81CA-F24B-7949-9DCC-635F016B9BCE}"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0FB40-6357-4D43-9C92-621BAE8DF04F}">
      <dsp:nvSpPr>
        <dsp:cNvPr id="0" name=""/>
        <dsp:cNvSpPr/>
      </dsp:nvSpPr>
      <dsp:spPr>
        <a:xfrm>
          <a:off x="1255" y="256987"/>
          <a:ext cx="4406995" cy="27984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41A43D-5915-AF49-B50A-7E9F3FDC07EE}">
      <dsp:nvSpPr>
        <dsp:cNvPr id="0" name=""/>
        <dsp:cNvSpPr/>
      </dsp:nvSpPr>
      <dsp:spPr>
        <a:xfrm>
          <a:off x="490921" y="722170"/>
          <a:ext cx="4406995" cy="27984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i="1" kern="1200"/>
            <a:t>Trauma </a:t>
          </a:r>
          <a:r>
            <a:rPr lang="en-US" sz="2200" kern="1200"/>
            <a:t>describes experiences or events that are physically, mentally, or emotionally harmful</a:t>
          </a:r>
        </a:p>
      </dsp:txBody>
      <dsp:txXfrm>
        <a:off x="572885" y="804134"/>
        <a:ext cx="4243067" cy="2634513"/>
      </dsp:txXfrm>
    </dsp:sp>
    <dsp:sp modelId="{C0DBCA94-6F4E-5944-B8B8-DC1BC29A2819}">
      <dsp:nvSpPr>
        <dsp:cNvPr id="0" name=""/>
        <dsp:cNvSpPr/>
      </dsp:nvSpPr>
      <dsp:spPr>
        <a:xfrm>
          <a:off x="5387583" y="256987"/>
          <a:ext cx="4406995" cy="27984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308E9F-63DC-3F4F-B92C-ED23938D23FA}">
      <dsp:nvSpPr>
        <dsp:cNvPr id="0" name=""/>
        <dsp:cNvSpPr/>
      </dsp:nvSpPr>
      <dsp:spPr>
        <a:xfrm>
          <a:off x="5877249" y="722170"/>
          <a:ext cx="4406995" cy="27984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Divorce, the death of a parent or caregiver, abuse or neglect, food insecurity, lack of permanent housing, separation from one or both parents, health issues, racial or religious discrimination… all are examples of traumatic events</a:t>
          </a:r>
        </a:p>
      </dsp:txBody>
      <dsp:txXfrm>
        <a:off x="5959213" y="804134"/>
        <a:ext cx="4243067" cy="26345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n.wikipedia.org/wiki/Multiculturalis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0ccc90163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30ccc901636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0ccc90163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30ccc901636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0ccc90163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g30ccc90163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0c82d483f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DEFINITION OF TRAUMA by Judith Herman Excerpt from J. Herman, Trauma and Recovery: The Aftermath of Violence – from Domestic Abuse to Political Terror, New York: Basic Books (1992), 33. “Psychological trauma is an affiliation of the powerless. At the moment of trauma, the victim is rendered helpless by overwhelming force. When the force is that of nature, we speak of disasters. When the force is that of other human beings, we speak of atrocities. Traumatic events overwhelm the ordinary systems of care that give people a sense of control, connection, and meaning.</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Judith Herman is a psychiatrist, trauma researcher and author who was a pioneer in the field of trauma research</a:t>
            </a:r>
            <a:endParaRPr/>
          </a:p>
        </p:txBody>
      </p:sp>
      <p:sp>
        <p:nvSpPr>
          <p:cNvPr id="169" name="Google Shape;169;g30c82d483f2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0c82d483f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We can’t remove exposure to traumatic experiences, but we can shift the response to exposure in self, others and community/organizations through trauma responsive practices.  With knowledge comes opportunities for resilience.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When we think about trauma, it’s useful to remember the three E’s: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Emotional or Psychological trauma results from an </a:t>
            </a:r>
            <a:r>
              <a:rPr lang="en-US" sz="1200" b="1" i="1">
                <a:solidFill>
                  <a:schemeClr val="dk1"/>
                </a:solidFill>
                <a:latin typeface="Calibri"/>
                <a:ea typeface="Calibri"/>
                <a:cs typeface="Calibri"/>
                <a:sym typeface="Calibri"/>
              </a:rPr>
              <a:t>Event</a:t>
            </a:r>
            <a:r>
              <a:rPr lang="en-US" sz="1200">
                <a:solidFill>
                  <a:schemeClr val="dk1"/>
                </a:solidFill>
                <a:latin typeface="Calibri"/>
                <a:ea typeface="Calibri"/>
                <a:cs typeface="Calibri"/>
                <a:sym typeface="Calibri"/>
              </a:rPr>
              <a:t>, series of events such as accidents, disasters rape or abuse, or set of circumstances that could include living with severe poverty or in a chronically stressful home.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event is </a:t>
            </a:r>
            <a:r>
              <a:rPr lang="en-US" sz="1200" b="1" i="1">
                <a:solidFill>
                  <a:schemeClr val="dk1"/>
                </a:solidFill>
                <a:latin typeface="Calibri"/>
                <a:ea typeface="Calibri"/>
                <a:cs typeface="Calibri"/>
                <a:sym typeface="Calibri"/>
              </a:rPr>
              <a:t>Experienced</a:t>
            </a:r>
            <a:r>
              <a:rPr lang="en-US" sz="1200">
                <a:solidFill>
                  <a:schemeClr val="dk1"/>
                </a:solidFill>
                <a:latin typeface="Calibri"/>
                <a:ea typeface="Calibri"/>
                <a:cs typeface="Calibri"/>
                <a:sym typeface="Calibri"/>
              </a:rPr>
              <a:t> by an individual as physically or emotionally harmful, threatening or life altering, outside of their control or overwhelming their ability to cope and has lasting </a:t>
            </a:r>
            <a:r>
              <a:rPr lang="en-US" sz="1200" b="1" i="1">
                <a:solidFill>
                  <a:schemeClr val="dk1"/>
                </a:solidFill>
                <a:latin typeface="Calibri"/>
                <a:ea typeface="Calibri"/>
                <a:cs typeface="Calibri"/>
                <a:sym typeface="Calibri"/>
              </a:rPr>
              <a:t>Effects</a:t>
            </a:r>
            <a:r>
              <a:rPr lang="en-US" sz="1200">
                <a:solidFill>
                  <a:schemeClr val="dk1"/>
                </a:solidFill>
                <a:latin typeface="Calibri"/>
                <a:ea typeface="Calibri"/>
                <a:cs typeface="Calibri"/>
                <a:sym typeface="Calibri"/>
              </a:rPr>
              <a:t> on a person’s mental, physical, social, emotional, or spiritual well-being.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person’s subjective </a:t>
            </a:r>
            <a:r>
              <a:rPr lang="en-US" sz="1200" b="1">
                <a:solidFill>
                  <a:schemeClr val="dk1"/>
                </a:solidFill>
                <a:latin typeface="Calibri"/>
                <a:ea typeface="Calibri"/>
                <a:cs typeface="Calibri"/>
                <a:sym typeface="Calibri"/>
              </a:rPr>
              <a:t>experience</a:t>
            </a:r>
            <a:r>
              <a:rPr lang="en-US" sz="1200">
                <a:solidFill>
                  <a:schemeClr val="dk1"/>
                </a:solidFill>
                <a:latin typeface="Calibri"/>
                <a:ea typeface="Calibri"/>
                <a:cs typeface="Calibri"/>
                <a:sym typeface="Calibri"/>
              </a:rPr>
              <a:t> of the event or events is the critical feature of emotional trauma.  Two people exposed to the same event, events or set of circumstances can have very different outcomes depending on complex relationships between the individual and their environment, past experiences, cultural and gender identities, developmental stage and protective factors.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Emphasize that the Experience represents our opportunity to BUFFER.  By listening to the whole story of what happened to the individual, we can better help people cope with the short- and long-term impact of trauma.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We will be talking more about the effects and the domains of wellness as we move forward</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75" name="Google Shape;175;g30c82d483f2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0c82d483f2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Reference Handout 1 – Common Reactions by Domain</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Discuss slide and provide or ask participants for examples.  This helps us understand the 3</a:t>
            </a:r>
            <a:r>
              <a:rPr lang="en-US" sz="2000" baseline="30000">
                <a:solidFill>
                  <a:schemeClr val="dk1"/>
                </a:solidFill>
                <a:latin typeface="Calibri"/>
                <a:ea typeface="Calibri"/>
                <a:cs typeface="Calibri"/>
                <a:sym typeface="Calibri"/>
              </a:rPr>
              <a:t>rd</a:t>
            </a:r>
            <a:r>
              <a:rPr lang="en-US" sz="1200">
                <a:solidFill>
                  <a:schemeClr val="dk1"/>
                </a:solidFill>
                <a:latin typeface="Calibri"/>
                <a:ea typeface="Calibri"/>
                <a:cs typeface="Calibri"/>
                <a:sym typeface="Calibri"/>
              </a:rPr>
              <a:t> E - Effects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b="1">
                <a:solidFill>
                  <a:schemeClr val="dk1"/>
                </a:solidFill>
                <a:latin typeface="Calibri"/>
                <a:ea typeface="Calibri"/>
                <a:cs typeface="Calibri"/>
                <a:sym typeface="Calibri"/>
              </a:rPr>
              <a:t>Spiritual </a:t>
            </a:r>
            <a:r>
              <a:rPr lang="en-US" sz="1200">
                <a:solidFill>
                  <a:schemeClr val="dk1"/>
                </a:solidFill>
                <a:latin typeface="Calibri"/>
                <a:ea typeface="Calibri"/>
                <a:cs typeface="Calibri"/>
                <a:sym typeface="Calibri"/>
              </a:rPr>
              <a:t>– worldview, sense of identity, crisis of faith</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b="1">
                <a:solidFill>
                  <a:schemeClr val="dk1"/>
                </a:solidFill>
                <a:latin typeface="Calibri"/>
                <a:ea typeface="Calibri"/>
                <a:cs typeface="Calibri"/>
                <a:sym typeface="Calibri"/>
              </a:rPr>
              <a:t>Cognitive</a:t>
            </a:r>
            <a:r>
              <a:rPr lang="en-US" sz="1200">
                <a:solidFill>
                  <a:schemeClr val="dk1"/>
                </a:solidFill>
                <a:latin typeface="Calibri"/>
                <a:ea typeface="Calibri"/>
                <a:cs typeface="Calibri"/>
                <a:sym typeface="Calibri"/>
              </a:rPr>
              <a:t> – flashbacks, nightmares, intrusive thoughts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b="1">
                <a:solidFill>
                  <a:schemeClr val="dk1"/>
                </a:solidFill>
                <a:latin typeface="Calibri"/>
                <a:ea typeface="Calibri"/>
                <a:cs typeface="Calibri"/>
                <a:sym typeface="Calibri"/>
              </a:rPr>
              <a:t>Behavioral</a:t>
            </a:r>
            <a:r>
              <a:rPr lang="en-US" sz="1200">
                <a:solidFill>
                  <a:schemeClr val="dk1"/>
                </a:solidFill>
                <a:latin typeface="Calibri"/>
                <a:ea typeface="Calibri"/>
                <a:cs typeface="Calibri"/>
                <a:sym typeface="Calibri"/>
              </a:rPr>
              <a:t> – avoidance, numbing with substances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b="1">
                <a:solidFill>
                  <a:schemeClr val="dk1"/>
                </a:solidFill>
                <a:latin typeface="Calibri"/>
                <a:ea typeface="Calibri"/>
                <a:cs typeface="Calibri"/>
                <a:sym typeface="Calibri"/>
              </a:rPr>
              <a:t>Physical</a:t>
            </a:r>
            <a:r>
              <a:rPr lang="en-US" sz="1200">
                <a:solidFill>
                  <a:schemeClr val="dk1"/>
                </a:solidFill>
                <a:latin typeface="Calibri"/>
                <a:ea typeface="Calibri"/>
                <a:cs typeface="Calibri"/>
                <a:sym typeface="Calibri"/>
              </a:rPr>
              <a:t> – fight/flight/freeze (human stress response) is engaged to survive.  Review in greater detail in Module 2</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b="1">
                <a:solidFill>
                  <a:schemeClr val="dk1"/>
                </a:solidFill>
                <a:latin typeface="Calibri"/>
                <a:ea typeface="Calibri"/>
                <a:cs typeface="Calibri"/>
                <a:sym typeface="Calibri"/>
              </a:rPr>
              <a:t>Social </a:t>
            </a:r>
            <a:r>
              <a:rPr lang="en-US" sz="1200">
                <a:solidFill>
                  <a:schemeClr val="dk1"/>
                </a:solidFill>
                <a:latin typeface="Calibri"/>
                <a:ea typeface="Calibri"/>
                <a:cs typeface="Calibri"/>
                <a:sym typeface="Calibri"/>
              </a:rPr>
              <a:t>– withdrawal, difficulty with trust, establishing or keeping relationships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b="1">
                <a:solidFill>
                  <a:schemeClr val="dk1"/>
                </a:solidFill>
                <a:latin typeface="Calibri"/>
                <a:ea typeface="Calibri"/>
                <a:cs typeface="Calibri"/>
                <a:sym typeface="Calibri"/>
              </a:rPr>
              <a:t>Emotional </a:t>
            </a:r>
            <a:r>
              <a:rPr lang="en-US" sz="1200">
                <a:solidFill>
                  <a:schemeClr val="dk1"/>
                </a:solidFill>
                <a:latin typeface="Calibri"/>
                <a:ea typeface="Calibri"/>
                <a:cs typeface="Calibri"/>
                <a:sym typeface="Calibri"/>
              </a:rPr>
              <a:t>– anger, sadness, fear, heightened reactivity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81" name="Google Shape;181;g30c82d483f2_0_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0c82d483f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Post video Activity option – Pair-Share: Instruct participants to turn to a partner and answer these questions.  Allow 2-3 minutes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What stood out to you?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What did you already know?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What action do you want to take?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In large group take 2-3 answers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87" name="Google Shape;187;g30c82d483f2_0_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0c82d483f2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The ACE Study revealed five main discoveries: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ACEs are common…nearly two-thirds (64%) of adults have at least one.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They cause adult onset of chronic disease, such as cancer and heart disease, as well as mental illness, violence and being a victim of violence.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ACEs don’t occur alone….if you have one, there’s an 87% chance that you have two or more.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The more ACEs you have, the greater the risk for chronic disease, mental illness, violence and being a victim of violence. People have an ACE score of 0 to 10. Each type of trauma counts as one, no matter how many times it occurs.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Subsequent studies with more diverse samples have been conducted with similar findings Reference the Philadelphia ACEs Study and the handout on page X of Participant Guide].  More recent research has expanded the list of ACES to include experiences such as exposure to community violence, being bullied, exposure to racism and discrimination, and being in foster care or institutionalized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ACEs research has led to greater research on understanding the neurobiological connection between adversity and health as well as what promotes resilience, healing and recovery, which we will be covering in future modules.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93" name="Google Shape;193;g30c82d483f2_0_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0c82d483f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Through this training our goal is to create a shift in how communities, organizations and individuals think about others.  When we adopt a mindset of curiosity instead of blame and judgment, we are moving toward a Trauma-Informed approach to our interactions with others.  We are better positioned to listen and learn and support where and how its needed. We can engage with compassion to practice, procedure and policy to increase individual, organizational and collective wellness.  We’ll continue to deepen our knowledge and expand our skills over this series to achieve this goal.</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Specifically, addressing trauma requires a different question that moves beyond "what's wrong with you?"  - a deficit oriented mindset – to “what happened to you” - a mindset of compassionate curiosity about the role of trauma in someone's life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00" name="Google Shape;200;g30c82d483f2_0_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0c82d483f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30c82d483f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0c82d483f2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Here is what we mean when we say that anyone can be trauma-informed and trauma-responsive. When we consider a trauma informed approach, we are really looking at how a treatment provider, program, agency, organization or community thinks about and responds to those who have experienced or may be at risk for experiencing trauma</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The 4 R’s Of Trauma Informed Care</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Realizing (Knowing)–</a:t>
            </a:r>
            <a:r>
              <a:rPr lang="en-US" sz="1200">
                <a:solidFill>
                  <a:schemeClr val="dk1"/>
                </a:solidFill>
                <a:latin typeface="Calibri"/>
                <a:ea typeface="Calibri"/>
                <a:cs typeface="Calibri"/>
                <a:sym typeface="Calibri"/>
              </a:rPr>
              <a:t>New York State has provided significant investment in increasing capacity around realizing the prevalence of trauma and adversity as well as the impact on growth and development.  We need to stay vigilant and make sure that new professionals continue to gain this knowledge.  In this module we are taking a deeper dive into the more nuanced aspects of Recognizing and Responding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All people at all levels of an organization should have a basic understanding about trauma &amp; the effects of trauma</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Trauma should be systematically addressed in treatment and recovery settings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Because trauma experiences are not confined to the behavioral health service sector, it should be understood across systems of care for the most effective outcomes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Recognizing (Seeing)</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People in organizations/systems are able to recognize signs of trauma and how trauma affects how an individual perceives and interacts with the world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May be experienced by both those seeking services and those providing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Everyone would benefit from trauma-informed approach</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Responding (Action/Doing)</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Programs, organizational systems respond by applying principals of trauma-informed care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Responses can include: services, policies/procedures, environmental changes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Organizations have a culture based on beliefs about resilience, recovery &amp; healing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Resist Re-Traumatization</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Create physically and emotionally safe environments for staff and clients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Teach staff to recognize how organizational practices may trigger painful memories (re-traumatizing clients)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14" name="Google Shape;214;g30c82d483f2_0_10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0ccc90163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Safety</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Before any other needs can be addressed with colleagues or clients, we must establish a sense of safety.  Once safety is felt, our brains are open to relationship building and learning.  Because we know that people exposed to trauma and chronic stress are often self-critical and self-blaming, organizations and individuals must adopt a non-judgmental approach about trauma in all communication with people and promote physical, emotional and cultural safety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Trust &amp; Transparency</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We know that exposure to trauma and adversity can promote distrust of others.  As a result, organizations and individuals must communicate clear, consistent messages (common language) and follow through with expected behaviors/actions.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Restoring Power (Empowerment), Voice &amp; Choice</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Creating the conditions so that people have the opportunity to exercise their power – voice and choice – can be stepping back to create the space for others or stepping up to exercise our voice​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Collaboration &amp; Mutuality</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Sharing power with others through authentic collaboration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Peer Support </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Peer support is the “process of giving and receiving encouragement and assistance to achieve long-term recovery. *MHANational.org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Peer supporters “offer emotional support, share knowledge, teach skills, provide practical assistance, and connect people with resources, opportunities, communities of support, and other people” (Mead, 2003; Solomon, 2004). In behavioral health, peers offer their unique lived experience with mental health conditions to provide support focused on advocacy, education, mentoring, and motivation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b="1">
                <a:solidFill>
                  <a:schemeClr val="dk1"/>
                </a:solidFill>
                <a:latin typeface="Calibri"/>
                <a:ea typeface="Calibri"/>
                <a:cs typeface="Calibri"/>
                <a:sym typeface="Calibri"/>
              </a:rPr>
              <a:t>Cultural, Historical &amp; Gender Issues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This is the explicit intersection in all areas of systems with educating staff about racial equity work, working to implement anti-racist and anti-oppressive practices as well addressing other biases and inequities based on gender, sexual orientation, etc.</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21" name="Google Shape;221;g30ccc901636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0ccc9016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journey toward Culturally Responsive &amp; thus, trauma responsive, organizations starts with us each as individuals through the practice of Cultural Humility.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Cultural humility is a term coined by Melanie Tervalon and Jann Murray-Garcia in 1998 to describe a way of incorporating </a:t>
            </a:r>
            <a:r>
              <a:rPr lang="en-US" sz="1200" u="sng">
                <a:solidFill>
                  <a:schemeClr val="hlink"/>
                </a:solidFill>
                <a:latin typeface="Calibri"/>
                <a:ea typeface="Calibri"/>
                <a:cs typeface="Calibri"/>
                <a:sym typeface="Calibri"/>
                <a:hlinkClick r:id="rId3"/>
              </a:rPr>
              <a:t>multiculturalism</a:t>
            </a:r>
            <a:r>
              <a:rPr lang="en-US" sz="1200">
                <a:solidFill>
                  <a:schemeClr val="dk1"/>
                </a:solidFill>
                <a:latin typeface="Calibri"/>
                <a:ea typeface="Calibri"/>
                <a:cs typeface="Calibri"/>
                <a:sym typeface="Calibri"/>
              </a:rPr>
              <a:t> into their work as healthcare professionals. Replacing the idea of cultural competency, cultural humility was based on the idea of focusing on self-reflection and lifelong learning.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To encourage personal reflection and growth around culture in order to increase service providers' awareness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Introspection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Co-learning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Encourages lifelong learning with no end goal but rather an appreciation of the journey of growth and understanding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Puts professionals and clients in a mutually beneficial relationship and attempts to diminish damaging power dynamic</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Review action steps from slide: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Practice Cultural Humility – Being Compassionately Curious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ASSESS: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 – Ask questions in a humble safe manner</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 – Seek self-Awareness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 – Suspend judgment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 – Express kindness &amp; compassion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 – Support a safe and welcoming environment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 – Start where your client is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Refer to Handout 13 with guided cultural humility activity</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29" name="Google Shape;229;g30ccc901636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0ccc901636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30ccc901636_1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0ccc901636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When we think about change, it will look/feel different to different people and within different organizations.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A starting place is where we have power or influence.  Normalize that this will be a range for everyone.  There is no wrong starting point.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Use your circle of influence and as it grows, grow your action (Laura Porter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Through this lens, begin to think about what this means for your role, your team and the organization as a whole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Transactional Steps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There are concrete actions and steps that we can and will take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Transformation</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What is my way of being?  How to I do I show up and how do I enter into relationship with others.  This is where transformation begins.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42" name="Google Shape;242;g30ccc901636_1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0ccc901636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Review the slide noting that individuals will begin where it makes sense for them.  It may be in one area or in several.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Self-care - Provide Handout 16 for participants to create own self-care plans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Start with ourselves – if we are depleted, we are unable to give to others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Pace yourself; take breaks when possible and take time off from work</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Develop your own list of self-soothing activities that “fit” at work - and use them</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800">
                <a:solidFill>
                  <a:schemeClr val="dk1"/>
                </a:solidFill>
              </a:rPr>
              <a:t>•</a:t>
            </a:r>
            <a:r>
              <a:rPr lang="en-US" sz="2800">
                <a:solidFill>
                  <a:schemeClr val="dk1"/>
                </a:solidFill>
                <a:latin typeface="Calibri"/>
                <a:ea typeface="Calibri"/>
                <a:cs typeface="Calibri"/>
                <a:sym typeface="Calibri"/>
              </a:rPr>
              <a:t>Breathing, relaxation, meditation</a:t>
            </a:r>
            <a:endParaRPr sz="2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Walk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Stand in the sun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Stretch</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Text or call a friend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Watch a funny video on your phone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Color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Educate Self</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Engage in education/training for new understanding and skills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Take advantage of supervision/consultation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Seeing Through a New Lens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It can be easy to revert to habitual thinking.  How do you keep new perspectives in the forefront?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Reminds yourself that interpretation drives intervention</a:t>
            </a:r>
            <a:endParaRPr sz="1200">
              <a:solidFill>
                <a:schemeClr val="dk1"/>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Why might someone be reacting that way?  What is the unmet need?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Be Generous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Identify strengths</a:t>
            </a:r>
            <a:endParaRPr sz="1200">
              <a:solidFill>
                <a:schemeClr val="dk1"/>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Your own</a:t>
            </a:r>
            <a:endParaRPr sz="1200">
              <a:solidFill>
                <a:schemeClr val="dk1"/>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Colleagues’</a:t>
            </a:r>
            <a:endParaRPr sz="1200">
              <a:solidFill>
                <a:schemeClr val="dk1"/>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Clients’</a:t>
            </a:r>
            <a:endParaRPr sz="1200">
              <a:solidFill>
                <a:schemeClr val="dk1"/>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US" sz="1200">
                <a:solidFill>
                  <a:schemeClr val="dk1"/>
                </a:solidFill>
              </a:rPr>
              <a:t>•</a:t>
            </a:r>
            <a:r>
              <a:rPr lang="en-US" sz="1200">
                <a:solidFill>
                  <a:schemeClr val="dk1"/>
                </a:solidFill>
                <a:latin typeface="Calibri"/>
                <a:ea typeface="Calibri"/>
                <a:cs typeface="Calibri"/>
                <a:sym typeface="Calibri"/>
              </a:rPr>
              <a:t>Share them with others – “I noticed you are really good at managing your time.  Can you give me a pointer?”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50" name="Google Shape;250;g30ccc901636_1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0ccc901636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g30ccc901636_1_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0ccc901636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30ccc901636_1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0c82d483f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Every new placement is a traumatic experience</a:t>
            </a:r>
            <a:endParaRPr/>
          </a:p>
        </p:txBody>
      </p:sp>
      <p:sp>
        <p:nvSpPr>
          <p:cNvPr id="114" name="Google Shape;114;g30c82d483f2_0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0c82d483f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30c82d483f2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0c82d483f2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4325" algn="l" rtl="0">
              <a:lnSpc>
                <a:spcPct val="160000"/>
              </a:lnSpc>
              <a:spcBef>
                <a:spcPts val="0"/>
              </a:spcBef>
              <a:spcAft>
                <a:spcPts val="0"/>
              </a:spcAft>
              <a:buClr>
                <a:schemeClr val="dk1"/>
              </a:buClr>
              <a:buSzPts val="1350"/>
              <a:buChar char="●"/>
            </a:pPr>
            <a:r>
              <a:rPr lang="en-US" sz="1350" b="1">
                <a:solidFill>
                  <a:schemeClr val="dk1"/>
                </a:solidFill>
              </a:rPr>
              <a:t>School Choice:</a:t>
            </a:r>
            <a:r>
              <a:rPr lang="en-US" sz="1350">
                <a:solidFill>
                  <a:schemeClr val="dk1"/>
                </a:solidFill>
              </a:rPr>
              <a:t> If you move into temporary housing, your children have 3 school choices! They can stay in the same school they went to when you had a permanent address, OR stay in their most recent school, OR transfer to the school for where you are staying now. This includes public preschool programs.</a:t>
            </a:r>
            <a:endParaRPr sz="1350">
              <a:solidFill>
                <a:schemeClr val="dk1"/>
              </a:solidFill>
            </a:endParaRPr>
          </a:p>
          <a:p>
            <a:pPr marL="0" lvl="0" indent="0" algn="l" rtl="0">
              <a:lnSpc>
                <a:spcPct val="115000"/>
              </a:lnSpc>
              <a:spcBef>
                <a:spcPts val="0"/>
              </a:spcBef>
              <a:spcAft>
                <a:spcPts val="0"/>
              </a:spcAft>
              <a:buNone/>
            </a:pPr>
            <a:endParaRPr/>
          </a:p>
          <a:p>
            <a:pPr marL="457200" lvl="0" indent="-314325" algn="l" rtl="0">
              <a:lnSpc>
                <a:spcPct val="160000"/>
              </a:lnSpc>
              <a:spcBef>
                <a:spcPts val="0"/>
              </a:spcBef>
              <a:spcAft>
                <a:spcPts val="0"/>
              </a:spcAft>
              <a:buClr>
                <a:schemeClr val="dk1"/>
              </a:buClr>
              <a:buSzPts val="1350"/>
              <a:buChar char="●"/>
            </a:pPr>
            <a:r>
              <a:rPr lang="en-US" sz="1350" b="1">
                <a:solidFill>
                  <a:schemeClr val="dk1"/>
                </a:solidFill>
              </a:rPr>
              <a:t>Immediate Enrollment:</a:t>
            </a:r>
            <a:r>
              <a:rPr lang="en-US" sz="1350">
                <a:solidFill>
                  <a:schemeClr val="dk1"/>
                </a:solidFill>
              </a:rPr>
              <a:t> You can enroll your children in school without the usually required documents. The school must enroll your children within 1 day even without immunization forms, guardianship papers, birth certificates, or proof of address. After your children are enrolled, the school can help you get any needed records. </a:t>
            </a:r>
            <a:endParaRPr sz="1350">
              <a:solidFill>
                <a:schemeClr val="dk1"/>
              </a:solidFill>
            </a:endParaRPr>
          </a:p>
          <a:p>
            <a:pPr marL="0" lvl="0" indent="0" algn="l" rtl="0">
              <a:lnSpc>
                <a:spcPct val="115000"/>
              </a:lnSpc>
              <a:spcBef>
                <a:spcPts val="0"/>
              </a:spcBef>
              <a:spcAft>
                <a:spcPts val="0"/>
              </a:spcAft>
              <a:buNone/>
            </a:pPr>
            <a:endParaRPr sz="1350">
              <a:solidFill>
                <a:schemeClr val="dk1"/>
              </a:solidFill>
            </a:endParaRPr>
          </a:p>
          <a:p>
            <a:pPr marL="457200" lvl="0" indent="-314325" algn="l" rtl="0">
              <a:lnSpc>
                <a:spcPct val="160000"/>
              </a:lnSpc>
              <a:spcBef>
                <a:spcPts val="0"/>
              </a:spcBef>
              <a:spcAft>
                <a:spcPts val="0"/>
              </a:spcAft>
              <a:buClr>
                <a:schemeClr val="dk1"/>
              </a:buClr>
              <a:buSzPts val="1350"/>
              <a:buChar char="●"/>
            </a:pPr>
            <a:r>
              <a:rPr lang="en-US" sz="1350" b="1">
                <a:solidFill>
                  <a:schemeClr val="dk1"/>
                </a:solidFill>
              </a:rPr>
              <a:t>Transportation:</a:t>
            </a:r>
            <a:r>
              <a:rPr lang="en-US" sz="1350">
                <a:solidFill>
                  <a:schemeClr val="dk1"/>
                </a:solidFill>
              </a:rPr>
              <a:t> If your children stay in their same school, they can get free transportation to/from that school. If you move from temporary to permanent housing during the school year, your children will still get transportation for at least the rest of the school year, and maybe one more year, if it’s their last year in the building. This includes pre-school aged students. </a:t>
            </a:r>
            <a:endParaRPr sz="1350">
              <a:solidFill>
                <a:schemeClr val="dk1"/>
              </a:solidFill>
            </a:endParaRPr>
          </a:p>
          <a:p>
            <a:pPr marL="0" lvl="0" indent="0" algn="l" rtl="0">
              <a:lnSpc>
                <a:spcPct val="115000"/>
              </a:lnSpc>
              <a:spcBef>
                <a:spcPts val="0"/>
              </a:spcBef>
              <a:spcAft>
                <a:spcPts val="0"/>
              </a:spcAft>
              <a:buNone/>
            </a:pPr>
            <a:endParaRPr>
              <a:solidFill>
                <a:schemeClr val="dk1"/>
              </a:solidFill>
            </a:endParaRPr>
          </a:p>
          <a:p>
            <a:pPr marL="457200" lvl="0" indent="-314325" algn="l" rtl="0">
              <a:lnSpc>
                <a:spcPct val="160000"/>
              </a:lnSpc>
              <a:spcBef>
                <a:spcPts val="0"/>
              </a:spcBef>
              <a:spcAft>
                <a:spcPts val="0"/>
              </a:spcAft>
              <a:buClr>
                <a:schemeClr val="dk1"/>
              </a:buClr>
              <a:buSzPts val="1350"/>
              <a:buChar char="●"/>
            </a:pPr>
            <a:r>
              <a:rPr lang="en-US" sz="1350" b="1">
                <a:solidFill>
                  <a:srgbClr val="1D1D36"/>
                </a:solidFill>
              </a:rPr>
              <a:t>Free Meals and Title I Services: </a:t>
            </a:r>
            <a:r>
              <a:rPr lang="en-US" sz="1350">
                <a:solidFill>
                  <a:srgbClr val="1D1D36"/>
                </a:solidFill>
              </a:rPr>
              <a:t>Your children can get free meals at school. You do not need to fill out any forms about your family’s finances. Students in temporary housing can also get Title I services, including emergency supplies, counseling, tutoring, etc</a:t>
            </a:r>
            <a:endParaRPr sz="1350">
              <a:solidFill>
                <a:srgbClr val="1D1D36"/>
              </a:solidFill>
            </a:endParaRPr>
          </a:p>
          <a:p>
            <a:pPr marL="457200" lvl="0" indent="-314325" algn="l" rtl="0">
              <a:lnSpc>
                <a:spcPct val="160000"/>
              </a:lnSpc>
              <a:spcBef>
                <a:spcPts val="0"/>
              </a:spcBef>
              <a:spcAft>
                <a:spcPts val="0"/>
              </a:spcAft>
              <a:buClr>
                <a:srgbClr val="1D1D36"/>
              </a:buClr>
              <a:buSzPts val="1350"/>
              <a:buChar char="●"/>
            </a:pPr>
            <a:r>
              <a:rPr lang="en-US" sz="1350" b="1">
                <a:solidFill>
                  <a:srgbClr val="1D1D36"/>
                </a:solidFill>
              </a:rPr>
              <a:t>Help from McKinney-Vento Liaison:</a:t>
            </a:r>
            <a:r>
              <a:rPr lang="en-US" sz="1350">
                <a:solidFill>
                  <a:srgbClr val="1D1D36"/>
                </a:solidFill>
              </a:rPr>
              <a:t> Every school district has a McKinney-Vento liaison. The liaison is a staff person who will help you enroll your child in school and connect you and your family with services. If you don’t know who your district’s liaison is, follow this link or call us at 800-388-2014 and we can tell you</a:t>
            </a:r>
            <a:endParaRPr sz="1350">
              <a:solidFill>
                <a:srgbClr val="1D1D36"/>
              </a:solidFill>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None/>
            </a:pPr>
            <a:endParaRPr/>
          </a:p>
        </p:txBody>
      </p:sp>
      <p:sp>
        <p:nvSpPr>
          <p:cNvPr id="130" name="Google Shape;130;g30c82d483f2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0cb5a64b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g30cb5a64b4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0ccc90163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30ccc901636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4"/>
          <p:cNvSpPr>
            <a:spLocks noGrp="1"/>
          </p:cNvSpPr>
          <p:nvPr>
            <p:ph type="pic" idx="2"/>
          </p:nvPr>
        </p:nvSpPr>
        <p:spPr>
          <a:xfrm>
            <a:off x="5183188" y="987425"/>
            <a:ext cx="6172200" cy="4873625"/>
          </a:xfrm>
          <a:prstGeom prst="rect">
            <a:avLst/>
          </a:prstGeom>
          <a:noFill/>
          <a:ln>
            <a:noFill/>
          </a:ln>
        </p:spPr>
      </p:sp>
      <p:sp>
        <p:nvSpPr>
          <p:cNvPr id="64" name="Google Shape;64;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drive.google.com/file/d/1PvMkma_ps46RGwDQFkNav870ALoEJ_mm/view"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5" name="Google Shape;85;p1"/>
          <p:cNvSpPr txBox="1"/>
          <p:nvPr/>
        </p:nvSpPr>
        <p:spPr>
          <a:xfrm>
            <a:off x="1524000" y="1508488"/>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sz="3666">
                <a:solidFill>
                  <a:srgbClr val="351C75"/>
                </a:solidFill>
                <a:latin typeface="Verdana"/>
                <a:ea typeface="Verdana"/>
                <a:cs typeface="Verdana"/>
                <a:sym typeface="Verdana"/>
              </a:rPr>
              <a:t>Trauma Informed PTA - </a:t>
            </a:r>
            <a:endParaRPr sz="3666">
              <a:solidFill>
                <a:srgbClr val="351C75"/>
              </a:solidFill>
              <a:latin typeface="Verdana"/>
              <a:ea typeface="Verdana"/>
              <a:cs typeface="Verdana"/>
              <a:sym typeface="Verdana"/>
            </a:endParaRPr>
          </a:p>
          <a:p>
            <a:pPr marL="0" lvl="0" indent="0" algn="ctr" rtl="0">
              <a:lnSpc>
                <a:spcPct val="90000"/>
              </a:lnSpc>
              <a:spcBef>
                <a:spcPts val="0"/>
              </a:spcBef>
              <a:spcAft>
                <a:spcPts val="0"/>
              </a:spcAft>
              <a:buNone/>
            </a:pPr>
            <a:r>
              <a:rPr lang="en-US" sz="3666">
                <a:solidFill>
                  <a:srgbClr val="351C75"/>
                </a:solidFill>
                <a:latin typeface="Verdana"/>
                <a:ea typeface="Verdana"/>
                <a:cs typeface="Verdana"/>
                <a:sym typeface="Verdana"/>
              </a:rPr>
              <a:t>How to Support Students </a:t>
            </a:r>
            <a:endParaRPr sz="3666">
              <a:solidFill>
                <a:srgbClr val="351C75"/>
              </a:solidFill>
              <a:latin typeface="Verdana"/>
              <a:ea typeface="Verdana"/>
              <a:cs typeface="Verdana"/>
              <a:sym typeface="Verdana"/>
            </a:endParaRPr>
          </a:p>
          <a:p>
            <a:pPr marL="0" lvl="0" indent="0" algn="ctr" rtl="0">
              <a:lnSpc>
                <a:spcPct val="90000"/>
              </a:lnSpc>
              <a:spcBef>
                <a:spcPts val="0"/>
              </a:spcBef>
              <a:spcAft>
                <a:spcPts val="0"/>
              </a:spcAft>
              <a:buNone/>
            </a:pPr>
            <a:r>
              <a:rPr lang="en-US" sz="3666">
                <a:solidFill>
                  <a:srgbClr val="351C75"/>
                </a:solidFill>
                <a:latin typeface="Verdana"/>
                <a:ea typeface="Verdana"/>
                <a:cs typeface="Verdana"/>
                <a:sym typeface="Verdana"/>
              </a:rPr>
              <a:t>in Foster Care and Families</a:t>
            </a:r>
            <a:endParaRPr sz="3666">
              <a:solidFill>
                <a:srgbClr val="351C75"/>
              </a:solidFill>
              <a:latin typeface="Verdana"/>
              <a:ea typeface="Verdana"/>
              <a:cs typeface="Verdana"/>
              <a:sym typeface="Verdana"/>
            </a:endParaRPr>
          </a:p>
          <a:p>
            <a:pPr marL="0" lvl="0" indent="0" algn="ctr" rtl="0">
              <a:lnSpc>
                <a:spcPct val="90000"/>
              </a:lnSpc>
              <a:spcBef>
                <a:spcPts val="0"/>
              </a:spcBef>
              <a:spcAft>
                <a:spcPts val="0"/>
              </a:spcAft>
              <a:buNone/>
            </a:pPr>
            <a:r>
              <a:rPr lang="en-US" sz="3666">
                <a:solidFill>
                  <a:srgbClr val="351C75"/>
                </a:solidFill>
                <a:latin typeface="Verdana"/>
                <a:ea typeface="Verdana"/>
                <a:cs typeface="Verdana"/>
                <a:sym typeface="Verdana"/>
              </a:rPr>
              <a:t>Experiencing Homelessness</a:t>
            </a:r>
            <a:endParaRPr sz="6000">
              <a:solidFill>
                <a:srgbClr val="351C75"/>
              </a:solidFill>
              <a:latin typeface="Calibri"/>
              <a:ea typeface="Calibri"/>
              <a:cs typeface="Calibri"/>
              <a:sym typeface="Calibri"/>
            </a:endParaRPr>
          </a:p>
        </p:txBody>
      </p:sp>
      <p:sp>
        <p:nvSpPr>
          <p:cNvPr id="86" name="Google Shape;86;p1"/>
          <p:cNvSpPr txBox="1"/>
          <p:nvPr/>
        </p:nvSpPr>
        <p:spPr>
          <a:xfrm>
            <a:off x="1701225" y="408678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None/>
            </a:pPr>
            <a:endParaRPr sz="2400">
              <a:solidFill>
                <a:srgbClr val="351C75"/>
              </a:solidFill>
              <a:latin typeface="Calibri"/>
              <a:ea typeface="Calibri"/>
              <a:cs typeface="Calibri"/>
              <a:sym typeface="Calibri"/>
            </a:endParaRPr>
          </a:p>
          <a:p>
            <a:pPr marL="0" lvl="0" indent="0" algn="ctr" rtl="0">
              <a:lnSpc>
                <a:spcPct val="150000"/>
              </a:lnSpc>
              <a:spcBef>
                <a:spcPts val="0"/>
              </a:spcBef>
              <a:spcAft>
                <a:spcPts val="0"/>
              </a:spcAft>
              <a:buNone/>
            </a:pPr>
            <a:r>
              <a:rPr lang="en-US" sz="2700">
                <a:solidFill>
                  <a:srgbClr val="351C75"/>
                </a:solidFill>
                <a:latin typeface="Verdana"/>
                <a:ea typeface="Verdana"/>
                <a:cs typeface="Verdana"/>
                <a:sym typeface="Verdana"/>
              </a:rPr>
              <a:t>Susan Fisher, Resolutions Coordinator</a:t>
            </a:r>
            <a:endParaRPr sz="2700">
              <a:solidFill>
                <a:srgbClr val="351C75"/>
              </a:solidFill>
              <a:latin typeface="Verdana"/>
              <a:ea typeface="Verdana"/>
              <a:cs typeface="Verdana"/>
              <a:sym typeface="Verdana"/>
            </a:endParaRPr>
          </a:p>
          <a:p>
            <a:pPr marL="0" lvl="0" indent="0" algn="ctr" rtl="0">
              <a:lnSpc>
                <a:spcPct val="150000"/>
              </a:lnSpc>
              <a:spcBef>
                <a:spcPts val="0"/>
              </a:spcBef>
              <a:spcAft>
                <a:spcPts val="0"/>
              </a:spcAft>
              <a:buNone/>
            </a:pPr>
            <a:r>
              <a:rPr lang="en-US" sz="2700">
                <a:solidFill>
                  <a:srgbClr val="351C75"/>
                </a:solidFill>
                <a:latin typeface="Verdana"/>
                <a:ea typeface="Verdana"/>
                <a:cs typeface="Verdana"/>
                <a:sym typeface="Verdana"/>
              </a:rPr>
              <a:t>Namiko Suga, Juvenile Protection Specialist</a:t>
            </a:r>
            <a:endParaRPr sz="2700">
              <a:solidFill>
                <a:srgbClr val="351C75"/>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g30ccc901636_0_23"/>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53" name="Google Shape;153;g30ccc901636_0_23"/>
          <p:cNvPicPr preferRelativeResize="0"/>
          <p:nvPr/>
        </p:nvPicPr>
        <p:blipFill>
          <a:blip r:embed="rId4">
            <a:alphaModFix/>
          </a:blip>
          <a:stretch>
            <a:fillRect/>
          </a:stretch>
        </p:blipFill>
        <p:spPr>
          <a:xfrm>
            <a:off x="1256824" y="54650"/>
            <a:ext cx="8558352" cy="62842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g30ccc901636_0_31"/>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59" name="Google Shape;159;g30ccc901636_0_31"/>
          <p:cNvPicPr preferRelativeResize="0"/>
          <p:nvPr/>
        </p:nvPicPr>
        <p:blipFill>
          <a:blip r:embed="rId4">
            <a:alphaModFix/>
          </a:blip>
          <a:stretch>
            <a:fillRect/>
          </a:stretch>
        </p:blipFill>
        <p:spPr>
          <a:xfrm>
            <a:off x="737726" y="0"/>
            <a:ext cx="8852549" cy="64070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3"/>
        <p:cNvGrpSpPr/>
        <p:nvPr/>
      </p:nvGrpSpPr>
      <p:grpSpPr>
        <a:xfrm>
          <a:off x="0" y="0"/>
          <a:ext cx="0" cy="0"/>
          <a:chOff x="0" y="0"/>
          <a:chExt cx="0" cy="0"/>
        </a:xfrm>
      </p:grpSpPr>
      <p:sp useBgFill="1">
        <p:nvSpPr>
          <p:cNvPr id="171" name="Rectangle 170">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4" name="Google Shape;164;g30ccc901636_0_5"/>
          <p:cNvPicPr preferRelativeResize="0"/>
          <p:nvPr/>
        </p:nvPicPr>
        <p:blipFill rotWithShape="1">
          <a:blip r:embed="rId3"/>
          <a:srcRect l="65356"/>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a:noFill/>
        </p:spPr>
      </p:pic>
      <p:sp>
        <p:nvSpPr>
          <p:cNvPr id="165" name="Google Shape;165;g30ccc901636_0_5"/>
          <p:cNvSpPr txBox="1">
            <a:spLocks noGrp="1"/>
          </p:cNvSpPr>
          <p:nvPr>
            <p:ph type="title"/>
          </p:nvPr>
        </p:nvSpPr>
        <p:spPr>
          <a:xfrm>
            <a:off x="440323" y="169583"/>
            <a:ext cx="6831188" cy="1322887"/>
          </a:xfrm>
          <a:prstGeom prst="rect">
            <a:avLst/>
          </a:prstGeom>
        </p:spPr>
        <p:txBody>
          <a:bodyPr spcFirstLastPara="1" lIns="91425" tIns="45700" rIns="91425" bIns="45700" anchorCtr="0">
            <a:normAutofit/>
          </a:bodyPr>
          <a:lstStyle/>
          <a:p>
            <a:pPr marL="228600" lvl="0" indent="-50800" rtl="0">
              <a:spcBef>
                <a:spcPts val="0"/>
              </a:spcBef>
              <a:spcAft>
                <a:spcPts val="0"/>
              </a:spcAft>
              <a:buClr>
                <a:schemeClr val="dk1"/>
              </a:buClr>
              <a:buSzPts val="2520"/>
              <a:buFont typeface="Arial"/>
              <a:buNone/>
            </a:pPr>
            <a:r>
              <a:rPr lang="en-US" sz="2800" dirty="0"/>
              <a:t>Here is what we know about young children and families who experience homelessness:</a:t>
            </a:r>
          </a:p>
        </p:txBody>
      </p:sp>
      <p:sp>
        <p:nvSpPr>
          <p:cNvPr id="166" name="Google Shape;166;g30ccc901636_0_5"/>
          <p:cNvSpPr txBox="1">
            <a:spLocks noGrp="1"/>
          </p:cNvSpPr>
          <p:nvPr>
            <p:ph type="body" idx="1"/>
          </p:nvPr>
        </p:nvSpPr>
        <p:spPr>
          <a:xfrm>
            <a:off x="346842" y="1292772"/>
            <a:ext cx="7493875" cy="5406864"/>
          </a:xfrm>
          <a:prstGeom prst="rect">
            <a:avLst/>
          </a:prstGeom>
        </p:spPr>
        <p:txBody>
          <a:bodyPr spcFirstLastPara="1" lIns="91425" tIns="45700" rIns="91425" bIns="45700" anchorCtr="0">
            <a:normAutofit lnSpcReduction="10000"/>
          </a:bodyPr>
          <a:lstStyle/>
          <a:p>
            <a:pPr marL="177800" lvl="0" indent="0" rtl="0">
              <a:spcBef>
                <a:spcPts val="0"/>
              </a:spcBef>
              <a:spcAft>
                <a:spcPts val="600"/>
              </a:spcAft>
              <a:buClr>
                <a:schemeClr val="dk1"/>
              </a:buClr>
              <a:buSzPts val="2800"/>
              <a:buNone/>
            </a:pPr>
            <a:endParaRPr lang="en-US" sz="2400" dirty="0">
              <a:solidFill>
                <a:srgbClr val="7030A0"/>
              </a:solidFill>
            </a:endParaRPr>
          </a:p>
          <a:p>
            <a:pPr marL="457200" lvl="0" indent="-342900" rtl="0">
              <a:spcBef>
                <a:spcPts val="0"/>
              </a:spcBef>
              <a:spcAft>
                <a:spcPts val="600"/>
              </a:spcAft>
              <a:buClr>
                <a:srgbClr val="351C75"/>
              </a:buClr>
              <a:buSzPts val="1800"/>
              <a:buChar char="•"/>
            </a:pPr>
            <a:r>
              <a:rPr lang="en-US" sz="2400" dirty="0">
                <a:solidFill>
                  <a:srgbClr val="7030A0"/>
                </a:solidFill>
              </a:rPr>
              <a:t>The number of young children experiencing homelessness has reached a historic high. </a:t>
            </a:r>
          </a:p>
          <a:p>
            <a:pPr marL="914400" lvl="1" indent="-342900" rtl="0">
              <a:spcBef>
                <a:spcPts val="0"/>
              </a:spcBef>
              <a:spcAft>
                <a:spcPts val="600"/>
              </a:spcAft>
              <a:buClr>
                <a:srgbClr val="351C75"/>
              </a:buClr>
              <a:buSzPts val="1800"/>
              <a:buChar char="•"/>
            </a:pPr>
            <a:r>
              <a:rPr lang="en-US" dirty="0">
                <a:solidFill>
                  <a:srgbClr val="7030A0"/>
                </a:solidFill>
              </a:rPr>
              <a:t>According to recent federal data, more than a million children under the age of 6 were identified as experiencing homelessness.</a:t>
            </a:r>
          </a:p>
          <a:p>
            <a:pPr marL="457200" lvl="0" indent="-342900" rtl="0">
              <a:spcBef>
                <a:spcPts val="0"/>
              </a:spcBef>
              <a:spcAft>
                <a:spcPts val="600"/>
              </a:spcAft>
              <a:buClr>
                <a:srgbClr val="351C75"/>
              </a:buClr>
              <a:buSzPts val="1800"/>
              <a:buChar char="•"/>
            </a:pPr>
            <a:r>
              <a:rPr lang="en-US" sz="2400" dirty="0">
                <a:solidFill>
                  <a:srgbClr val="7030A0"/>
                </a:solidFill>
              </a:rPr>
              <a:t>Children who are experiencing homelessness have more developmental, health, emotional, behavioral, and learning challenges than their peers.</a:t>
            </a:r>
          </a:p>
          <a:p>
            <a:pPr marL="457200" lvl="0" indent="-342900" rtl="0">
              <a:spcBef>
                <a:spcPts val="0"/>
              </a:spcBef>
              <a:spcAft>
                <a:spcPts val="600"/>
              </a:spcAft>
              <a:buClr>
                <a:srgbClr val="351C75"/>
              </a:buClr>
              <a:buSzPts val="1800"/>
              <a:buChar char="•"/>
            </a:pPr>
            <a:r>
              <a:rPr lang="en-US" sz="2400" dirty="0">
                <a:solidFill>
                  <a:srgbClr val="7030A0"/>
                </a:solidFill>
              </a:rPr>
              <a:t>Homelessness can create barriers to participating in early childhood and school-age childcare programs. </a:t>
            </a:r>
          </a:p>
          <a:p>
            <a:pPr marL="914400" lvl="1" indent="-342900" rtl="0">
              <a:spcBef>
                <a:spcPts val="0"/>
              </a:spcBef>
              <a:spcAft>
                <a:spcPts val="600"/>
              </a:spcAft>
              <a:buClr>
                <a:srgbClr val="351C75"/>
              </a:buClr>
              <a:buSzPts val="1800"/>
              <a:buChar char="•"/>
            </a:pPr>
            <a:r>
              <a:rPr lang="en-US" dirty="0">
                <a:solidFill>
                  <a:srgbClr val="7030A0"/>
                </a:solidFill>
              </a:rPr>
              <a:t>Such programs can help lessen the negative effects of homelessness on children and assist families in succeeding. </a:t>
            </a:r>
          </a:p>
          <a:p>
            <a:pPr marL="1371600" lvl="2" indent="-342900" rtl="0">
              <a:spcBef>
                <a:spcPts val="0"/>
              </a:spcBef>
              <a:spcAft>
                <a:spcPts val="600"/>
              </a:spcAft>
              <a:buClr>
                <a:srgbClr val="351C75"/>
              </a:buClr>
              <a:buSzPts val="1800"/>
              <a:buChar char="•"/>
            </a:pPr>
            <a:r>
              <a:rPr lang="en-US" sz="2400" dirty="0">
                <a:solidFill>
                  <a:srgbClr val="7030A0"/>
                </a:solidFill>
              </a:rPr>
              <a:t>Moving frequently is an example of a barrier.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g30c82d483f2_0_25"/>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72" name="Google Shape;172;g30c82d483f2_0_25"/>
          <p:cNvPicPr preferRelativeResize="0"/>
          <p:nvPr/>
        </p:nvPicPr>
        <p:blipFill>
          <a:blip r:embed="rId4">
            <a:alphaModFix/>
          </a:blip>
          <a:stretch>
            <a:fillRect/>
          </a:stretch>
        </p:blipFill>
        <p:spPr>
          <a:xfrm>
            <a:off x="285750" y="809625"/>
            <a:ext cx="11925300" cy="5543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g30c82d483f2_0_13"/>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78" name="Google Shape;178;g30c82d483f2_0_13"/>
          <p:cNvPicPr preferRelativeResize="0"/>
          <p:nvPr/>
        </p:nvPicPr>
        <p:blipFill>
          <a:blip r:embed="rId4">
            <a:alphaModFix/>
          </a:blip>
          <a:stretch>
            <a:fillRect/>
          </a:stretch>
        </p:blipFill>
        <p:spPr>
          <a:xfrm>
            <a:off x="957500" y="864375"/>
            <a:ext cx="10404675" cy="55515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g30c82d483f2_0_60"/>
          <p:cNvPicPr preferRelativeResize="0"/>
          <p:nvPr/>
        </p:nvPicPr>
        <p:blipFill rotWithShape="1">
          <a:blip r:embed="rId3">
            <a:alphaModFix/>
          </a:blip>
          <a:srcRect/>
          <a:stretch/>
        </p:blipFill>
        <p:spPr>
          <a:xfrm>
            <a:off x="81450" y="0"/>
            <a:ext cx="12192000" cy="6858000"/>
          </a:xfrm>
          <a:prstGeom prst="rect">
            <a:avLst/>
          </a:prstGeom>
          <a:noFill/>
          <a:ln>
            <a:noFill/>
          </a:ln>
        </p:spPr>
      </p:pic>
      <p:pic>
        <p:nvPicPr>
          <p:cNvPr id="184" name="Google Shape;184;g30c82d483f2_0_60"/>
          <p:cNvPicPr preferRelativeResize="0"/>
          <p:nvPr/>
        </p:nvPicPr>
        <p:blipFill>
          <a:blip r:embed="rId4">
            <a:alphaModFix/>
          </a:blip>
          <a:stretch>
            <a:fillRect/>
          </a:stretch>
        </p:blipFill>
        <p:spPr>
          <a:xfrm>
            <a:off x="-472400" y="781924"/>
            <a:ext cx="11200074" cy="5594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g30c82d483f2_0_68"/>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0" name="Google Shape;190;g30c82d483f2_0_68" title="aces_primer (1080p).mp4">
            <a:hlinkClick r:id="rId4"/>
          </p:cNvPr>
          <p:cNvPicPr preferRelativeResize="0"/>
          <p:nvPr/>
        </p:nvPicPr>
        <p:blipFill>
          <a:blip r:embed="rId5">
            <a:alphaModFix/>
          </a:blip>
          <a:stretch>
            <a:fillRect/>
          </a:stretch>
        </p:blipFill>
        <p:spPr>
          <a:xfrm>
            <a:off x="1526375" y="267125"/>
            <a:ext cx="8079500" cy="605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g30c82d483f2_0_76"/>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6" name="Google Shape;196;g30c82d483f2_0_76"/>
          <p:cNvPicPr preferRelativeResize="0"/>
          <p:nvPr/>
        </p:nvPicPr>
        <p:blipFill>
          <a:blip r:embed="rId4">
            <a:alphaModFix/>
          </a:blip>
          <a:stretch>
            <a:fillRect/>
          </a:stretch>
        </p:blipFill>
        <p:spPr>
          <a:xfrm>
            <a:off x="133575" y="191625"/>
            <a:ext cx="10532050" cy="912300"/>
          </a:xfrm>
          <a:prstGeom prst="rect">
            <a:avLst/>
          </a:prstGeom>
          <a:noFill/>
          <a:ln>
            <a:noFill/>
          </a:ln>
        </p:spPr>
      </p:pic>
      <p:pic>
        <p:nvPicPr>
          <p:cNvPr id="197" name="Google Shape;197;g30c82d483f2_0_76"/>
          <p:cNvPicPr preferRelativeResize="0"/>
          <p:nvPr/>
        </p:nvPicPr>
        <p:blipFill>
          <a:blip r:embed="rId5">
            <a:alphaModFix/>
          </a:blip>
          <a:stretch>
            <a:fillRect/>
          </a:stretch>
        </p:blipFill>
        <p:spPr>
          <a:xfrm>
            <a:off x="343200" y="1212658"/>
            <a:ext cx="10532051" cy="49443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g30c82d483f2_0_84"/>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03" name="Google Shape;203;g30c82d483f2_0_84"/>
          <p:cNvPicPr preferRelativeResize="0"/>
          <p:nvPr/>
        </p:nvPicPr>
        <p:blipFill>
          <a:blip r:embed="rId4">
            <a:alphaModFix/>
          </a:blip>
          <a:stretch>
            <a:fillRect/>
          </a:stretch>
        </p:blipFill>
        <p:spPr>
          <a:xfrm>
            <a:off x="0" y="1203100"/>
            <a:ext cx="10799173" cy="5110976"/>
          </a:xfrm>
          <a:prstGeom prst="rect">
            <a:avLst/>
          </a:prstGeom>
          <a:noFill/>
          <a:ln>
            <a:noFill/>
          </a:ln>
        </p:spPr>
      </p:pic>
      <p:sp>
        <p:nvSpPr>
          <p:cNvPr id="204" name="Google Shape;204;g30c82d483f2_0_84"/>
          <p:cNvSpPr txBox="1">
            <a:spLocks noGrp="1"/>
          </p:cNvSpPr>
          <p:nvPr>
            <p:ph type="title"/>
          </p:nvPr>
        </p:nvSpPr>
        <p:spPr>
          <a:xfrm>
            <a:off x="283575" y="1171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351C75"/>
                </a:solidFill>
              </a:rPr>
              <a:t>Shifting Perspectives</a:t>
            </a:r>
            <a:endParaRPr>
              <a:solidFill>
                <a:srgbClr val="351C75"/>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8"/>
        <p:cNvGrpSpPr/>
        <p:nvPr/>
      </p:nvGrpSpPr>
      <p:grpSpPr>
        <a:xfrm>
          <a:off x="0" y="0"/>
          <a:ext cx="0" cy="0"/>
          <a:chOff x="0" y="0"/>
          <a:chExt cx="0" cy="0"/>
        </a:xfrm>
      </p:grpSpPr>
      <p:sp useBgFill="1">
        <p:nvSpPr>
          <p:cNvPr id="216" name="Rectangle 215">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Google Shape;209;g30c82d483f2_0_19" descr="A purple and white background&#10;&#10;Description automatically generated with medium confidence"/>
          <p:cNvPicPr preferRelativeResize="0"/>
          <p:nvPr/>
        </p:nvPicPr>
        <p:blipFill rotWithShape="1">
          <a:blip r:embed="rId3"/>
          <a:srcRect l="65356"/>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a:noFill/>
        </p:spPr>
      </p:pic>
      <p:sp>
        <p:nvSpPr>
          <p:cNvPr id="210" name="Google Shape;210;g30c82d483f2_0_19"/>
          <p:cNvSpPr txBox="1"/>
          <p:nvPr/>
        </p:nvSpPr>
        <p:spPr>
          <a:xfrm>
            <a:off x="361583" y="435608"/>
            <a:ext cx="6831188" cy="1322887"/>
          </a:xfrm>
          <a:prstGeom prst="rect">
            <a:avLst/>
          </a:prstGeom>
        </p:spPr>
        <p:txBody>
          <a:bodyPr spcFirstLastPara="1" vert="horz" lIns="91440" tIns="45720" rIns="91440" bIns="45720" rtlCol="0" anchor="ctr" anchorCtr="0">
            <a:normAutofit/>
          </a:bodyPr>
          <a:lstStyle/>
          <a:p>
            <a:pPr marL="0" lvl="0" indent="0">
              <a:lnSpc>
                <a:spcPct val="90000"/>
              </a:lnSpc>
              <a:spcBef>
                <a:spcPct val="0"/>
              </a:spcBef>
              <a:spcAft>
                <a:spcPts val="600"/>
              </a:spcAft>
            </a:pPr>
            <a:r>
              <a:rPr lang="en-US" sz="3700" kern="1200" dirty="0">
                <a:solidFill>
                  <a:schemeClr val="tx1"/>
                </a:solidFill>
                <a:latin typeface="+mj-lt"/>
                <a:ea typeface="+mj-ea"/>
                <a:cs typeface="+mj-cs"/>
                <a:sym typeface="Verdana"/>
              </a:rPr>
              <a:t>How Does a Trauma Informed </a:t>
            </a:r>
          </a:p>
          <a:p>
            <a:pPr marL="0" lvl="0" indent="0">
              <a:lnSpc>
                <a:spcPct val="90000"/>
              </a:lnSpc>
              <a:spcBef>
                <a:spcPct val="0"/>
              </a:spcBef>
              <a:spcAft>
                <a:spcPts val="600"/>
              </a:spcAft>
            </a:pPr>
            <a:r>
              <a:rPr lang="en-US" sz="3700" kern="1200" dirty="0">
                <a:solidFill>
                  <a:schemeClr val="tx1"/>
                </a:solidFill>
                <a:latin typeface="+mj-lt"/>
                <a:ea typeface="+mj-ea"/>
                <a:cs typeface="+mj-cs"/>
                <a:sym typeface="Verdana"/>
              </a:rPr>
              <a:t>Approach Work in PTA?</a:t>
            </a:r>
            <a:endParaRPr lang="en-US" sz="3700" kern="1200" dirty="0">
              <a:solidFill>
                <a:schemeClr val="tx1"/>
              </a:solidFill>
              <a:latin typeface="+mj-lt"/>
              <a:ea typeface="+mj-ea"/>
              <a:cs typeface="+mj-cs"/>
              <a:sym typeface="Calibri"/>
            </a:endParaRPr>
          </a:p>
        </p:txBody>
      </p:sp>
      <p:sp>
        <p:nvSpPr>
          <p:cNvPr id="211" name="Google Shape;211;g30c82d483f2_0_19"/>
          <p:cNvSpPr txBox="1"/>
          <p:nvPr/>
        </p:nvSpPr>
        <p:spPr>
          <a:xfrm>
            <a:off x="557048" y="2194102"/>
            <a:ext cx="7096203" cy="3908585"/>
          </a:xfrm>
          <a:prstGeom prst="rect">
            <a:avLst/>
          </a:prstGeom>
        </p:spPr>
        <p:txBody>
          <a:bodyPr spcFirstLastPara="1" vert="horz" lIns="91440" tIns="45720" rIns="91440" bIns="45720" rtlCol="0" anchorCtr="0">
            <a:normAutofit fontScale="92500" lnSpcReduction="10000"/>
          </a:bodyPr>
          <a:lstStyle/>
          <a:p>
            <a:pPr lvl="0">
              <a:lnSpc>
                <a:spcPct val="90000"/>
              </a:lnSpc>
              <a:spcBef>
                <a:spcPts val="0"/>
              </a:spcBef>
              <a:spcAft>
                <a:spcPts val="600"/>
              </a:spcAft>
            </a:pPr>
            <a:endParaRPr lang="en-US" sz="3200" kern="1200" dirty="0">
              <a:solidFill>
                <a:srgbClr val="7030A0"/>
              </a:solidFill>
              <a:latin typeface="+mn-lt"/>
              <a:ea typeface="+mn-ea"/>
              <a:cs typeface="+mn-cs"/>
              <a:sym typeface="Verdana"/>
            </a:endParaRPr>
          </a:p>
          <a:p>
            <a:pPr marL="0" lvl="0" indent="-228600">
              <a:lnSpc>
                <a:spcPct val="90000"/>
              </a:lnSpc>
              <a:spcBef>
                <a:spcPts val="0"/>
              </a:spcBef>
              <a:spcAft>
                <a:spcPts val="600"/>
              </a:spcAft>
              <a:buFont typeface="Arial" panose="020B0604020202020204" pitchFamily="34" charset="0"/>
              <a:buChar char="•"/>
            </a:pPr>
            <a:r>
              <a:rPr lang="en-US" sz="3200" kern="1200" dirty="0">
                <a:solidFill>
                  <a:srgbClr val="7030A0"/>
                </a:solidFill>
                <a:latin typeface="+mn-lt"/>
                <a:ea typeface="+mn-ea"/>
                <a:cs typeface="+mn-cs"/>
                <a:sym typeface="Verdana"/>
              </a:rPr>
              <a:t>A </a:t>
            </a:r>
            <a:r>
              <a:rPr lang="en-US" sz="3200" i="1" kern="1200" dirty="0">
                <a:solidFill>
                  <a:srgbClr val="7030A0"/>
                </a:solidFill>
                <a:latin typeface="+mn-lt"/>
                <a:ea typeface="+mn-ea"/>
                <a:cs typeface="+mn-cs"/>
                <a:sym typeface="Verdana"/>
              </a:rPr>
              <a:t>trauma-informed approach</a:t>
            </a:r>
            <a:r>
              <a:rPr lang="en-US" sz="3200" kern="1200" dirty="0">
                <a:solidFill>
                  <a:srgbClr val="7030A0"/>
                </a:solidFill>
                <a:latin typeface="+mn-lt"/>
                <a:ea typeface="+mn-ea"/>
                <a:cs typeface="+mn-cs"/>
                <a:sym typeface="Verdana"/>
              </a:rPr>
              <a:t> recognizes that trauma impacts many children and youth in our schools. PTA programs and events should strive to create a safe and supportive environment for them and their families through understanding and compassionate interactions.</a:t>
            </a:r>
          </a:p>
          <a:p>
            <a:pPr marL="228600" lvl="0" indent="-228600">
              <a:lnSpc>
                <a:spcPct val="90000"/>
              </a:lnSpc>
              <a:spcBef>
                <a:spcPts val="0"/>
              </a:spcBef>
              <a:spcAft>
                <a:spcPts val="600"/>
              </a:spcAft>
              <a:buFont typeface="Arial" panose="020B0604020202020204" pitchFamily="34" charset="0"/>
              <a:buChar char="•"/>
            </a:pPr>
            <a:endParaRPr lang="en-US" sz="3200" kern="1200" dirty="0">
              <a:solidFill>
                <a:schemeClr val="tx1"/>
              </a:solidFill>
              <a:latin typeface="+mn-lt"/>
              <a:ea typeface="+mn-ea"/>
              <a:cs typeface="+mn-cs"/>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 descr="A purple and white background&#10;&#10;Description automatically generated with medium confidenc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2" name="Google Shape;92;p2"/>
          <p:cNvSpPr txBox="1"/>
          <p:nvPr/>
        </p:nvSpPr>
        <p:spPr>
          <a:xfrm>
            <a:off x="953199" y="977974"/>
            <a:ext cx="10285500" cy="1103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sz="4000">
                <a:solidFill>
                  <a:srgbClr val="351C75"/>
                </a:solidFill>
                <a:latin typeface="Verdana"/>
                <a:ea typeface="Verdana"/>
                <a:cs typeface="Verdana"/>
                <a:sym typeface="Verdana"/>
              </a:rPr>
              <a:t>What Is Trauma?</a:t>
            </a:r>
            <a:endParaRPr sz="4000">
              <a:solidFill>
                <a:srgbClr val="351C75"/>
              </a:solidFill>
              <a:latin typeface="Verdana"/>
              <a:ea typeface="Verdana"/>
              <a:cs typeface="Verdana"/>
              <a:sym typeface="Verdana"/>
            </a:endParaRPr>
          </a:p>
        </p:txBody>
      </p:sp>
      <p:graphicFrame>
        <p:nvGraphicFramePr>
          <p:cNvPr id="95" name="Google Shape;93;p2">
            <a:extLst>
              <a:ext uri="{FF2B5EF4-FFF2-40B4-BE49-F238E27FC236}">
                <a16:creationId xmlns:a16="http://schemas.microsoft.com/office/drawing/2014/main" id="{361D50FA-6820-28E6-5DC6-07941CF309E2}"/>
              </a:ext>
            </a:extLst>
          </p:cNvPr>
          <p:cNvGraphicFramePr/>
          <p:nvPr>
            <p:extLst>
              <p:ext uri="{D42A27DB-BD31-4B8C-83A1-F6EECF244321}">
                <p14:modId xmlns:p14="http://schemas.microsoft.com/office/powerpoint/2010/main" val="3350964171"/>
              </p:ext>
            </p:extLst>
          </p:nvPr>
        </p:nvGraphicFramePr>
        <p:xfrm>
          <a:off x="953199" y="2314235"/>
          <a:ext cx="10285500" cy="377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g30c82d483f2_0_10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7" name="Google Shape;217;g30c82d483f2_0_106"/>
          <p:cNvSpPr txBox="1">
            <a:spLocks noGrp="1"/>
          </p:cNvSpPr>
          <p:nvPr>
            <p:ph type="title"/>
          </p:nvPr>
        </p:nvSpPr>
        <p:spPr>
          <a:xfrm>
            <a:off x="463550" y="280267"/>
            <a:ext cx="10515600" cy="82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rgbClr val="351C75"/>
                </a:solidFill>
              </a:rPr>
              <a:t>The 4 R’s of Trauma-Informed Practice</a:t>
            </a:r>
            <a:endParaRPr>
              <a:solidFill>
                <a:srgbClr val="351C75"/>
              </a:solidFill>
            </a:endParaRPr>
          </a:p>
        </p:txBody>
      </p:sp>
      <p:pic>
        <p:nvPicPr>
          <p:cNvPr id="218" name="Google Shape;218;g30c82d483f2_0_106"/>
          <p:cNvPicPr preferRelativeResize="0"/>
          <p:nvPr/>
        </p:nvPicPr>
        <p:blipFill>
          <a:blip r:embed="rId4">
            <a:alphaModFix/>
          </a:blip>
          <a:stretch>
            <a:fillRect/>
          </a:stretch>
        </p:blipFill>
        <p:spPr>
          <a:xfrm>
            <a:off x="0" y="1204386"/>
            <a:ext cx="12192000" cy="591532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g30ccc901636_0_38"/>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24" name="Google Shape;224;g30ccc901636_0_38"/>
          <p:cNvPicPr preferRelativeResize="0"/>
          <p:nvPr/>
        </p:nvPicPr>
        <p:blipFill>
          <a:blip r:embed="rId4">
            <a:alphaModFix/>
          </a:blip>
          <a:stretch>
            <a:fillRect/>
          </a:stretch>
        </p:blipFill>
        <p:spPr>
          <a:xfrm>
            <a:off x="3695700" y="2050500"/>
            <a:ext cx="8379900" cy="3931442"/>
          </a:xfrm>
          <a:prstGeom prst="rect">
            <a:avLst/>
          </a:prstGeom>
          <a:noFill/>
          <a:ln>
            <a:noFill/>
          </a:ln>
        </p:spPr>
      </p:pic>
      <p:sp>
        <p:nvSpPr>
          <p:cNvPr id="225" name="Google Shape;225;g30ccc901636_0_3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500">
                <a:solidFill>
                  <a:srgbClr val="351C75"/>
                </a:solidFill>
              </a:rPr>
              <a:t>Core Values of Trauma-Responsive PTA</a:t>
            </a:r>
            <a:endParaRPr sz="4500">
              <a:solidFill>
                <a:srgbClr val="351C75"/>
              </a:solidFill>
            </a:endParaRPr>
          </a:p>
        </p:txBody>
      </p:sp>
      <p:sp>
        <p:nvSpPr>
          <p:cNvPr id="226" name="Google Shape;226;g30ccc901636_0_38"/>
          <p:cNvSpPr txBox="1">
            <a:spLocks noGrp="1"/>
          </p:cNvSpPr>
          <p:nvPr>
            <p:ph type="body" idx="1"/>
          </p:nvPr>
        </p:nvSpPr>
        <p:spPr>
          <a:xfrm>
            <a:off x="375500" y="1825625"/>
            <a:ext cx="33201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700">
                <a:solidFill>
                  <a:srgbClr val="351C75"/>
                </a:solidFill>
              </a:rPr>
              <a:t>The Core Values of a Trauma-Responsive PTA are infused into all aspects of the work our association and apply to our leaders, volunteers, and community members.</a:t>
            </a:r>
            <a:endParaRPr sz="4300">
              <a:solidFill>
                <a:srgbClr val="351C75"/>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g30ccc901636_1_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2" name="Google Shape;232;g30ccc901636_1_0"/>
          <p:cNvSpPr txBox="1">
            <a:spLocks noGrp="1"/>
          </p:cNvSpPr>
          <p:nvPr>
            <p:ph type="title"/>
          </p:nvPr>
        </p:nvSpPr>
        <p:spPr>
          <a:xfrm>
            <a:off x="158125" y="273767"/>
            <a:ext cx="10515600" cy="824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5000"/>
              </a:lnSpc>
              <a:spcBef>
                <a:spcPts val="0"/>
              </a:spcBef>
              <a:spcAft>
                <a:spcPts val="0"/>
              </a:spcAft>
              <a:buClr>
                <a:schemeClr val="dk1"/>
              </a:buClr>
              <a:buSzPct val="30555"/>
              <a:buFont typeface="Arial"/>
              <a:buNone/>
            </a:pPr>
            <a:r>
              <a:rPr lang="en-US" sz="3600">
                <a:solidFill>
                  <a:srgbClr val="351C75"/>
                </a:solidFill>
              </a:rPr>
              <a:t>BUILDING CULTURAL RESPONSIVENESS: </a:t>
            </a:r>
            <a:endParaRPr sz="3600">
              <a:solidFill>
                <a:srgbClr val="351C75"/>
              </a:solidFill>
            </a:endParaRPr>
          </a:p>
          <a:p>
            <a:pPr marL="0" lvl="0" indent="0" algn="l" rtl="0">
              <a:lnSpc>
                <a:spcPct val="90000"/>
              </a:lnSpc>
              <a:spcBef>
                <a:spcPts val="0"/>
              </a:spcBef>
              <a:spcAft>
                <a:spcPts val="0"/>
              </a:spcAft>
              <a:buClr>
                <a:schemeClr val="dk1"/>
              </a:buClr>
              <a:buSzPct val="122222"/>
              <a:buFont typeface="Calibri"/>
              <a:buNone/>
            </a:pPr>
            <a:r>
              <a:rPr lang="en-US" sz="3600">
                <a:solidFill>
                  <a:srgbClr val="351C75"/>
                </a:solidFill>
              </a:rPr>
              <a:t>CULTURAL HUMILITY</a:t>
            </a:r>
            <a:endParaRPr>
              <a:solidFill>
                <a:srgbClr val="351C75"/>
              </a:solidFill>
            </a:endParaRPr>
          </a:p>
        </p:txBody>
      </p:sp>
      <p:pic>
        <p:nvPicPr>
          <p:cNvPr id="233" name="Google Shape;233;g30ccc901636_1_0"/>
          <p:cNvPicPr preferRelativeResize="0"/>
          <p:nvPr/>
        </p:nvPicPr>
        <p:blipFill>
          <a:blip r:embed="rId4">
            <a:alphaModFix/>
          </a:blip>
          <a:stretch>
            <a:fillRect/>
          </a:stretch>
        </p:blipFill>
        <p:spPr>
          <a:xfrm>
            <a:off x="158125" y="1644499"/>
            <a:ext cx="10923188" cy="43512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g30ccc901636_1_23"/>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39" name="Google Shape;239;g30ccc901636_1_23"/>
          <p:cNvPicPr preferRelativeResize="0"/>
          <p:nvPr/>
        </p:nvPicPr>
        <p:blipFill>
          <a:blip r:embed="rId4">
            <a:alphaModFix/>
          </a:blip>
          <a:stretch>
            <a:fillRect/>
          </a:stretch>
        </p:blipFill>
        <p:spPr>
          <a:xfrm>
            <a:off x="102750" y="1222953"/>
            <a:ext cx="12191999" cy="519079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g30ccc901636_1_3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5" name="Google Shape;245;g30ccc901636_1_30"/>
          <p:cNvSpPr txBox="1">
            <a:spLocks noGrp="1"/>
          </p:cNvSpPr>
          <p:nvPr>
            <p:ph type="title"/>
          </p:nvPr>
        </p:nvSpPr>
        <p:spPr>
          <a:xfrm>
            <a:off x="838200" y="866692"/>
            <a:ext cx="10515600" cy="8241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990"/>
              <a:buFont typeface="Arial"/>
              <a:buNone/>
            </a:pPr>
            <a:r>
              <a:rPr lang="en-US" sz="3720" b="1">
                <a:solidFill>
                  <a:srgbClr val="351C75"/>
                </a:solidFill>
              </a:rPr>
              <a:t>Building &amp; Sustaining Trauma-Responsive Organizations</a:t>
            </a:r>
            <a:endParaRPr sz="3720" b="1">
              <a:solidFill>
                <a:srgbClr val="351C75"/>
              </a:solidFill>
            </a:endParaRPr>
          </a:p>
          <a:p>
            <a:pPr marL="0" lvl="0" indent="0" algn="l" rtl="0">
              <a:lnSpc>
                <a:spcPct val="90000"/>
              </a:lnSpc>
              <a:spcBef>
                <a:spcPts val="0"/>
              </a:spcBef>
              <a:spcAft>
                <a:spcPts val="0"/>
              </a:spcAft>
              <a:buClr>
                <a:schemeClr val="dk1"/>
              </a:buClr>
              <a:buSzPts val="3960"/>
              <a:buFont typeface="Calibri"/>
              <a:buNone/>
            </a:pPr>
            <a:endParaRPr sz="5160">
              <a:solidFill>
                <a:srgbClr val="351C75"/>
              </a:solidFill>
            </a:endParaRPr>
          </a:p>
        </p:txBody>
      </p:sp>
      <p:pic>
        <p:nvPicPr>
          <p:cNvPr id="246" name="Google Shape;246;g30ccc901636_1_30"/>
          <p:cNvPicPr preferRelativeResize="0"/>
          <p:nvPr/>
        </p:nvPicPr>
        <p:blipFill>
          <a:blip r:embed="rId4">
            <a:alphaModFix/>
          </a:blip>
          <a:stretch>
            <a:fillRect/>
          </a:stretch>
        </p:blipFill>
        <p:spPr>
          <a:xfrm>
            <a:off x="0" y="2352800"/>
            <a:ext cx="12055848" cy="2152400"/>
          </a:xfrm>
          <a:prstGeom prst="rect">
            <a:avLst/>
          </a:prstGeom>
          <a:noFill/>
          <a:ln>
            <a:noFill/>
          </a:ln>
        </p:spPr>
      </p:pic>
      <p:pic>
        <p:nvPicPr>
          <p:cNvPr id="247" name="Google Shape;247;g30ccc901636_1_30"/>
          <p:cNvPicPr preferRelativeResize="0"/>
          <p:nvPr/>
        </p:nvPicPr>
        <p:blipFill>
          <a:blip r:embed="rId5">
            <a:alphaModFix/>
          </a:blip>
          <a:stretch>
            <a:fillRect/>
          </a:stretch>
        </p:blipFill>
        <p:spPr>
          <a:xfrm>
            <a:off x="271000" y="4304525"/>
            <a:ext cx="11784849" cy="1872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g30ccc901636_1_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3" name="Google Shape;253;g30ccc901636_1_13"/>
          <p:cNvSpPr txBox="1">
            <a:spLocks noGrp="1"/>
          </p:cNvSpPr>
          <p:nvPr>
            <p:ph type="title"/>
          </p:nvPr>
        </p:nvSpPr>
        <p:spPr>
          <a:xfrm>
            <a:off x="838200" y="234267"/>
            <a:ext cx="10515600" cy="82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600" b="1">
                <a:solidFill>
                  <a:srgbClr val="351C75"/>
                </a:solidFill>
              </a:rPr>
              <a:t>START </a:t>
            </a:r>
            <a:r>
              <a:rPr lang="en-US" sz="4600" b="1" cap="small">
                <a:solidFill>
                  <a:srgbClr val="351C75"/>
                </a:solidFill>
              </a:rPr>
              <a:t>with</a:t>
            </a:r>
            <a:r>
              <a:rPr lang="en-US" sz="4600" b="1">
                <a:solidFill>
                  <a:srgbClr val="351C75"/>
                </a:solidFill>
              </a:rPr>
              <a:t> YOURSELF</a:t>
            </a:r>
            <a:endParaRPr sz="5400">
              <a:solidFill>
                <a:srgbClr val="351C75"/>
              </a:solidFill>
            </a:endParaRPr>
          </a:p>
        </p:txBody>
      </p:sp>
      <p:pic>
        <p:nvPicPr>
          <p:cNvPr id="254" name="Google Shape;254;g30ccc901636_1_13"/>
          <p:cNvPicPr preferRelativeResize="0"/>
          <p:nvPr/>
        </p:nvPicPr>
        <p:blipFill>
          <a:blip r:embed="rId4">
            <a:alphaModFix/>
          </a:blip>
          <a:stretch>
            <a:fillRect/>
          </a:stretch>
        </p:blipFill>
        <p:spPr>
          <a:xfrm>
            <a:off x="0" y="1794290"/>
            <a:ext cx="12191999" cy="465292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g30ccc901636_1_4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0" name="Google Shape;260;g30ccc901636_1_49"/>
          <p:cNvSpPr txBox="1">
            <a:spLocks noGrp="1"/>
          </p:cNvSpPr>
          <p:nvPr>
            <p:ph type="title"/>
          </p:nvPr>
        </p:nvSpPr>
        <p:spPr>
          <a:xfrm>
            <a:off x="838200" y="866692"/>
            <a:ext cx="10515600" cy="82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rgbClr val="351C75"/>
                </a:solidFill>
              </a:rPr>
              <a:t>Putting Knowledge Into Practice…</a:t>
            </a:r>
            <a:endParaRPr b="1">
              <a:solidFill>
                <a:srgbClr val="351C75"/>
              </a:solidFill>
            </a:endParaRPr>
          </a:p>
        </p:txBody>
      </p:sp>
      <p:sp>
        <p:nvSpPr>
          <p:cNvPr id="261" name="Google Shape;261;g30ccc901636_1_49"/>
          <p:cNvSpPr txBox="1">
            <a:spLocks noGrp="1"/>
          </p:cNvSpPr>
          <p:nvPr>
            <p:ph type="body" idx="1"/>
          </p:nvPr>
        </p:nvSpPr>
        <p:spPr>
          <a:xfrm>
            <a:off x="601025" y="1845400"/>
            <a:ext cx="43200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US" sz="3700">
                <a:solidFill>
                  <a:srgbClr val="351C75"/>
                </a:solidFill>
              </a:rPr>
              <a:t>What is one NEW ACTION that you can put into practice tomorrow? </a:t>
            </a:r>
            <a:endParaRPr sz="3700">
              <a:solidFill>
                <a:srgbClr val="351C75"/>
              </a:solidFill>
            </a:endParaRPr>
          </a:p>
          <a:p>
            <a:pPr marL="228600" lvl="0" indent="-50800" algn="l" rtl="0">
              <a:lnSpc>
                <a:spcPct val="90000"/>
              </a:lnSpc>
              <a:spcBef>
                <a:spcPts val="0"/>
              </a:spcBef>
              <a:spcAft>
                <a:spcPts val="0"/>
              </a:spcAft>
              <a:buClr>
                <a:schemeClr val="dk1"/>
              </a:buClr>
              <a:buSzPts val="2800"/>
              <a:buNone/>
            </a:pPr>
            <a:endParaRPr sz="3700">
              <a:solidFill>
                <a:srgbClr val="351C75"/>
              </a:solidFill>
            </a:endParaRPr>
          </a:p>
          <a:p>
            <a:pPr marL="228600" lvl="0" indent="-50800" algn="l" rtl="0">
              <a:lnSpc>
                <a:spcPct val="90000"/>
              </a:lnSpc>
              <a:spcBef>
                <a:spcPts val="0"/>
              </a:spcBef>
              <a:spcAft>
                <a:spcPts val="0"/>
              </a:spcAft>
              <a:buClr>
                <a:schemeClr val="dk1"/>
              </a:buClr>
              <a:buSzPts val="2800"/>
              <a:buNone/>
            </a:pPr>
            <a:endParaRPr sz="3700">
              <a:solidFill>
                <a:srgbClr val="351C75"/>
              </a:solidFill>
            </a:endParaRPr>
          </a:p>
        </p:txBody>
      </p:sp>
      <p:pic>
        <p:nvPicPr>
          <p:cNvPr id="262" name="Google Shape;262;g30ccc901636_1_49"/>
          <p:cNvPicPr preferRelativeResize="0"/>
          <p:nvPr/>
        </p:nvPicPr>
        <p:blipFill>
          <a:blip r:embed="rId4">
            <a:alphaModFix/>
          </a:blip>
          <a:stretch>
            <a:fillRect/>
          </a:stretch>
        </p:blipFill>
        <p:spPr>
          <a:xfrm>
            <a:off x="5037950" y="1690800"/>
            <a:ext cx="5057563" cy="43512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g30ccc901636_1_4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8" name="Google Shape;268;g30ccc901636_1_40"/>
          <p:cNvSpPr txBox="1">
            <a:spLocks noGrp="1"/>
          </p:cNvSpPr>
          <p:nvPr>
            <p:ph type="title"/>
          </p:nvPr>
        </p:nvSpPr>
        <p:spPr>
          <a:xfrm>
            <a:off x="838200" y="866692"/>
            <a:ext cx="10515600" cy="82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69" name="Google Shape;269;g30ccc901636_1_4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9" name="Google Shape;99;p3"/>
          <p:cNvSpPr txBox="1"/>
          <p:nvPr/>
        </p:nvSpPr>
        <p:spPr>
          <a:xfrm>
            <a:off x="311099" y="373099"/>
            <a:ext cx="10285500" cy="1103400"/>
          </a:xfrm>
          <a:prstGeom prst="rect">
            <a:avLst/>
          </a:prstGeom>
          <a:noFill/>
          <a:ln>
            <a:noFill/>
          </a:ln>
        </p:spPr>
        <p:txBody>
          <a:bodyPr spcFirstLastPara="1" wrap="square" lIns="91425" tIns="45700" rIns="91425" bIns="45700" anchor="ctr" anchorCtr="0">
            <a:normAutofit lnSpcReduction="10000"/>
          </a:bodyPr>
          <a:lstStyle/>
          <a:p>
            <a:pPr marL="0" lvl="0" indent="0" algn="ctr" rtl="0">
              <a:lnSpc>
                <a:spcPct val="90000"/>
              </a:lnSpc>
              <a:spcBef>
                <a:spcPts val="0"/>
              </a:spcBef>
              <a:spcAft>
                <a:spcPts val="0"/>
              </a:spcAft>
              <a:buNone/>
            </a:pPr>
            <a:r>
              <a:rPr lang="en-US" sz="4000">
                <a:solidFill>
                  <a:srgbClr val="351C75"/>
                </a:solidFill>
                <a:latin typeface="Verdana"/>
                <a:ea typeface="Verdana"/>
                <a:cs typeface="Verdana"/>
                <a:sym typeface="Verdana"/>
              </a:rPr>
              <a:t>Children and Youth in Foster Care in NYS</a:t>
            </a:r>
            <a:endParaRPr sz="4000">
              <a:solidFill>
                <a:srgbClr val="351C75"/>
              </a:solidFill>
              <a:latin typeface="Verdana"/>
              <a:ea typeface="Verdana"/>
              <a:cs typeface="Verdana"/>
              <a:sym typeface="Verdana"/>
            </a:endParaRPr>
          </a:p>
        </p:txBody>
      </p:sp>
      <p:sp>
        <p:nvSpPr>
          <p:cNvPr id="100" name="Google Shape;100;p3"/>
          <p:cNvSpPr txBox="1"/>
          <p:nvPr/>
        </p:nvSpPr>
        <p:spPr>
          <a:xfrm>
            <a:off x="735650" y="1922900"/>
            <a:ext cx="2426400" cy="1714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800" i="1">
                <a:solidFill>
                  <a:srgbClr val="351C75"/>
                </a:solidFill>
                <a:latin typeface="Verdana"/>
                <a:ea typeface="Verdana"/>
                <a:cs typeface="Verdana"/>
                <a:sym typeface="Verdana"/>
              </a:rPr>
              <a:t>As of June 2024: 13,442 children are in the foster care system in New York State</a:t>
            </a:r>
            <a:endParaRPr sz="1800" i="1">
              <a:solidFill>
                <a:srgbClr val="351C75"/>
              </a:solidFill>
              <a:latin typeface="Verdana"/>
              <a:ea typeface="Verdana"/>
              <a:cs typeface="Verdana"/>
              <a:sym typeface="Verdana"/>
            </a:endParaRPr>
          </a:p>
          <a:p>
            <a:pPr marL="0" lvl="0" indent="0" algn="l" rtl="0">
              <a:lnSpc>
                <a:spcPct val="115000"/>
              </a:lnSpc>
              <a:spcBef>
                <a:spcPts val="1200"/>
              </a:spcBef>
              <a:spcAft>
                <a:spcPts val="0"/>
              </a:spcAft>
              <a:buNone/>
            </a:pPr>
            <a:endParaRPr sz="3000">
              <a:solidFill>
                <a:srgbClr val="351C75"/>
              </a:solidFill>
              <a:latin typeface="Verdana"/>
              <a:ea typeface="Verdana"/>
              <a:cs typeface="Verdana"/>
              <a:sym typeface="Verdana"/>
            </a:endParaRPr>
          </a:p>
          <a:p>
            <a:pPr marL="0" lvl="0" indent="0" algn="l" rtl="0">
              <a:lnSpc>
                <a:spcPct val="115000"/>
              </a:lnSpc>
              <a:spcBef>
                <a:spcPts val="1200"/>
              </a:spcBef>
              <a:spcAft>
                <a:spcPts val="0"/>
              </a:spcAft>
              <a:buNone/>
            </a:pPr>
            <a:endParaRPr sz="3000">
              <a:solidFill>
                <a:srgbClr val="351C75"/>
              </a:solidFill>
              <a:latin typeface="Verdana"/>
              <a:ea typeface="Verdana"/>
              <a:cs typeface="Verdana"/>
              <a:sym typeface="Verdana"/>
            </a:endParaRPr>
          </a:p>
          <a:p>
            <a:pPr marL="228600" lvl="0" indent="-50800" algn="l" rtl="0">
              <a:lnSpc>
                <a:spcPct val="90000"/>
              </a:lnSpc>
              <a:spcBef>
                <a:spcPts val="1200"/>
              </a:spcBef>
              <a:spcAft>
                <a:spcPts val="0"/>
              </a:spcAft>
              <a:buNone/>
            </a:pPr>
            <a:endParaRPr sz="2800">
              <a:solidFill>
                <a:srgbClr val="351C75"/>
              </a:solidFill>
              <a:latin typeface="Calibri"/>
              <a:ea typeface="Calibri"/>
              <a:cs typeface="Calibri"/>
              <a:sym typeface="Calibri"/>
            </a:endParaRPr>
          </a:p>
        </p:txBody>
      </p:sp>
      <p:pic>
        <p:nvPicPr>
          <p:cNvPr id="101" name="Google Shape;101;p3" title="Points scored"/>
          <p:cNvPicPr preferRelativeResize="0"/>
          <p:nvPr/>
        </p:nvPicPr>
        <p:blipFill>
          <a:blip r:embed="rId4">
            <a:alphaModFix/>
          </a:blip>
          <a:stretch>
            <a:fillRect/>
          </a:stretch>
        </p:blipFill>
        <p:spPr>
          <a:xfrm>
            <a:off x="3653950" y="1690175"/>
            <a:ext cx="7040376" cy="4462175"/>
          </a:xfrm>
          <a:prstGeom prst="rect">
            <a:avLst/>
          </a:prstGeom>
          <a:noFill/>
          <a:ln>
            <a:noFill/>
          </a:ln>
        </p:spPr>
      </p:pic>
      <p:sp>
        <p:nvSpPr>
          <p:cNvPr id="102" name="Google Shape;102;p3"/>
          <p:cNvSpPr txBox="1"/>
          <p:nvPr/>
        </p:nvSpPr>
        <p:spPr>
          <a:xfrm>
            <a:off x="735650" y="3824200"/>
            <a:ext cx="2517000" cy="171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rgbClr val="351C75"/>
                </a:solidFill>
                <a:latin typeface="Verdana"/>
                <a:ea typeface="Verdana"/>
                <a:cs typeface="Verdana"/>
                <a:sym typeface="Verdana"/>
              </a:rPr>
              <a:t>By age:</a:t>
            </a:r>
            <a:endParaRPr sz="1800">
              <a:solidFill>
                <a:srgbClr val="351C75"/>
              </a:solidFill>
              <a:latin typeface="Verdana"/>
              <a:ea typeface="Verdana"/>
              <a:cs typeface="Verdana"/>
              <a:sym typeface="Verdana"/>
            </a:endParaRPr>
          </a:p>
          <a:p>
            <a:pPr marL="0" lvl="0" indent="0" algn="l" rtl="0">
              <a:spcBef>
                <a:spcPts val="0"/>
              </a:spcBef>
              <a:spcAft>
                <a:spcPts val="0"/>
              </a:spcAft>
              <a:buNone/>
            </a:pPr>
            <a:r>
              <a:rPr lang="en-US" sz="1800">
                <a:solidFill>
                  <a:srgbClr val="351C75"/>
                </a:solidFill>
                <a:latin typeface="Verdana"/>
                <a:ea typeface="Verdana"/>
                <a:cs typeface="Verdana"/>
                <a:sym typeface="Verdana"/>
              </a:rPr>
              <a:t>5 and under: 4930</a:t>
            </a:r>
            <a:endParaRPr sz="1800">
              <a:solidFill>
                <a:srgbClr val="351C75"/>
              </a:solidFill>
              <a:latin typeface="Verdana"/>
              <a:ea typeface="Verdana"/>
              <a:cs typeface="Verdana"/>
              <a:sym typeface="Verdana"/>
            </a:endParaRPr>
          </a:p>
          <a:p>
            <a:pPr marL="0" lvl="0" indent="0" algn="l" rtl="0">
              <a:spcBef>
                <a:spcPts val="0"/>
              </a:spcBef>
              <a:spcAft>
                <a:spcPts val="0"/>
              </a:spcAft>
              <a:buNone/>
            </a:pPr>
            <a:r>
              <a:rPr lang="en-US" sz="1800">
                <a:solidFill>
                  <a:srgbClr val="351C75"/>
                </a:solidFill>
                <a:latin typeface="Verdana"/>
                <a:ea typeface="Verdana"/>
                <a:cs typeface="Verdana"/>
                <a:sym typeface="Verdana"/>
              </a:rPr>
              <a:t>6 to 9: 2557</a:t>
            </a:r>
            <a:endParaRPr sz="1800">
              <a:solidFill>
                <a:srgbClr val="351C75"/>
              </a:solidFill>
              <a:latin typeface="Verdana"/>
              <a:ea typeface="Verdana"/>
              <a:cs typeface="Verdana"/>
              <a:sym typeface="Verdana"/>
            </a:endParaRPr>
          </a:p>
          <a:p>
            <a:pPr marL="0" lvl="0" indent="0" algn="l" rtl="0">
              <a:spcBef>
                <a:spcPts val="0"/>
              </a:spcBef>
              <a:spcAft>
                <a:spcPts val="0"/>
              </a:spcAft>
              <a:buNone/>
            </a:pPr>
            <a:r>
              <a:rPr lang="en-US" sz="1800">
                <a:solidFill>
                  <a:srgbClr val="351C75"/>
                </a:solidFill>
                <a:latin typeface="Verdana"/>
                <a:ea typeface="Verdana"/>
                <a:cs typeface="Verdana"/>
                <a:sym typeface="Verdana"/>
              </a:rPr>
              <a:t>10 to 13: 2155</a:t>
            </a:r>
            <a:endParaRPr sz="1800">
              <a:solidFill>
                <a:srgbClr val="351C75"/>
              </a:solidFill>
              <a:latin typeface="Verdana"/>
              <a:ea typeface="Verdana"/>
              <a:cs typeface="Verdana"/>
              <a:sym typeface="Verdana"/>
            </a:endParaRPr>
          </a:p>
          <a:p>
            <a:pPr marL="0" lvl="0" indent="0" algn="l" rtl="0">
              <a:spcBef>
                <a:spcPts val="0"/>
              </a:spcBef>
              <a:spcAft>
                <a:spcPts val="0"/>
              </a:spcAft>
              <a:buNone/>
            </a:pPr>
            <a:r>
              <a:rPr lang="en-US" sz="1800">
                <a:solidFill>
                  <a:srgbClr val="351C75"/>
                </a:solidFill>
                <a:latin typeface="Verdana"/>
                <a:ea typeface="Verdana"/>
                <a:cs typeface="Verdana"/>
                <a:sym typeface="Verdana"/>
              </a:rPr>
              <a:t>14+ : 3799</a:t>
            </a:r>
            <a:endParaRPr sz="1800">
              <a:solidFill>
                <a:srgbClr val="351C75"/>
              </a:solidFill>
              <a:latin typeface="Verdana"/>
              <a:ea typeface="Verdana"/>
              <a:cs typeface="Verdana"/>
              <a:sym typeface="Verdana"/>
            </a:endParaRPr>
          </a:p>
          <a:p>
            <a:pPr marL="0" lvl="0" indent="0" algn="l" rtl="0">
              <a:spcBef>
                <a:spcPts val="0"/>
              </a:spcBef>
              <a:spcAft>
                <a:spcPts val="0"/>
              </a:spcAft>
              <a:buNone/>
            </a:pPr>
            <a:endParaRPr sz="1800">
              <a:solidFill>
                <a:srgbClr val="351C75"/>
              </a:solidFill>
              <a:latin typeface="Verdana"/>
              <a:ea typeface="Verdana"/>
              <a:cs typeface="Verdana"/>
              <a:sym typeface="Verdana"/>
            </a:endParaRPr>
          </a:p>
          <a:p>
            <a:pPr marL="0" lvl="0" indent="0" algn="l" rtl="0">
              <a:spcBef>
                <a:spcPts val="0"/>
              </a:spcBef>
              <a:spcAft>
                <a:spcPts val="0"/>
              </a:spcAft>
              <a:buNone/>
            </a:pPr>
            <a:endParaRPr sz="2800">
              <a:solidFill>
                <a:srgbClr val="351C75"/>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8" name="Google Shape;108;p4"/>
          <p:cNvSpPr txBox="1"/>
          <p:nvPr/>
        </p:nvSpPr>
        <p:spPr>
          <a:xfrm>
            <a:off x="368050" y="503712"/>
            <a:ext cx="10285500" cy="730500"/>
          </a:xfrm>
          <a:prstGeom prst="rect">
            <a:avLst/>
          </a:prstGeom>
          <a:noFill/>
          <a:ln>
            <a:noFill/>
          </a:ln>
        </p:spPr>
        <p:txBody>
          <a:bodyPr spcFirstLastPara="1" wrap="square" lIns="91425" tIns="45700" rIns="91425" bIns="45700" anchor="ctr" anchorCtr="0">
            <a:normAutofit fontScale="92500"/>
          </a:bodyPr>
          <a:lstStyle/>
          <a:p>
            <a:pPr marL="0" lvl="0" indent="0" algn="ctr" rtl="0">
              <a:lnSpc>
                <a:spcPct val="90000"/>
              </a:lnSpc>
              <a:spcBef>
                <a:spcPts val="0"/>
              </a:spcBef>
              <a:spcAft>
                <a:spcPts val="0"/>
              </a:spcAft>
              <a:buNone/>
            </a:pPr>
            <a:r>
              <a:rPr lang="en-US" sz="4000">
                <a:solidFill>
                  <a:srgbClr val="351C75"/>
                </a:solidFill>
                <a:latin typeface="Verdana"/>
                <a:ea typeface="Verdana"/>
                <a:cs typeface="Verdana"/>
                <a:sym typeface="Verdana"/>
              </a:rPr>
              <a:t>Children and Youth in Foster Care in NYS</a:t>
            </a:r>
            <a:endParaRPr sz="4400">
              <a:solidFill>
                <a:srgbClr val="351C75"/>
              </a:solidFill>
              <a:latin typeface="Calibri"/>
              <a:ea typeface="Calibri"/>
              <a:cs typeface="Calibri"/>
              <a:sym typeface="Calibri"/>
            </a:endParaRPr>
          </a:p>
        </p:txBody>
      </p:sp>
      <p:sp>
        <p:nvSpPr>
          <p:cNvPr id="109" name="Google Shape;109;p4"/>
          <p:cNvSpPr txBox="1"/>
          <p:nvPr/>
        </p:nvSpPr>
        <p:spPr>
          <a:xfrm>
            <a:off x="522175" y="1799675"/>
            <a:ext cx="2985900" cy="2170500"/>
          </a:xfrm>
          <a:prstGeom prst="rect">
            <a:avLst/>
          </a:prstGeom>
          <a:noFill/>
          <a:ln>
            <a:noFill/>
          </a:ln>
        </p:spPr>
        <p:txBody>
          <a:bodyPr spcFirstLastPara="1" wrap="square" lIns="91425" tIns="45700" rIns="91425" bIns="45700" anchor="t" anchorCtr="0">
            <a:normAutofit lnSpcReduction="10000"/>
          </a:bodyPr>
          <a:lstStyle/>
          <a:p>
            <a:pPr marL="228600" lvl="0" indent="-50800" algn="l" rtl="0">
              <a:spcBef>
                <a:spcPts val="0"/>
              </a:spcBef>
              <a:spcAft>
                <a:spcPts val="0"/>
              </a:spcAft>
              <a:buNone/>
            </a:pPr>
            <a:r>
              <a:rPr lang="en-US" sz="1800" i="1">
                <a:solidFill>
                  <a:srgbClr val="351C75"/>
                </a:solidFill>
                <a:latin typeface="Verdana"/>
                <a:ea typeface="Verdana"/>
                <a:cs typeface="Verdana"/>
                <a:sym typeface="Verdana"/>
              </a:rPr>
              <a:t>Foster child advocacy groups note that over 35% of children in foster care are Black children, while making up only 15% of the total child population in NY</a:t>
            </a:r>
            <a:endParaRPr sz="1800" i="1">
              <a:solidFill>
                <a:srgbClr val="351C75"/>
              </a:solidFill>
              <a:latin typeface="Verdana"/>
              <a:ea typeface="Verdana"/>
              <a:cs typeface="Verdana"/>
              <a:sym typeface="Verdana"/>
            </a:endParaRPr>
          </a:p>
        </p:txBody>
      </p:sp>
      <p:pic>
        <p:nvPicPr>
          <p:cNvPr id="110" name="Google Shape;110;p4" title="Points scored"/>
          <p:cNvPicPr preferRelativeResize="0"/>
          <p:nvPr/>
        </p:nvPicPr>
        <p:blipFill>
          <a:blip r:embed="rId4">
            <a:alphaModFix/>
          </a:blip>
          <a:stretch>
            <a:fillRect/>
          </a:stretch>
        </p:blipFill>
        <p:spPr>
          <a:xfrm>
            <a:off x="4292350" y="1708474"/>
            <a:ext cx="7020099" cy="4340750"/>
          </a:xfrm>
          <a:prstGeom prst="rect">
            <a:avLst/>
          </a:prstGeom>
          <a:noFill/>
          <a:ln>
            <a:noFill/>
          </a:ln>
        </p:spPr>
      </p:pic>
      <p:sp>
        <p:nvSpPr>
          <p:cNvPr id="111" name="Google Shape;111;p4"/>
          <p:cNvSpPr txBox="1"/>
          <p:nvPr/>
        </p:nvSpPr>
        <p:spPr>
          <a:xfrm>
            <a:off x="772125" y="4006575"/>
            <a:ext cx="2900100" cy="18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rgbClr val="351C75"/>
                </a:solidFill>
                <a:latin typeface="Verdana"/>
                <a:ea typeface="Verdana"/>
                <a:cs typeface="Verdana"/>
                <a:sym typeface="Verdana"/>
              </a:rPr>
              <a:t>By Race/Ethnicity:</a:t>
            </a:r>
            <a:endParaRPr sz="1800">
              <a:solidFill>
                <a:srgbClr val="351C75"/>
              </a:solidFill>
              <a:latin typeface="Verdana"/>
              <a:ea typeface="Verdana"/>
              <a:cs typeface="Verdana"/>
              <a:sym typeface="Verdana"/>
            </a:endParaRPr>
          </a:p>
          <a:p>
            <a:pPr marL="0" lvl="0" indent="0" algn="l" rtl="0">
              <a:spcBef>
                <a:spcPts val="0"/>
              </a:spcBef>
              <a:spcAft>
                <a:spcPts val="0"/>
              </a:spcAft>
              <a:buNone/>
            </a:pPr>
            <a:r>
              <a:rPr lang="en-US" sz="1800">
                <a:solidFill>
                  <a:srgbClr val="351C75"/>
                </a:solidFill>
                <a:latin typeface="Verdana"/>
                <a:ea typeface="Verdana"/>
                <a:cs typeface="Verdana"/>
                <a:sym typeface="Verdana"/>
              </a:rPr>
              <a:t>African American 4818</a:t>
            </a:r>
            <a:endParaRPr sz="1800">
              <a:solidFill>
                <a:srgbClr val="351C75"/>
              </a:solidFill>
              <a:latin typeface="Verdana"/>
              <a:ea typeface="Verdana"/>
              <a:cs typeface="Verdana"/>
              <a:sym typeface="Verdana"/>
            </a:endParaRPr>
          </a:p>
          <a:p>
            <a:pPr marL="0" lvl="0" indent="0" algn="l" rtl="0">
              <a:spcBef>
                <a:spcPts val="0"/>
              </a:spcBef>
              <a:spcAft>
                <a:spcPts val="0"/>
              </a:spcAft>
              <a:buNone/>
            </a:pPr>
            <a:r>
              <a:rPr lang="en-US" sz="1800">
                <a:solidFill>
                  <a:srgbClr val="351C75"/>
                </a:solidFill>
                <a:latin typeface="Verdana"/>
                <a:ea typeface="Verdana"/>
                <a:cs typeface="Verdana"/>
                <a:sym typeface="Verdana"/>
              </a:rPr>
              <a:t>Hispanic: 3536</a:t>
            </a:r>
            <a:endParaRPr sz="1800">
              <a:solidFill>
                <a:srgbClr val="351C75"/>
              </a:solidFill>
              <a:latin typeface="Verdana"/>
              <a:ea typeface="Verdana"/>
              <a:cs typeface="Verdana"/>
              <a:sym typeface="Verdana"/>
            </a:endParaRPr>
          </a:p>
          <a:p>
            <a:pPr marL="0" lvl="0" indent="0" algn="l" rtl="0">
              <a:spcBef>
                <a:spcPts val="0"/>
              </a:spcBef>
              <a:spcAft>
                <a:spcPts val="0"/>
              </a:spcAft>
              <a:buNone/>
            </a:pPr>
            <a:r>
              <a:rPr lang="en-US" sz="1800">
                <a:solidFill>
                  <a:srgbClr val="351C75"/>
                </a:solidFill>
                <a:latin typeface="Verdana"/>
                <a:ea typeface="Verdana"/>
                <a:cs typeface="Verdana"/>
                <a:sym typeface="Verdana"/>
              </a:rPr>
              <a:t>White: 3455</a:t>
            </a:r>
            <a:endParaRPr sz="1800">
              <a:solidFill>
                <a:srgbClr val="351C75"/>
              </a:solidFill>
              <a:latin typeface="Verdana"/>
              <a:ea typeface="Verdana"/>
              <a:cs typeface="Verdana"/>
              <a:sym typeface="Verdana"/>
            </a:endParaRPr>
          </a:p>
          <a:p>
            <a:pPr marL="0" lvl="0" indent="0" algn="l" rtl="0">
              <a:spcBef>
                <a:spcPts val="0"/>
              </a:spcBef>
              <a:spcAft>
                <a:spcPts val="0"/>
              </a:spcAft>
              <a:buNone/>
            </a:pPr>
            <a:r>
              <a:rPr lang="en-US" sz="1800">
                <a:solidFill>
                  <a:srgbClr val="351C75"/>
                </a:solidFill>
                <a:latin typeface="Verdana"/>
                <a:ea typeface="Verdana"/>
                <a:cs typeface="Verdana"/>
                <a:sym typeface="Verdana"/>
              </a:rPr>
              <a:t>Other/Unknown: 1633</a:t>
            </a:r>
            <a:endParaRPr sz="1800">
              <a:solidFill>
                <a:srgbClr val="351C75"/>
              </a:solidFill>
              <a:latin typeface="Verdana"/>
              <a:ea typeface="Verdana"/>
              <a:cs typeface="Verdana"/>
              <a:sym typeface="Verdana"/>
            </a:endParaRPr>
          </a:p>
          <a:p>
            <a:pPr marL="0" lvl="0" indent="0" algn="l" rtl="0">
              <a:spcBef>
                <a:spcPts val="0"/>
              </a:spcBef>
              <a:spcAft>
                <a:spcPts val="0"/>
              </a:spcAft>
              <a:buNone/>
            </a:pPr>
            <a:endParaRPr sz="1800">
              <a:solidFill>
                <a:srgbClr val="351C75"/>
              </a:solidFill>
              <a:latin typeface="Verdana"/>
              <a:ea typeface="Verdana"/>
              <a:cs typeface="Verdana"/>
              <a:sym typeface="Verdana"/>
            </a:endParaRPr>
          </a:p>
          <a:p>
            <a:pPr marL="0" lvl="0" indent="0" algn="l" rtl="0">
              <a:spcBef>
                <a:spcPts val="0"/>
              </a:spcBef>
              <a:spcAft>
                <a:spcPts val="0"/>
              </a:spcAft>
              <a:buNone/>
            </a:pPr>
            <a:endParaRPr sz="1800">
              <a:solidFill>
                <a:srgbClr val="351C75"/>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g30c82d483f2_0_3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7" name="Google Shape;117;g30c82d483f2_0_37"/>
          <p:cNvSpPr txBox="1"/>
          <p:nvPr/>
        </p:nvSpPr>
        <p:spPr>
          <a:xfrm>
            <a:off x="657874" y="525949"/>
            <a:ext cx="10285500" cy="1103400"/>
          </a:xfrm>
          <a:prstGeom prst="rect">
            <a:avLst/>
          </a:prstGeom>
          <a:noFill/>
          <a:ln>
            <a:noFill/>
          </a:ln>
        </p:spPr>
        <p:txBody>
          <a:bodyPr spcFirstLastPara="1" wrap="square" lIns="91425" tIns="45700" rIns="91425" bIns="45700" anchor="ctr" anchorCtr="0">
            <a:normAutofit lnSpcReduction="10000"/>
          </a:bodyPr>
          <a:lstStyle/>
          <a:p>
            <a:pPr marL="0" lvl="0" indent="0" algn="ctr" rtl="0">
              <a:lnSpc>
                <a:spcPct val="90000"/>
              </a:lnSpc>
              <a:spcBef>
                <a:spcPts val="0"/>
              </a:spcBef>
              <a:spcAft>
                <a:spcPts val="0"/>
              </a:spcAft>
              <a:buNone/>
            </a:pPr>
            <a:r>
              <a:rPr lang="en-US" sz="4000">
                <a:solidFill>
                  <a:srgbClr val="351C75"/>
                </a:solidFill>
                <a:latin typeface="Verdana"/>
                <a:ea typeface="Verdana"/>
                <a:cs typeface="Verdana"/>
                <a:sym typeface="Verdana"/>
              </a:rPr>
              <a:t>Children and Youth in Foster Care in NYS</a:t>
            </a:r>
            <a:endParaRPr sz="4400">
              <a:solidFill>
                <a:srgbClr val="351C75"/>
              </a:solidFill>
              <a:latin typeface="Calibri"/>
              <a:ea typeface="Calibri"/>
              <a:cs typeface="Calibri"/>
              <a:sym typeface="Calibri"/>
            </a:endParaRPr>
          </a:p>
        </p:txBody>
      </p:sp>
      <p:sp>
        <p:nvSpPr>
          <p:cNvPr id="118" name="Google Shape;118;g30c82d483f2_0_37"/>
          <p:cNvSpPr txBox="1"/>
          <p:nvPr/>
        </p:nvSpPr>
        <p:spPr>
          <a:xfrm>
            <a:off x="522175" y="2369525"/>
            <a:ext cx="4280700" cy="3351600"/>
          </a:xfrm>
          <a:prstGeom prst="rect">
            <a:avLst/>
          </a:prstGeom>
          <a:noFill/>
          <a:ln>
            <a:noFill/>
          </a:ln>
        </p:spPr>
        <p:txBody>
          <a:bodyPr spcFirstLastPara="1" wrap="square" lIns="91425" tIns="45700" rIns="91425" bIns="45700" anchor="t" anchorCtr="0">
            <a:normAutofit lnSpcReduction="10000"/>
          </a:bodyPr>
          <a:lstStyle/>
          <a:p>
            <a:pPr marL="228600" lvl="0" indent="-50800" algn="l" rtl="0">
              <a:spcBef>
                <a:spcPts val="0"/>
              </a:spcBef>
              <a:spcAft>
                <a:spcPts val="0"/>
              </a:spcAft>
              <a:buNone/>
            </a:pPr>
            <a:r>
              <a:rPr lang="en-US" sz="1800">
                <a:solidFill>
                  <a:srgbClr val="351C75"/>
                </a:solidFill>
                <a:latin typeface="Verdana"/>
                <a:ea typeface="Verdana"/>
                <a:cs typeface="Verdana"/>
                <a:sym typeface="Verdana"/>
              </a:rPr>
              <a:t>Non-Congregate:</a:t>
            </a:r>
            <a:endParaRPr sz="1800">
              <a:solidFill>
                <a:srgbClr val="351C75"/>
              </a:solidFill>
              <a:latin typeface="Verdana"/>
              <a:ea typeface="Verdana"/>
              <a:cs typeface="Verdana"/>
              <a:sym typeface="Verdana"/>
            </a:endParaRPr>
          </a:p>
          <a:p>
            <a:pPr marL="228600" lvl="0" indent="-50800" algn="l" rtl="0">
              <a:spcBef>
                <a:spcPts val="0"/>
              </a:spcBef>
              <a:spcAft>
                <a:spcPts val="0"/>
              </a:spcAft>
              <a:buNone/>
            </a:pPr>
            <a:r>
              <a:rPr lang="en-US" sz="1800">
                <a:solidFill>
                  <a:srgbClr val="351C75"/>
                </a:solidFill>
                <a:latin typeface="Verdana"/>
                <a:ea typeface="Verdana"/>
                <a:cs typeface="Verdana"/>
                <a:sym typeface="Verdana"/>
              </a:rPr>
              <a:t>Foster boarding home</a:t>
            </a:r>
            <a:endParaRPr sz="1800">
              <a:solidFill>
                <a:srgbClr val="351C75"/>
              </a:solidFill>
              <a:latin typeface="Verdana"/>
              <a:ea typeface="Verdana"/>
              <a:cs typeface="Verdana"/>
              <a:sym typeface="Verdana"/>
            </a:endParaRPr>
          </a:p>
          <a:p>
            <a:pPr marL="228600" lvl="0" indent="-50800" algn="l" rtl="0">
              <a:spcBef>
                <a:spcPts val="0"/>
              </a:spcBef>
              <a:spcAft>
                <a:spcPts val="0"/>
              </a:spcAft>
              <a:buNone/>
            </a:pPr>
            <a:r>
              <a:rPr lang="en-US" sz="1800">
                <a:solidFill>
                  <a:srgbClr val="351C75"/>
                </a:solidFill>
                <a:latin typeface="Verdana"/>
                <a:ea typeface="Verdana"/>
                <a:cs typeface="Verdana"/>
                <a:sym typeface="Verdana"/>
              </a:rPr>
              <a:t>Foster adoptive home</a:t>
            </a:r>
            <a:endParaRPr sz="1800">
              <a:solidFill>
                <a:srgbClr val="351C75"/>
              </a:solidFill>
              <a:latin typeface="Verdana"/>
              <a:ea typeface="Verdana"/>
              <a:cs typeface="Verdana"/>
              <a:sym typeface="Verdana"/>
            </a:endParaRPr>
          </a:p>
          <a:p>
            <a:pPr marL="228600" lvl="0" indent="-50800" algn="l" rtl="0">
              <a:spcBef>
                <a:spcPts val="0"/>
              </a:spcBef>
              <a:spcAft>
                <a:spcPts val="0"/>
              </a:spcAft>
              <a:buNone/>
            </a:pPr>
            <a:r>
              <a:rPr lang="en-US" sz="1800">
                <a:solidFill>
                  <a:srgbClr val="351C75"/>
                </a:solidFill>
                <a:latin typeface="Verdana"/>
                <a:ea typeface="Verdana"/>
                <a:cs typeface="Verdana"/>
                <a:sym typeface="Verdana"/>
              </a:rPr>
              <a:t>Approved relative home</a:t>
            </a:r>
            <a:endParaRPr sz="1800">
              <a:solidFill>
                <a:srgbClr val="351C75"/>
              </a:solidFill>
              <a:latin typeface="Verdana"/>
              <a:ea typeface="Verdana"/>
              <a:cs typeface="Verdana"/>
              <a:sym typeface="Verdana"/>
            </a:endParaRPr>
          </a:p>
          <a:p>
            <a:pPr marL="228600" lvl="0" indent="-50800" algn="l" rtl="0">
              <a:spcBef>
                <a:spcPts val="0"/>
              </a:spcBef>
              <a:spcAft>
                <a:spcPts val="0"/>
              </a:spcAft>
              <a:buNone/>
            </a:pPr>
            <a:r>
              <a:rPr lang="en-US" sz="1800">
                <a:solidFill>
                  <a:srgbClr val="351C75"/>
                </a:solidFill>
                <a:latin typeface="Verdana"/>
                <a:ea typeface="Verdana"/>
                <a:cs typeface="Verdana"/>
                <a:sym typeface="Verdana"/>
              </a:rPr>
              <a:t>11,687 children/youth</a:t>
            </a:r>
            <a:endParaRPr sz="1800">
              <a:solidFill>
                <a:srgbClr val="351C75"/>
              </a:solidFill>
              <a:latin typeface="Verdana"/>
              <a:ea typeface="Verdana"/>
              <a:cs typeface="Verdana"/>
              <a:sym typeface="Verdana"/>
            </a:endParaRPr>
          </a:p>
          <a:p>
            <a:pPr marL="228600" lvl="0" indent="-50800" algn="l" rtl="0">
              <a:spcBef>
                <a:spcPts val="0"/>
              </a:spcBef>
              <a:spcAft>
                <a:spcPts val="0"/>
              </a:spcAft>
              <a:buNone/>
            </a:pPr>
            <a:endParaRPr sz="1800">
              <a:solidFill>
                <a:srgbClr val="351C75"/>
              </a:solidFill>
              <a:latin typeface="Verdana"/>
              <a:ea typeface="Verdana"/>
              <a:cs typeface="Verdana"/>
              <a:sym typeface="Verdana"/>
            </a:endParaRPr>
          </a:p>
          <a:p>
            <a:pPr marL="228600" lvl="0" indent="-50800" algn="l" rtl="0">
              <a:spcBef>
                <a:spcPts val="0"/>
              </a:spcBef>
              <a:spcAft>
                <a:spcPts val="0"/>
              </a:spcAft>
              <a:buNone/>
            </a:pPr>
            <a:r>
              <a:rPr lang="en-US" sz="1800">
                <a:solidFill>
                  <a:srgbClr val="351C75"/>
                </a:solidFill>
                <a:latin typeface="Verdana"/>
                <a:ea typeface="Verdana"/>
                <a:cs typeface="Verdana"/>
                <a:sym typeface="Verdana"/>
              </a:rPr>
              <a:t>Congregate:</a:t>
            </a:r>
            <a:endParaRPr sz="1800">
              <a:solidFill>
                <a:srgbClr val="351C75"/>
              </a:solidFill>
              <a:latin typeface="Verdana"/>
              <a:ea typeface="Verdana"/>
              <a:cs typeface="Verdana"/>
              <a:sym typeface="Verdana"/>
            </a:endParaRPr>
          </a:p>
          <a:p>
            <a:pPr marL="228600" lvl="0" indent="-50800" algn="l" rtl="0">
              <a:spcBef>
                <a:spcPts val="0"/>
              </a:spcBef>
              <a:spcAft>
                <a:spcPts val="0"/>
              </a:spcAft>
              <a:buNone/>
            </a:pPr>
            <a:r>
              <a:rPr lang="en-US" sz="1800">
                <a:solidFill>
                  <a:srgbClr val="351C75"/>
                </a:solidFill>
                <a:latin typeface="Verdana"/>
                <a:ea typeface="Verdana"/>
                <a:cs typeface="Verdana"/>
                <a:sym typeface="Verdana"/>
              </a:rPr>
              <a:t>Institution</a:t>
            </a:r>
            <a:endParaRPr sz="1800">
              <a:solidFill>
                <a:srgbClr val="351C75"/>
              </a:solidFill>
              <a:latin typeface="Verdana"/>
              <a:ea typeface="Verdana"/>
              <a:cs typeface="Verdana"/>
              <a:sym typeface="Verdana"/>
            </a:endParaRPr>
          </a:p>
          <a:p>
            <a:pPr marL="228600" lvl="0" indent="-50800" algn="l" rtl="0">
              <a:spcBef>
                <a:spcPts val="0"/>
              </a:spcBef>
              <a:spcAft>
                <a:spcPts val="0"/>
              </a:spcAft>
              <a:buNone/>
            </a:pPr>
            <a:r>
              <a:rPr lang="en-US" sz="1800">
                <a:solidFill>
                  <a:srgbClr val="351C75"/>
                </a:solidFill>
                <a:latin typeface="Verdana"/>
                <a:ea typeface="Verdana"/>
                <a:cs typeface="Verdana"/>
                <a:sym typeface="Verdana"/>
              </a:rPr>
              <a:t>Group home</a:t>
            </a:r>
            <a:endParaRPr sz="1800">
              <a:solidFill>
                <a:srgbClr val="351C75"/>
              </a:solidFill>
              <a:latin typeface="Verdana"/>
              <a:ea typeface="Verdana"/>
              <a:cs typeface="Verdana"/>
              <a:sym typeface="Verdana"/>
            </a:endParaRPr>
          </a:p>
          <a:p>
            <a:pPr marL="228600" lvl="0" indent="-50800" algn="l" rtl="0">
              <a:spcBef>
                <a:spcPts val="0"/>
              </a:spcBef>
              <a:spcAft>
                <a:spcPts val="0"/>
              </a:spcAft>
              <a:buNone/>
            </a:pPr>
            <a:r>
              <a:rPr lang="en-US" sz="1800">
                <a:solidFill>
                  <a:srgbClr val="351C75"/>
                </a:solidFill>
                <a:latin typeface="Verdana"/>
                <a:ea typeface="Verdana"/>
                <a:cs typeface="Verdana"/>
                <a:sym typeface="Verdana"/>
              </a:rPr>
              <a:t>Group residence</a:t>
            </a:r>
            <a:endParaRPr sz="1800">
              <a:solidFill>
                <a:srgbClr val="351C75"/>
              </a:solidFill>
              <a:latin typeface="Verdana"/>
              <a:ea typeface="Verdana"/>
              <a:cs typeface="Verdana"/>
              <a:sym typeface="Verdana"/>
            </a:endParaRPr>
          </a:p>
          <a:p>
            <a:pPr marL="228600" lvl="0" indent="-50800" algn="l" rtl="0">
              <a:spcBef>
                <a:spcPts val="0"/>
              </a:spcBef>
              <a:spcAft>
                <a:spcPts val="0"/>
              </a:spcAft>
              <a:buNone/>
            </a:pPr>
            <a:r>
              <a:rPr lang="en-US" sz="1800">
                <a:solidFill>
                  <a:srgbClr val="351C75"/>
                </a:solidFill>
                <a:latin typeface="Verdana"/>
                <a:ea typeface="Verdana"/>
                <a:cs typeface="Verdana"/>
                <a:sym typeface="Verdana"/>
              </a:rPr>
              <a:t>Agency operated boarding home</a:t>
            </a:r>
            <a:endParaRPr sz="1800">
              <a:solidFill>
                <a:srgbClr val="351C75"/>
              </a:solidFill>
              <a:latin typeface="Verdana"/>
              <a:ea typeface="Verdana"/>
              <a:cs typeface="Verdana"/>
              <a:sym typeface="Verdana"/>
            </a:endParaRPr>
          </a:p>
          <a:p>
            <a:pPr marL="228600" lvl="0" indent="-50800" algn="l" rtl="0">
              <a:spcBef>
                <a:spcPts val="0"/>
              </a:spcBef>
              <a:spcAft>
                <a:spcPts val="0"/>
              </a:spcAft>
              <a:buNone/>
            </a:pPr>
            <a:r>
              <a:rPr lang="en-US" sz="1800">
                <a:solidFill>
                  <a:srgbClr val="351C75"/>
                </a:solidFill>
                <a:latin typeface="Verdana"/>
                <a:ea typeface="Verdana"/>
                <a:cs typeface="Verdana"/>
                <a:sym typeface="Verdana"/>
              </a:rPr>
              <a:t>Other</a:t>
            </a:r>
            <a:endParaRPr sz="1800">
              <a:solidFill>
                <a:srgbClr val="351C75"/>
              </a:solidFill>
              <a:latin typeface="Verdana"/>
              <a:ea typeface="Verdana"/>
              <a:cs typeface="Verdana"/>
              <a:sym typeface="Verdana"/>
            </a:endParaRPr>
          </a:p>
          <a:p>
            <a:pPr marL="228600" lvl="0" indent="-50800" algn="l" rtl="0">
              <a:spcBef>
                <a:spcPts val="0"/>
              </a:spcBef>
              <a:spcAft>
                <a:spcPts val="0"/>
              </a:spcAft>
              <a:buNone/>
            </a:pPr>
            <a:r>
              <a:rPr lang="en-US" sz="1800">
                <a:solidFill>
                  <a:srgbClr val="351C75"/>
                </a:solidFill>
                <a:latin typeface="Verdana"/>
                <a:ea typeface="Verdana"/>
                <a:cs typeface="Verdana"/>
                <a:sym typeface="Verdana"/>
              </a:rPr>
              <a:t>1,755 children/youth</a:t>
            </a:r>
            <a:endParaRPr sz="1800">
              <a:solidFill>
                <a:srgbClr val="351C75"/>
              </a:solidFill>
              <a:latin typeface="Verdana"/>
              <a:ea typeface="Verdana"/>
              <a:cs typeface="Verdana"/>
              <a:sym typeface="Verdana"/>
            </a:endParaRPr>
          </a:p>
        </p:txBody>
      </p:sp>
      <p:pic>
        <p:nvPicPr>
          <p:cNvPr id="119" name="Google Shape;119;g30c82d483f2_0_37" title="Points scored"/>
          <p:cNvPicPr preferRelativeResize="0"/>
          <p:nvPr/>
        </p:nvPicPr>
        <p:blipFill>
          <a:blip r:embed="rId4">
            <a:alphaModFix/>
          </a:blip>
          <a:stretch>
            <a:fillRect/>
          </a:stretch>
        </p:blipFill>
        <p:spPr>
          <a:xfrm>
            <a:off x="4973699" y="1868999"/>
            <a:ext cx="6575904" cy="40661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g30c82d483f2_0_3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5" name="Google Shape;125;g30c82d483f2_0_31"/>
          <p:cNvSpPr txBox="1"/>
          <p:nvPr/>
        </p:nvSpPr>
        <p:spPr>
          <a:xfrm>
            <a:off x="953200" y="832050"/>
            <a:ext cx="9402000" cy="1103400"/>
          </a:xfrm>
          <a:prstGeom prst="rect">
            <a:avLst/>
          </a:prstGeom>
          <a:noFill/>
          <a:ln>
            <a:noFill/>
          </a:ln>
        </p:spPr>
        <p:txBody>
          <a:bodyPr spcFirstLastPara="1" wrap="square" lIns="91425" tIns="45700" rIns="91425" bIns="45700" anchor="ctr" anchorCtr="0">
            <a:normAutofit lnSpcReduction="10000"/>
          </a:bodyPr>
          <a:lstStyle/>
          <a:p>
            <a:pPr marL="0" lvl="0" indent="0" algn="ctr" rtl="0">
              <a:lnSpc>
                <a:spcPct val="90000"/>
              </a:lnSpc>
              <a:spcBef>
                <a:spcPts val="0"/>
              </a:spcBef>
              <a:spcAft>
                <a:spcPts val="0"/>
              </a:spcAft>
              <a:buNone/>
            </a:pPr>
            <a:r>
              <a:rPr lang="en-US" sz="4000">
                <a:solidFill>
                  <a:srgbClr val="351C75"/>
                </a:solidFill>
                <a:latin typeface="Verdana"/>
                <a:ea typeface="Verdana"/>
                <a:cs typeface="Verdana"/>
                <a:sym typeface="Verdana"/>
              </a:rPr>
              <a:t>Children and Youth in Foster Care in NYS</a:t>
            </a:r>
            <a:endParaRPr sz="4400">
              <a:solidFill>
                <a:srgbClr val="351C75"/>
              </a:solidFill>
              <a:latin typeface="Calibri"/>
              <a:ea typeface="Calibri"/>
              <a:cs typeface="Calibri"/>
              <a:sym typeface="Calibri"/>
            </a:endParaRPr>
          </a:p>
        </p:txBody>
      </p:sp>
      <p:sp>
        <p:nvSpPr>
          <p:cNvPr id="126" name="Google Shape;126;g30c82d483f2_0_31"/>
          <p:cNvSpPr txBox="1"/>
          <p:nvPr/>
        </p:nvSpPr>
        <p:spPr>
          <a:xfrm>
            <a:off x="443825" y="2588425"/>
            <a:ext cx="3173700" cy="2713200"/>
          </a:xfrm>
          <a:prstGeom prst="rect">
            <a:avLst/>
          </a:prstGeom>
          <a:noFill/>
          <a:ln>
            <a:noFill/>
          </a:ln>
        </p:spPr>
        <p:txBody>
          <a:bodyPr spcFirstLastPara="1" wrap="square" lIns="91425" tIns="45700" rIns="91425" bIns="45700" anchor="t" anchorCtr="0">
            <a:normAutofit/>
          </a:bodyPr>
          <a:lstStyle/>
          <a:p>
            <a:pPr marL="228600" lvl="0" indent="-50800" algn="l" rtl="0">
              <a:spcBef>
                <a:spcPts val="0"/>
              </a:spcBef>
              <a:spcAft>
                <a:spcPts val="0"/>
              </a:spcAft>
              <a:buNone/>
            </a:pPr>
            <a:r>
              <a:rPr lang="en-US" sz="1800" i="1">
                <a:solidFill>
                  <a:srgbClr val="351C75"/>
                </a:solidFill>
                <a:latin typeface="Verdana"/>
                <a:ea typeface="Verdana"/>
                <a:cs typeface="Verdana"/>
                <a:sym typeface="Verdana"/>
              </a:rPr>
              <a:t>Permanency planning doesn’t necessarily lead to actual outcome. Older teens and children with diagnosed disabilities are more likely to “age out” of the system</a:t>
            </a:r>
            <a:endParaRPr sz="1800" i="1">
              <a:solidFill>
                <a:srgbClr val="351C75"/>
              </a:solidFill>
              <a:latin typeface="Verdana"/>
              <a:ea typeface="Verdana"/>
              <a:cs typeface="Verdana"/>
              <a:sym typeface="Verdana"/>
            </a:endParaRPr>
          </a:p>
        </p:txBody>
      </p:sp>
      <p:pic>
        <p:nvPicPr>
          <p:cNvPr id="127" name="Google Shape;127;g30c82d483f2_0_31" title="Points scored"/>
          <p:cNvPicPr preferRelativeResize="0"/>
          <p:nvPr/>
        </p:nvPicPr>
        <p:blipFill>
          <a:blip r:embed="rId4">
            <a:alphaModFix/>
          </a:blip>
          <a:stretch>
            <a:fillRect/>
          </a:stretch>
        </p:blipFill>
        <p:spPr>
          <a:xfrm>
            <a:off x="4633274" y="2087849"/>
            <a:ext cx="6605418" cy="4084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1"/>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 name="Google Shape;132;g30c82d483f2_0_119"/>
          <p:cNvPicPr preferRelativeResize="0"/>
          <p:nvPr/>
        </p:nvPicPr>
        <p:blipFill rotWithShape="1">
          <a:blip r:embed="rId3"/>
          <a:srcRect/>
          <a:stretch/>
        </p:blipFill>
        <p:spPr>
          <a:xfrm>
            <a:off x="0" y="0"/>
            <a:ext cx="12192000" cy="6858000"/>
          </a:xfrm>
          <a:prstGeom prst="rect">
            <a:avLst/>
          </a:prstGeom>
          <a:noFill/>
        </p:spPr>
      </p:pic>
      <p:sp>
        <p:nvSpPr>
          <p:cNvPr id="141" name="Freeform: Shape 140">
            <a:extLst>
              <a:ext uri="{FF2B5EF4-FFF2-40B4-BE49-F238E27FC236}">
                <a16:creationId xmlns:a16="http://schemas.microsoft.com/office/drawing/2014/main" id="{C74F2646-08C7-4051-81DA-751C43A03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chemeClr val="bg1"/>
          </a:solidFill>
          <a:ln>
            <a:noFill/>
          </a:ln>
          <a:effectLst>
            <a:outerShdw blurRad="50800" dist="254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6" name="Freeform: Shape 142">
            <a:extLst>
              <a:ext uri="{FF2B5EF4-FFF2-40B4-BE49-F238E27FC236}">
                <a16:creationId xmlns:a16="http://schemas.microsoft.com/office/drawing/2014/main" id="{DCD6552F-C98B-4FBA-842F-3EF2D5ACA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 name="Google Shape;133;g30c82d483f2_0_119"/>
          <p:cNvSpPr txBox="1">
            <a:spLocks noGrp="1"/>
          </p:cNvSpPr>
          <p:nvPr>
            <p:ph type="title"/>
          </p:nvPr>
        </p:nvSpPr>
        <p:spPr>
          <a:xfrm>
            <a:off x="1215900" y="1071349"/>
            <a:ext cx="5886449" cy="1211475"/>
          </a:xfrm>
          <a:prstGeom prst="rect">
            <a:avLst/>
          </a:prstGeom>
        </p:spPr>
        <p:txBody>
          <a:bodyPr spcFirstLastPara="1" lIns="91425" tIns="45700" rIns="91425" bIns="45700" anchorCtr="0">
            <a:normAutofit/>
          </a:bodyPr>
          <a:lstStyle/>
          <a:p>
            <a:pPr marL="0" lvl="0" indent="0" algn="ctr" rtl="0">
              <a:spcBef>
                <a:spcPts val="0"/>
              </a:spcBef>
              <a:spcAft>
                <a:spcPts val="0"/>
              </a:spcAft>
              <a:buClr>
                <a:schemeClr val="dk1"/>
              </a:buClr>
              <a:buSzPts val="4400"/>
              <a:buFont typeface="Calibri"/>
              <a:buNone/>
            </a:pPr>
            <a:r>
              <a:rPr lang="en-US" sz="3600"/>
              <a:t>The McKinney-Vento Act</a:t>
            </a:r>
          </a:p>
        </p:txBody>
      </p:sp>
      <p:sp>
        <p:nvSpPr>
          <p:cNvPr id="137"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5249" y="39510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Google Shape;134;g30c82d483f2_0_119"/>
          <p:cNvSpPr txBox="1">
            <a:spLocks noGrp="1"/>
          </p:cNvSpPr>
          <p:nvPr>
            <p:ph type="body" idx="1"/>
          </p:nvPr>
        </p:nvSpPr>
        <p:spPr>
          <a:xfrm>
            <a:off x="1283384" y="1941342"/>
            <a:ext cx="5886449" cy="3715655"/>
          </a:xfrm>
          <a:prstGeom prst="rect">
            <a:avLst/>
          </a:prstGeom>
        </p:spPr>
        <p:txBody>
          <a:bodyPr spcFirstLastPara="1" lIns="91425" tIns="45700" rIns="91425" bIns="45700" anchor="ctr" anchorCtr="0">
            <a:normAutofit/>
          </a:bodyPr>
          <a:lstStyle/>
          <a:p>
            <a:pPr marL="457200" lvl="0" indent="-431800" rtl="0">
              <a:spcBef>
                <a:spcPts val="0"/>
              </a:spcBef>
              <a:spcAft>
                <a:spcPts val="600"/>
              </a:spcAft>
              <a:buClr>
                <a:srgbClr val="351C75"/>
              </a:buClr>
              <a:buSzPts val="3200"/>
              <a:buFont typeface="Calibri"/>
              <a:buChar char="•"/>
            </a:pPr>
            <a:r>
              <a:rPr lang="en-US" sz="2400" dirty="0">
                <a:solidFill>
                  <a:srgbClr val="7030A0"/>
                </a:solidFill>
              </a:rPr>
              <a:t>McKinney-Vento Act defines homeless children and youth as any student “who lacks a fixed, regular, and adequate nighttime residence.” </a:t>
            </a:r>
          </a:p>
          <a:p>
            <a:pPr marL="914400" lvl="1" indent="-403225" rtl="0">
              <a:spcBef>
                <a:spcPts val="0"/>
              </a:spcBef>
              <a:spcAft>
                <a:spcPts val="600"/>
              </a:spcAft>
              <a:buClr>
                <a:srgbClr val="351C75"/>
              </a:buClr>
              <a:buSzPts val="2750"/>
              <a:buFont typeface="Calibri"/>
              <a:buChar char="•"/>
            </a:pPr>
            <a:r>
              <a:rPr lang="en-US" sz="2000" b="1" dirty="0">
                <a:solidFill>
                  <a:srgbClr val="7030A0"/>
                </a:solidFill>
              </a:rPr>
              <a:t>School Choice</a:t>
            </a:r>
          </a:p>
          <a:p>
            <a:pPr marL="914400" lvl="1" indent="-403225" rtl="0">
              <a:spcBef>
                <a:spcPts val="0"/>
              </a:spcBef>
              <a:spcAft>
                <a:spcPts val="600"/>
              </a:spcAft>
              <a:buClr>
                <a:srgbClr val="351C75"/>
              </a:buClr>
              <a:buSzPts val="2750"/>
              <a:buFont typeface="Calibri"/>
              <a:buChar char="•"/>
            </a:pPr>
            <a:r>
              <a:rPr lang="en-US" sz="2000" b="1" dirty="0">
                <a:solidFill>
                  <a:srgbClr val="7030A0"/>
                </a:solidFill>
              </a:rPr>
              <a:t>Immediate Enrollment</a:t>
            </a:r>
          </a:p>
          <a:p>
            <a:pPr marL="914400" lvl="1" indent="-403225" rtl="0">
              <a:spcBef>
                <a:spcPts val="0"/>
              </a:spcBef>
              <a:spcAft>
                <a:spcPts val="600"/>
              </a:spcAft>
              <a:buClr>
                <a:srgbClr val="351C75"/>
              </a:buClr>
              <a:buSzPts val="2750"/>
              <a:buFont typeface="Calibri"/>
              <a:buChar char="•"/>
            </a:pPr>
            <a:r>
              <a:rPr lang="en-US" sz="2000" b="1" dirty="0">
                <a:solidFill>
                  <a:srgbClr val="7030A0"/>
                </a:solidFill>
              </a:rPr>
              <a:t>Transportation</a:t>
            </a:r>
          </a:p>
          <a:p>
            <a:pPr marL="914400" lvl="1" indent="-403225" rtl="0">
              <a:spcBef>
                <a:spcPts val="0"/>
              </a:spcBef>
              <a:spcAft>
                <a:spcPts val="600"/>
              </a:spcAft>
              <a:buClr>
                <a:srgbClr val="351C75"/>
              </a:buClr>
              <a:buSzPts val="2750"/>
              <a:buFont typeface="Calibri"/>
              <a:buChar char="•"/>
            </a:pPr>
            <a:r>
              <a:rPr lang="en-US" sz="2000" b="1" dirty="0">
                <a:solidFill>
                  <a:srgbClr val="7030A0"/>
                </a:solidFill>
              </a:rPr>
              <a:t>Free Meals and Title I Services</a:t>
            </a:r>
          </a:p>
          <a:p>
            <a:pPr marL="914400" lvl="1" indent="-403225" rtl="0">
              <a:spcBef>
                <a:spcPts val="0"/>
              </a:spcBef>
              <a:spcAft>
                <a:spcPts val="600"/>
              </a:spcAft>
              <a:buClr>
                <a:srgbClr val="351C75"/>
              </a:buClr>
              <a:buSzPts val="2750"/>
              <a:buFont typeface="Calibri"/>
              <a:buChar char="•"/>
            </a:pPr>
            <a:r>
              <a:rPr lang="en-US" sz="2000" b="1" dirty="0">
                <a:solidFill>
                  <a:srgbClr val="7030A0"/>
                </a:solidFill>
              </a:rPr>
              <a:t>Help from McKinney-Vento Liaison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g30cb5a64b47_0_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40" name="Google Shape;140;g30cb5a64b47_0_0"/>
          <p:cNvPicPr preferRelativeResize="0"/>
          <p:nvPr/>
        </p:nvPicPr>
        <p:blipFill>
          <a:blip r:embed="rId4">
            <a:alphaModFix/>
          </a:blip>
          <a:stretch>
            <a:fillRect/>
          </a:stretch>
        </p:blipFill>
        <p:spPr>
          <a:xfrm>
            <a:off x="853525" y="54650"/>
            <a:ext cx="8518174" cy="63492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g30ccc901636_0_17"/>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46" name="Google Shape;146;g30ccc901636_0_17"/>
          <p:cNvPicPr preferRelativeResize="0"/>
          <p:nvPr/>
        </p:nvPicPr>
        <p:blipFill>
          <a:blip r:embed="rId4">
            <a:alphaModFix/>
          </a:blip>
          <a:stretch>
            <a:fillRect/>
          </a:stretch>
        </p:blipFill>
        <p:spPr>
          <a:xfrm>
            <a:off x="0" y="0"/>
            <a:ext cx="6461301" cy="6393525"/>
          </a:xfrm>
          <a:prstGeom prst="rect">
            <a:avLst/>
          </a:prstGeom>
          <a:noFill/>
          <a:ln>
            <a:noFill/>
          </a:ln>
        </p:spPr>
      </p:pic>
      <p:pic>
        <p:nvPicPr>
          <p:cNvPr id="147" name="Google Shape;147;g30ccc901636_0_17"/>
          <p:cNvPicPr preferRelativeResize="0"/>
          <p:nvPr/>
        </p:nvPicPr>
        <p:blipFill>
          <a:blip r:embed="rId5">
            <a:alphaModFix/>
          </a:blip>
          <a:stretch>
            <a:fillRect/>
          </a:stretch>
        </p:blipFill>
        <p:spPr>
          <a:xfrm>
            <a:off x="6385775" y="151081"/>
            <a:ext cx="5730701" cy="556519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2946</Words>
  <Application>Microsoft Macintosh PowerPoint</Application>
  <PresentationFormat>Widescreen</PresentationFormat>
  <Paragraphs>193</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The McKinney-Vento Act</vt:lpstr>
      <vt:lpstr>PowerPoint Presentation</vt:lpstr>
      <vt:lpstr>PowerPoint Presentation</vt:lpstr>
      <vt:lpstr>PowerPoint Presentation</vt:lpstr>
      <vt:lpstr>PowerPoint Presentation</vt:lpstr>
      <vt:lpstr>Here is what we know about young children and families who experience homelessness:</vt:lpstr>
      <vt:lpstr>PowerPoint Presentation</vt:lpstr>
      <vt:lpstr>PowerPoint Presentation</vt:lpstr>
      <vt:lpstr>PowerPoint Presentation</vt:lpstr>
      <vt:lpstr>PowerPoint Presentation</vt:lpstr>
      <vt:lpstr>PowerPoint Presentation</vt:lpstr>
      <vt:lpstr>Shifting Perspectives</vt:lpstr>
      <vt:lpstr>PowerPoint Presentation</vt:lpstr>
      <vt:lpstr>The 4 R’s of Trauma-Informed Practice</vt:lpstr>
      <vt:lpstr>Core Values of Trauma-Responsive PTA</vt:lpstr>
      <vt:lpstr>BUILDING CULTURAL RESPONSIVENESS:  CULTURAL HUMILITY</vt:lpstr>
      <vt:lpstr>PowerPoint Presentation</vt:lpstr>
      <vt:lpstr>Building &amp; Sustaining Trauma-Responsive Organizations </vt:lpstr>
      <vt:lpstr>START with YOURSELF</vt:lpstr>
      <vt:lpstr>Putting Knowledge Into Practice…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Comm Marketing</dc:creator>
  <cp:lastModifiedBy>Susan Fisher</cp:lastModifiedBy>
  <cp:revision>1</cp:revision>
  <dcterms:created xsi:type="dcterms:W3CDTF">2021-09-27T19:05:10Z</dcterms:created>
  <dcterms:modified xsi:type="dcterms:W3CDTF">2024-10-22T23:52:48Z</dcterms:modified>
</cp:coreProperties>
</file>