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Comfortaa"/>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hnxd8p3wuacGRPBzxWqKGDuE3Y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omfortaa-bold.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omfortaa-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11501b7d7f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311501b7d7f_0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11501b7d7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g311501b7d7f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11501b7d7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311501b7d7f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11501b7d7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311501b7d7f_0_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11501b7d7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g311501b7d7f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11501b7d7f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311501b7d7f_0_1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11501b7d7f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311501b7d7f_0_2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11501b7d7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311501b7d7f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11501b7d7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311501b7d7f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11501b7d7f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311501b7d7f_0_2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4"/>
          <p:cNvSpPr/>
          <p:nvPr>
            <p:ph idx="2" type="pic"/>
          </p:nvPr>
        </p:nvSpPr>
        <p:spPr>
          <a:xfrm>
            <a:off x="5183188" y="987425"/>
            <a:ext cx="6172200" cy="4873625"/>
          </a:xfrm>
          <a:prstGeom prst="rect">
            <a:avLst/>
          </a:prstGeom>
          <a:noFill/>
          <a:ln>
            <a:noFill/>
          </a:ln>
        </p:spPr>
      </p:sp>
      <p:sp>
        <p:nvSpPr>
          <p:cNvPr id="64" name="Google Shape;64;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hyperlink" Target="https://omh.ny.gov/omhweb/bootstrap/crisis.html" TargetMode="External"/><Relationship Id="rId5" Type="http://schemas.openxmlformats.org/officeDocument/2006/relationships/image" Target="../media/image16.png"/><Relationship Id="rId6" Type="http://schemas.openxmlformats.org/officeDocument/2006/relationships/image" Target="../media/image35.png"/><Relationship Id="rId7" Type="http://schemas.openxmlformats.org/officeDocument/2006/relationships/image" Target="../media/image22.png"/></Relationships>
</file>

<file path=ppt/slides/_rels/slide12.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18.png"/><Relationship Id="rId13" Type="http://schemas.openxmlformats.org/officeDocument/2006/relationships/image" Target="../media/image33.png"/><Relationship Id="rId12"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hyperlink" Target="https://mhanys.org/" TargetMode="External"/><Relationship Id="rId9" Type="http://schemas.openxmlformats.org/officeDocument/2006/relationships/image" Target="../media/image25.png"/><Relationship Id="rId14" Type="http://schemas.openxmlformats.org/officeDocument/2006/relationships/image" Target="../media/image34.png"/><Relationship Id="rId5" Type="http://schemas.openxmlformats.org/officeDocument/2006/relationships/hyperlink" Target="https://www.samhsa.gov/" TargetMode="External"/><Relationship Id="rId6" Type="http://schemas.openxmlformats.org/officeDocument/2006/relationships/hyperlink" Target="https://www.caregiver.org/resource/taking-care-you-self-care-family-caregivers/" TargetMode="External"/><Relationship Id="rId7" Type="http://schemas.openxmlformats.org/officeDocument/2006/relationships/hyperlink" Target="https://www.mayoclinic.org/healthy-lifestyle/stress-management/in-depth/caregiver-stress/art-20044784" TargetMode="External"/><Relationship Id="rId8" Type="http://schemas.openxmlformats.org/officeDocument/2006/relationships/hyperlink" Target="https://www.hhs.gov/surgeongeneral/priorities/parents/index.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21.png"/><Relationship Id="rId9"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15.png"/><Relationship Id="rId7" Type="http://schemas.openxmlformats.org/officeDocument/2006/relationships/image" Target="../media/image32.png"/><Relationship Id="rId8"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hyperlink" Target="mailto:specialeducation@nyspta.org" TargetMode="External"/><Relationship Id="rId5" Type="http://schemas.openxmlformats.org/officeDocument/2006/relationships/image" Target="../media/image29.png"/><Relationship Id="rId6"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7.png"/><Relationship Id="rId5"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
          <p:cNvSpPr txBox="1"/>
          <p:nvPr>
            <p:ph type="ctrTitle"/>
          </p:nvPr>
        </p:nvSpPr>
        <p:spPr>
          <a:xfrm>
            <a:off x="1524000" y="2001837"/>
            <a:ext cx="9144000" cy="1508125"/>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1"/>
              </a:buClr>
              <a:buSzPts val="990"/>
              <a:buFont typeface="Arial"/>
              <a:buNone/>
            </a:pPr>
            <a:r>
              <a:t/>
            </a:r>
            <a:endParaRPr b="1" sz="6555">
              <a:latin typeface="Comfortaa"/>
              <a:ea typeface="Comfortaa"/>
              <a:cs typeface="Comfortaa"/>
              <a:sym typeface="Comfortaa"/>
            </a:endParaRPr>
          </a:p>
          <a:p>
            <a:pPr indent="0" lvl="0" marL="0" rtl="0" algn="ctr">
              <a:spcBef>
                <a:spcPts val="0"/>
              </a:spcBef>
              <a:spcAft>
                <a:spcPts val="0"/>
              </a:spcAft>
              <a:buClr>
                <a:schemeClr val="dk1"/>
              </a:buClr>
              <a:buSzPts val="990"/>
              <a:buFont typeface="Arial"/>
              <a:buNone/>
            </a:pPr>
            <a:r>
              <a:t/>
            </a:r>
            <a:endParaRPr b="1" sz="6555">
              <a:latin typeface="Comfortaa"/>
              <a:ea typeface="Comfortaa"/>
              <a:cs typeface="Comfortaa"/>
              <a:sym typeface="Comfortaa"/>
            </a:endParaRPr>
          </a:p>
          <a:p>
            <a:pPr indent="0" lvl="0" marL="0" rtl="0" algn="ctr">
              <a:spcBef>
                <a:spcPts val="0"/>
              </a:spcBef>
              <a:spcAft>
                <a:spcPts val="0"/>
              </a:spcAft>
              <a:buClr>
                <a:schemeClr val="dk1"/>
              </a:buClr>
              <a:buSzPts val="990"/>
              <a:buFont typeface="Arial"/>
              <a:buNone/>
            </a:pPr>
            <a:r>
              <a:rPr b="1" lang="en-US" sz="6555">
                <a:latin typeface="Comfortaa"/>
                <a:ea typeface="Comfortaa"/>
                <a:cs typeface="Comfortaa"/>
                <a:sym typeface="Comfortaa"/>
              </a:rPr>
              <a:t>Family Matters</a:t>
            </a:r>
            <a:endParaRPr b="1" sz="6555">
              <a:latin typeface="Comfortaa"/>
              <a:ea typeface="Comfortaa"/>
              <a:cs typeface="Comfortaa"/>
              <a:sym typeface="Comfortaa"/>
            </a:endParaRPr>
          </a:p>
          <a:p>
            <a:pPr indent="0" lvl="0" marL="0" rtl="0" algn="ctr">
              <a:lnSpc>
                <a:spcPct val="90000"/>
              </a:lnSpc>
              <a:spcBef>
                <a:spcPts val="0"/>
              </a:spcBef>
              <a:spcAft>
                <a:spcPts val="0"/>
              </a:spcAft>
              <a:buClr>
                <a:schemeClr val="dk1"/>
              </a:buClr>
              <a:buSzPct val="100000"/>
              <a:buFont typeface="Calibri"/>
              <a:buNone/>
            </a:pPr>
            <a:r>
              <a:t/>
            </a:r>
            <a:endParaRPr/>
          </a:p>
        </p:txBody>
      </p:sp>
      <p:sp>
        <p:nvSpPr>
          <p:cNvPr id="86" name="Google Shape;86;p1"/>
          <p:cNvSpPr txBox="1"/>
          <p:nvPr>
            <p:ph idx="1" type="subTitle"/>
          </p:nvPr>
        </p:nvSpPr>
        <p:spPr>
          <a:xfrm>
            <a:off x="681800" y="3088100"/>
            <a:ext cx="10507500" cy="3088200"/>
          </a:xfrm>
          <a:prstGeom prst="rect">
            <a:avLst/>
          </a:prstGeom>
          <a:noFill/>
          <a:ln>
            <a:noFill/>
          </a:ln>
        </p:spPr>
        <p:txBody>
          <a:bodyPr anchorCtr="0" anchor="t" bIns="45700" lIns="91425" spcFirstLastPara="1" rIns="91425" wrap="square" tIns="45700">
            <a:normAutofit lnSpcReduction="20000"/>
          </a:bodyPr>
          <a:lstStyle/>
          <a:p>
            <a:pPr indent="0" lvl="0" marL="0" rtl="0" algn="ctr">
              <a:spcBef>
                <a:spcPts val="0"/>
              </a:spcBef>
              <a:spcAft>
                <a:spcPts val="0"/>
              </a:spcAft>
              <a:buClr>
                <a:schemeClr val="dk1"/>
              </a:buClr>
              <a:buSzPts val="1100"/>
              <a:buNone/>
            </a:pPr>
            <a:r>
              <a:rPr b="1" lang="en-US" sz="3800">
                <a:latin typeface="Comfortaa"/>
                <a:ea typeface="Comfortaa"/>
                <a:cs typeface="Comfortaa"/>
                <a:sym typeface="Comfortaa"/>
              </a:rPr>
              <a:t>When Self Care is Easier Said than Done:</a:t>
            </a:r>
            <a:endParaRPr b="1" sz="3800">
              <a:latin typeface="Comfortaa"/>
              <a:ea typeface="Comfortaa"/>
              <a:cs typeface="Comfortaa"/>
              <a:sym typeface="Comfortaa"/>
            </a:endParaRPr>
          </a:p>
          <a:p>
            <a:pPr indent="0" lvl="0" marL="0" rtl="0" algn="ctr">
              <a:spcBef>
                <a:spcPts val="0"/>
              </a:spcBef>
              <a:spcAft>
                <a:spcPts val="0"/>
              </a:spcAft>
              <a:buClr>
                <a:schemeClr val="dk1"/>
              </a:buClr>
              <a:buSzPts val="1100"/>
              <a:buNone/>
            </a:pPr>
            <a:r>
              <a:rPr b="1" lang="en-US" sz="3800">
                <a:latin typeface="Comfortaa"/>
                <a:ea typeface="Comfortaa"/>
                <a:cs typeface="Comfortaa"/>
                <a:sym typeface="Comfortaa"/>
              </a:rPr>
              <a:t>Support for Caregivers and Families</a:t>
            </a:r>
            <a:endParaRPr b="1" sz="3800">
              <a:latin typeface="Comfortaa"/>
              <a:ea typeface="Comfortaa"/>
              <a:cs typeface="Comfortaa"/>
              <a:sym typeface="Comfortaa"/>
            </a:endParaRPr>
          </a:p>
          <a:p>
            <a:pPr indent="0" lvl="0" marL="0" rtl="0" algn="ctr">
              <a:spcBef>
                <a:spcPts val="0"/>
              </a:spcBef>
              <a:spcAft>
                <a:spcPts val="0"/>
              </a:spcAft>
              <a:buClr>
                <a:schemeClr val="dk1"/>
              </a:buClr>
              <a:buSzPts val="1100"/>
              <a:buNone/>
            </a:pPr>
            <a:r>
              <a:t/>
            </a:r>
            <a:endParaRPr b="1" sz="3300">
              <a:latin typeface="Comfortaa"/>
              <a:ea typeface="Comfortaa"/>
              <a:cs typeface="Comfortaa"/>
              <a:sym typeface="Comfortaa"/>
            </a:endParaRPr>
          </a:p>
          <a:p>
            <a:pPr indent="0" lvl="0" marL="0" rtl="0" algn="ctr">
              <a:spcBef>
                <a:spcPts val="0"/>
              </a:spcBef>
              <a:spcAft>
                <a:spcPts val="0"/>
              </a:spcAft>
              <a:buClr>
                <a:schemeClr val="dk1"/>
              </a:buClr>
              <a:buSzPts val="1100"/>
              <a:buNone/>
            </a:pPr>
            <a:r>
              <a:t/>
            </a:r>
            <a:endParaRPr b="1" sz="2975">
              <a:latin typeface="Comfortaa"/>
              <a:ea typeface="Comfortaa"/>
              <a:cs typeface="Comfortaa"/>
              <a:sym typeface="Comfortaa"/>
            </a:endParaRPr>
          </a:p>
          <a:p>
            <a:pPr indent="0" lvl="0" marL="0" rtl="0" algn="ctr">
              <a:spcBef>
                <a:spcPts val="0"/>
              </a:spcBef>
              <a:spcAft>
                <a:spcPts val="0"/>
              </a:spcAft>
              <a:buClr>
                <a:schemeClr val="dk1"/>
              </a:buClr>
              <a:buSzPts val="1100"/>
              <a:buNone/>
            </a:pPr>
            <a:r>
              <a:rPr b="1" lang="en-US" sz="3775">
                <a:latin typeface="Comfortaa"/>
                <a:ea typeface="Comfortaa"/>
                <a:cs typeface="Comfortaa"/>
                <a:sym typeface="Comfortaa"/>
              </a:rPr>
              <a:t>Lissa Zukoff</a:t>
            </a:r>
            <a:endParaRPr b="1" sz="3775">
              <a:latin typeface="Comfortaa"/>
              <a:ea typeface="Comfortaa"/>
              <a:cs typeface="Comfortaa"/>
              <a:sym typeface="Comfortaa"/>
            </a:endParaRPr>
          </a:p>
          <a:p>
            <a:pPr indent="0" lvl="0" marL="0" rtl="0" algn="ctr">
              <a:spcBef>
                <a:spcPts val="0"/>
              </a:spcBef>
              <a:spcAft>
                <a:spcPts val="0"/>
              </a:spcAft>
              <a:buClr>
                <a:schemeClr val="dk1"/>
              </a:buClr>
              <a:buSzPts val="1100"/>
              <a:buNone/>
            </a:pPr>
            <a:r>
              <a:rPr b="1" lang="en-US" sz="2975">
                <a:latin typeface="Comfortaa"/>
                <a:ea typeface="Comfortaa"/>
                <a:cs typeface="Comfortaa"/>
                <a:sym typeface="Comfortaa"/>
              </a:rPr>
              <a:t>NYS PTA Special Education Specialist</a:t>
            </a:r>
            <a:endParaRPr b="1" sz="2975">
              <a:latin typeface="Comfortaa"/>
              <a:ea typeface="Comfortaa"/>
              <a:cs typeface="Comfortaa"/>
              <a:sym typeface="Comfortaa"/>
            </a:endParaRPr>
          </a:p>
          <a:p>
            <a:pPr indent="0" lvl="0" marL="0" rtl="0" algn="ctr">
              <a:spcBef>
                <a:spcPts val="0"/>
              </a:spcBef>
              <a:spcAft>
                <a:spcPts val="0"/>
              </a:spcAft>
              <a:buClr>
                <a:schemeClr val="dk1"/>
              </a:buClr>
              <a:buSzPts val="1100"/>
              <a:buNone/>
            </a:pPr>
            <a:r>
              <a:rPr b="1" lang="en-US" sz="2975">
                <a:latin typeface="Comfortaa"/>
                <a:ea typeface="Comfortaa"/>
                <a:cs typeface="Comfortaa"/>
                <a:sym typeface="Comfortaa"/>
              </a:rPr>
              <a:t>specialeducation@nyspta.org</a:t>
            </a:r>
            <a:endParaRPr b="1" sz="2975">
              <a:latin typeface="Comfortaa"/>
              <a:ea typeface="Comfortaa"/>
              <a:cs typeface="Comfortaa"/>
              <a:sym typeface="Comfortaa"/>
            </a:endParaRPr>
          </a:p>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g311501b7d7f_0_19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2" name="Google Shape;162;g311501b7d7f_0_190"/>
          <p:cNvSpPr txBox="1"/>
          <p:nvPr>
            <p:ph type="title"/>
          </p:nvPr>
        </p:nvSpPr>
        <p:spPr>
          <a:xfrm>
            <a:off x="838200" y="866692"/>
            <a:ext cx="10515600" cy="8241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latin typeface="Comfortaa"/>
                <a:ea typeface="Comfortaa"/>
                <a:cs typeface="Comfortaa"/>
                <a:sym typeface="Comfortaa"/>
              </a:rPr>
              <a:t>HOW CAN YOU SUPPORT FAMILIES?</a:t>
            </a:r>
            <a:endParaRPr>
              <a:latin typeface="Comfortaa"/>
              <a:ea typeface="Comfortaa"/>
              <a:cs typeface="Comfortaa"/>
              <a:sym typeface="Comfortaa"/>
            </a:endParaRPr>
          </a:p>
        </p:txBody>
      </p:sp>
      <p:sp>
        <p:nvSpPr>
          <p:cNvPr id="163" name="Google Shape;163;g311501b7d7f_0_190"/>
          <p:cNvSpPr txBox="1"/>
          <p:nvPr>
            <p:ph idx="1" type="body"/>
          </p:nvPr>
        </p:nvSpPr>
        <p:spPr>
          <a:xfrm>
            <a:off x="381000" y="1825625"/>
            <a:ext cx="109728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150000"/>
              </a:lnSpc>
              <a:spcBef>
                <a:spcPts val="0"/>
              </a:spcBef>
              <a:spcAft>
                <a:spcPts val="0"/>
              </a:spcAft>
              <a:buSzPts val="1800"/>
              <a:buFont typeface="Comfortaa"/>
              <a:buChar char="•"/>
            </a:pPr>
            <a:r>
              <a:rPr lang="en-US">
                <a:latin typeface="Comfortaa"/>
                <a:ea typeface="Comfortaa"/>
                <a:cs typeface="Comfortaa"/>
                <a:sym typeface="Comfortaa"/>
              </a:rPr>
              <a:t>Not Every Family Looks The Same</a:t>
            </a:r>
            <a:endParaRPr>
              <a:latin typeface="Comfortaa"/>
              <a:ea typeface="Comfortaa"/>
              <a:cs typeface="Comfortaa"/>
              <a:sym typeface="Comfortaa"/>
            </a:endParaRPr>
          </a:p>
          <a:p>
            <a:pPr indent="-342900" lvl="0" marL="457200" rtl="0" algn="l">
              <a:lnSpc>
                <a:spcPct val="150000"/>
              </a:lnSpc>
              <a:spcBef>
                <a:spcPts val="0"/>
              </a:spcBef>
              <a:spcAft>
                <a:spcPts val="0"/>
              </a:spcAft>
              <a:buSzPts val="1800"/>
              <a:buFont typeface="Comfortaa"/>
              <a:buChar char="•"/>
            </a:pPr>
            <a:r>
              <a:rPr lang="en-US">
                <a:latin typeface="Comfortaa"/>
                <a:ea typeface="Comfortaa"/>
                <a:cs typeface="Comfortaa"/>
                <a:sym typeface="Comfortaa"/>
              </a:rPr>
              <a:t>Be Inclusive</a:t>
            </a:r>
            <a:endParaRPr>
              <a:latin typeface="Comfortaa"/>
              <a:ea typeface="Comfortaa"/>
              <a:cs typeface="Comfortaa"/>
              <a:sym typeface="Comfortaa"/>
            </a:endParaRPr>
          </a:p>
          <a:p>
            <a:pPr indent="-342900" lvl="0" marL="457200" rtl="0" algn="l">
              <a:lnSpc>
                <a:spcPct val="150000"/>
              </a:lnSpc>
              <a:spcBef>
                <a:spcPts val="0"/>
              </a:spcBef>
              <a:spcAft>
                <a:spcPts val="0"/>
              </a:spcAft>
              <a:buSzPts val="1800"/>
              <a:buFont typeface="Comfortaa"/>
              <a:buChar char="•"/>
            </a:pPr>
            <a:r>
              <a:rPr lang="en-US">
                <a:latin typeface="Comfortaa"/>
                <a:ea typeface="Comfortaa"/>
                <a:cs typeface="Comfortaa"/>
                <a:sym typeface="Comfortaa"/>
              </a:rPr>
              <a:t>Ask the Questions</a:t>
            </a:r>
            <a:endParaRPr>
              <a:latin typeface="Comfortaa"/>
              <a:ea typeface="Comfortaa"/>
              <a:cs typeface="Comfortaa"/>
              <a:sym typeface="Comfortaa"/>
            </a:endParaRPr>
          </a:p>
          <a:p>
            <a:pPr indent="-342900" lvl="0" marL="457200" rtl="0" algn="l">
              <a:lnSpc>
                <a:spcPct val="150000"/>
              </a:lnSpc>
              <a:spcBef>
                <a:spcPts val="0"/>
              </a:spcBef>
              <a:spcAft>
                <a:spcPts val="0"/>
              </a:spcAft>
              <a:buSzPts val="1800"/>
              <a:buFont typeface="Comfortaa"/>
              <a:buChar char="•"/>
            </a:pPr>
            <a:r>
              <a:rPr lang="en-US">
                <a:latin typeface="Comfortaa"/>
                <a:ea typeface="Comfortaa"/>
                <a:cs typeface="Comfortaa"/>
                <a:sym typeface="Comfortaa"/>
              </a:rPr>
              <a:t>Share Resources</a:t>
            </a:r>
            <a:endParaRPr>
              <a:latin typeface="Comfortaa"/>
              <a:ea typeface="Comfortaa"/>
              <a:cs typeface="Comfortaa"/>
              <a:sym typeface="Comfortaa"/>
            </a:endParaRPr>
          </a:p>
          <a:p>
            <a:pPr indent="-342900" lvl="0" marL="457200" rtl="0" algn="l">
              <a:lnSpc>
                <a:spcPct val="150000"/>
              </a:lnSpc>
              <a:spcBef>
                <a:spcPts val="0"/>
              </a:spcBef>
              <a:spcAft>
                <a:spcPts val="0"/>
              </a:spcAft>
              <a:buSzPts val="1800"/>
              <a:buFont typeface="Comfortaa"/>
              <a:buChar char="•"/>
            </a:pPr>
            <a:r>
              <a:rPr lang="en-US">
                <a:latin typeface="Comfortaa"/>
                <a:ea typeface="Comfortaa"/>
                <a:cs typeface="Comfortaa"/>
                <a:sym typeface="Comfortaa"/>
              </a:rPr>
              <a:t>Communicate with School Personnel</a:t>
            </a:r>
            <a:endParaRPr>
              <a:latin typeface="Comfortaa"/>
              <a:ea typeface="Comfortaa"/>
              <a:cs typeface="Comfortaa"/>
              <a:sym typeface="Comfortaa"/>
            </a:endParaRPr>
          </a:p>
          <a:p>
            <a:pPr indent="-342900" lvl="0" marL="457200" rtl="0" algn="l">
              <a:lnSpc>
                <a:spcPct val="150000"/>
              </a:lnSpc>
              <a:spcBef>
                <a:spcPts val="0"/>
              </a:spcBef>
              <a:spcAft>
                <a:spcPts val="0"/>
              </a:spcAft>
              <a:buSzPts val="1800"/>
              <a:buFont typeface="Comfortaa"/>
              <a:buChar char="•"/>
            </a:pPr>
            <a:r>
              <a:rPr lang="en-US">
                <a:latin typeface="Comfortaa"/>
                <a:ea typeface="Comfortaa"/>
                <a:cs typeface="Comfortaa"/>
                <a:sym typeface="Comfortaa"/>
              </a:rPr>
              <a:t>Don’t Gossip</a:t>
            </a:r>
            <a:endParaRPr u="sng">
              <a:latin typeface="Comfortaa"/>
              <a:ea typeface="Comfortaa"/>
              <a:cs typeface="Comfortaa"/>
              <a:sym typeface="Comfortaa"/>
            </a:endParaRPr>
          </a:p>
        </p:txBody>
      </p:sp>
      <p:pic>
        <p:nvPicPr>
          <p:cNvPr id="164" name="Google Shape;164;g311501b7d7f_0_190"/>
          <p:cNvPicPr preferRelativeResize="0"/>
          <p:nvPr/>
        </p:nvPicPr>
        <p:blipFill>
          <a:blip r:embed="rId4">
            <a:alphaModFix/>
          </a:blip>
          <a:stretch>
            <a:fillRect/>
          </a:stretch>
        </p:blipFill>
        <p:spPr>
          <a:xfrm>
            <a:off x="7922174" y="2365549"/>
            <a:ext cx="4165800" cy="381127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g311501b7d7f_0_4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0" name="Google Shape;170;g311501b7d7f_0_41"/>
          <p:cNvSpPr txBox="1"/>
          <p:nvPr>
            <p:ph type="title"/>
          </p:nvPr>
        </p:nvSpPr>
        <p:spPr>
          <a:xfrm>
            <a:off x="340900" y="866700"/>
            <a:ext cx="11013000" cy="824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60"/>
              <a:buFont typeface="Calibri"/>
              <a:buNone/>
            </a:pPr>
            <a:r>
              <a:rPr b="1" lang="en-US" sz="3160">
                <a:latin typeface="Comfortaa"/>
                <a:ea typeface="Comfortaa"/>
                <a:cs typeface="Comfortaa"/>
                <a:sym typeface="Comfortaa"/>
              </a:rPr>
              <a:t>I’M NOT A DOCTOR &amp; I DON’T PLAY ONE ON TV</a:t>
            </a:r>
            <a:endParaRPr b="1" sz="3160">
              <a:latin typeface="Comfortaa"/>
              <a:ea typeface="Comfortaa"/>
              <a:cs typeface="Comfortaa"/>
              <a:sym typeface="Comfortaa"/>
            </a:endParaRPr>
          </a:p>
        </p:txBody>
      </p:sp>
      <p:sp>
        <p:nvSpPr>
          <p:cNvPr id="171" name="Google Shape;171;g311501b7d7f_0_41"/>
          <p:cNvSpPr txBox="1"/>
          <p:nvPr>
            <p:ph idx="1" type="body"/>
          </p:nvPr>
        </p:nvSpPr>
        <p:spPr>
          <a:xfrm>
            <a:off x="4191000" y="1690800"/>
            <a:ext cx="7359300" cy="4486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0"/>
              </a:spcBef>
              <a:spcAft>
                <a:spcPts val="0"/>
              </a:spcAft>
              <a:buClr>
                <a:schemeClr val="dk1"/>
              </a:buClr>
              <a:buSzPts val="2800"/>
              <a:buNone/>
            </a:pPr>
            <a:r>
              <a:rPr lang="en-US" sz="3400">
                <a:solidFill>
                  <a:srgbClr val="1A3E73"/>
                </a:solidFill>
                <a:highlight>
                  <a:srgbClr val="FFFFFF"/>
                </a:highlight>
                <a:latin typeface="Comfortaa"/>
                <a:ea typeface="Comfortaa"/>
                <a:cs typeface="Comfortaa"/>
                <a:sym typeface="Comfortaa"/>
              </a:rPr>
              <a:t>NYS Crisis </a:t>
            </a:r>
            <a:r>
              <a:rPr lang="en-US" sz="3400">
                <a:solidFill>
                  <a:srgbClr val="1A3E73"/>
                </a:solidFill>
                <a:highlight>
                  <a:srgbClr val="FFFFFF"/>
                </a:highlight>
                <a:latin typeface="Comfortaa"/>
                <a:ea typeface="Comfortaa"/>
                <a:cs typeface="Comfortaa"/>
                <a:sym typeface="Comfortaa"/>
              </a:rPr>
              <a:t>Prevention</a:t>
            </a:r>
            <a:r>
              <a:rPr lang="en-US" sz="3400">
                <a:solidFill>
                  <a:srgbClr val="1A3E73"/>
                </a:solidFill>
                <a:highlight>
                  <a:srgbClr val="FFFFFF"/>
                </a:highlight>
                <a:latin typeface="Comfortaa"/>
                <a:ea typeface="Comfortaa"/>
                <a:cs typeface="Comfortaa"/>
                <a:sym typeface="Comfortaa"/>
              </a:rPr>
              <a:t> Hotlines &amp; Education </a:t>
            </a:r>
            <a:endParaRPr sz="4400">
              <a:latin typeface="Comfortaa"/>
              <a:ea typeface="Comfortaa"/>
              <a:cs typeface="Comfortaa"/>
              <a:sym typeface="Comfortaa"/>
            </a:endParaRPr>
          </a:p>
          <a:p>
            <a:pPr indent="0" lvl="0" marL="0" rtl="0" algn="l">
              <a:lnSpc>
                <a:spcPct val="90000"/>
              </a:lnSpc>
              <a:spcBef>
                <a:spcPts val="0"/>
              </a:spcBef>
              <a:spcAft>
                <a:spcPts val="0"/>
              </a:spcAft>
              <a:buClr>
                <a:schemeClr val="dk1"/>
              </a:buClr>
              <a:buSzPts val="2800"/>
              <a:buNone/>
            </a:pPr>
            <a:r>
              <a:rPr lang="en-US" sz="2700" u="sng">
                <a:solidFill>
                  <a:schemeClr val="hlink"/>
                </a:solidFill>
                <a:hlinkClick r:id="rId4"/>
              </a:rPr>
              <a:t>https://omh.ny.gov/omhweb/bootstrap/crisis.html</a:t>
            </a:r>
            <a:endParaRPr sz="2700"/>
          </a:p>
          <a:p>
            <a:pPr indent="-50800" lvl="0" marL="228600" rtl="0" algn="l">
              <a:lnSpc>
                <a:spcPct val="90000"/>
              </a:lnSpc>
              <a:spcBef>
                <a:spcPts val="0"/>
              </a:spcBef>
              <a:spcAft>
                <a:spcPts val="0"/>
              </a:spcAft>
              <a:buClr>
                <a:schemeClr val="dk1"/>
              </a:buClr>
              <a:buSzPts val="2800"/>
              <a:buNone/>
            </a:pPr>
            <a:r>
              <a:t/>
            </a:r>
            <a:endParaRPr/>
          </a:p>
          <a:p>
            <a:pPr indent="-50800" lvl="0" marL="228600" rtl="0" algn="l">
              <a:lnSpc>
                <a:spcPct val="90000"/>
              </a:lnSpc>
              <a:spcBef>
                <a:spcPts val="0"/>
              </a:spcBef>
              <a:spcAft>
                <a:spcPts val="0"/>
              </a:spcAft>
              <a:buClr>
                <a:schemeClr val="dk1"/>
              </a:buClr>
              <a:buSzPts val="2800"/>
              <a:buNone/>
            </a:pPr>
            <a:r>
              <a:t/>
            </a:r>
            <a:endParaRPr/>
          </a:p>
        </p:txBody>
      </p:sp>
      <p:pic>
        <p:nvPicPr>
          <p:cNvPr id="172" name="Google Shape;172;g311501b7d7f_0_41"/>
          <p:cNvPicPr preferRelativeResize="0"/>
          <p:nvPr/>
        </p:nvPicPr>
        <p:blipFill>
          <a:blip r:embed="rId5">
            <a:alphaModFix/>
          </a:blip>
          <a:stretch>
            <a:fillRect/>
          </a:stretch>
        </p:blipFill>
        <p:spPr>
          <a:xfrm>
            <a:off x="497650" y="1862238"/>
            <a:ext cx="3452725" cy="4143326"/>
          </a:xfrm>
          <a:prstGeom prst="rect">
            <a:avLst/>
          </a:prstGeom>
          <a:noFill/>
          <a:ln>
            <a:noFill/>
          </a:ln>
        </p:spPr>
      </p:pic>
      <p:pic>
        <p:nvPicPr>
          <p:cNvPr id="173" name="Google Shape;173;g311501b7d7f_0_41"/>
          <p:cNvPicPr preferRelativeResize="0"/>
          <p:nvPr/>
        </p:nvPicPr>
        <p:blipFill>
          <a:blip r:embed="rId6">
            <a:alphaModFix/>
          </a:blip>
          <a:stretch>
            <a:fillRect/>
          </a:stretch>
        </p:blipFill>
        <p:spPr>
          <a:xfrm>
            <a:off x="9564172" y="4431848"/>
            <a:ext cx="2190776" cy="1573725"/>
          </a:xfrm>
          <a:prstGeom prst="rect">
            <a:avLst/>
          </a:prstGeom>
          <a:noFill/>
          <a:ln>
            <a:noFill/>
          </a:ln>
        </p:spPr>
      </p:pic>
      <p:pic>
        <p:nvPicPr>
          <p:cNvPr id="174" name="Google Shape;174;g311501b7d7f_0_41"/>
          <p:cNvPicPr preferRelativeResize="0"/>
          <p:nvPr/>
        </p:nvPicPr>
        <p:blipFill>
          <a:blip r:embed="rId7">
            <a:alphaModFix/>
          </a:blip>
          <a:stretch>
            <a:fillRect/>
          </a:stretch>
        </p:blipFill>
        <p:spPr>
          <a:xfrm>
            <a:off x="6015800" y="3605475"/>
            <a:ext cx="2089500" cy="2089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g311501b7d7f_0_2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0" name="Google Shape;180;g311501b7d7f_0_26"/>
          <p:cNvSpPr txBox="1"/>
          <p:nvPr>
            <p:ph type="title"/>
          </p:nvPr>
        </p:nvSpPr>
        <p:spPr>
          <a:xfrm>
            <a:off x="616325" y="103817"/>
            <a:ext cx="10515600" cy="82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Comfortaa"/>
                <a:ea typeface="Comfortaa"/>
                <a:cs typeface="Comfortaa"/>
                <a:sym typeface="Comfortaa"/>
              </a:rPr>
              <a:t>RESOURCES</a:t>
            </a:r>
            <a:endParaRPr>
              <a:latin typeface="Comfortaa"/>
              <a:ea typeface="Comfortaa"/>
              <a:cs typeface="Comfortaa"/>
              <a:sym typeface="Comfortaa"/>
            </a:endParaRPr>
          </a:p>
        </p:txBody>
      </p:sp>
      <p:sp>
        <p:nvSpPr>
          <p:cNvPr id="181" name="Google Shape;181;g311501b7d7f_0_26"/>
          <p:cNvSpPr txBox="1"/>
          <p:nvPr>
            <p:ph idx="1" type="body"/>
          </p:nvPr>
        </p:nvSpPr>
        <p:spPr>
          <a:xfrm>
            <a:off x="280725" y="927925"/>
            <a:ext cx="10515600" cy="54057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50000"/>
              </a:lnSpc>
              <a:spcBef>
                <a:spcPts val="0"/>
              </a:spcBef>
              <a:spcAft>
                <a:spcPts val="0"/>
              </a:spcAft>
              <a:buClr>
                <a:schemeClr val="dk1"/>
              </a:buClr>
              <a:buSzPct val="29166"/>
              <a:buNone/>
            </a:pPr>
            <a:r>
              <a:rPr lang="en-US" sz="9600" u="sng">
                <a:solidFill>
                  <a:schemeClr val="hlink"/>
                </a:solidFill>
                <a:latin typeface="Comfortaa"/>
                <a:ea typeface="Comfortaa"/>
                <a:cs typeface="Comfortaa"/>
                <a:sym typeface="Comfortaa"/>
                <a:hlinkClick r:id="rId4"/>
              </a:rPr>
              <a:t>Mental Health Association in New York State</a:t>
            </a:r>
            <a:endParaRPr sz="9600">
              <a:latin typeface="Comfortaa"/>
              <a:ea typeface="Comfortaa"/>
              <a:cs typeface="Comfortaa"/>
              <a:sym typeface="Comfortaa"/>
            </a:endParaRPr>
          </a:p>
          <a:p>
            <a:pPr indent="0" lvl="0" marL="0" rtl="0" algn="l">
              <a:lnSpc>
                <a:spcPct val="90000"/>
              </a:lnSpc>
              <a:spcBef>
                <a:spcPts val="0"/>
              </a:spcBef>
              <a:spcAft>
                <a:spcPts val="0"/>
              </a:spcAft>
              <a:buClr>
                <a:schemeClr val="dk1"/>
              </a:buClr>
              <a:buSzPct val="29166"/>
              <a:buNone/>
            </a:pPr>
            <a:r>
              <a:t/>
            </a:r>
            <a:endParaRPr sz="9600">
              <a:latin typeface="Comfortaa"/>
              <a:ea typeface="Comfortaa"/>
              <a:cs typeface="Comfortaa"/>
              <a:sym typeface="Comfortaa"/>
            </a:endParaRPr>
          </a:p>
          <a:p>
            <a:pPr indent="0" lvl="0" marL="0" rtl="0" algn="l">
              <a:lnSpc>
                <a:spcPct val="150000"/>
              </a:lnSpc>
              <a:spcBef>
                <a:spcPts val="0"/>
              </a:spcBef>
              <a:spcAft>
                <a:spcPts val="0"/>
              </a:spcAft>
              <a:buClr>
                <a:schemeClr val="dk1"/>
              </a:buClr>
              <a:buSzPct val="29166"/>
              <a:buNone/>
            </a:pPr>
            <a:r>
              <a:t/>
            </a:r>
            <a:endParaRPr sz="9600">
              <a:latin typeface="Comfortaa"/>
              <a:ea typeface="Comfortaa"/>
              <a:cs typeface="Comfortaa"/>
              <a:sym typeface="Comfortaa"/>
            </a:endParaRPr>
          </a:p>
          <a:p>
            <a:pPr indent="0" lvl="0" marL="0" rtl="0" algn="l">
              <a:lnSpc>
                <a:spcPct val="150000"/>
              </a:lnSpc>
              <a:spcBef>
                <a:spcPts val="0"/>
              </a:spcBef>
              <a:spcAft>
                <a:spcPts val="0"/>
              </a:spcAft>
              <a:buClr>
                <a:schemeClr val="dk1"/>
              </a:buClr>
              <a:buSzPct val="29166"/>
              <a:buNone/>
            </a:pPr>
            <a:r>
              <a:rPr lang="en-US" sz="9600" u="sng">
                <a:solidFill>
                  <a:schemeClr val="hlink"/>
                </a:solidFill>
                <a:latin typeface="Comfortaa"/>
                <a:ea typeface="Comfortaa"/>
                <a:cs typeface="Comfortaa"/>
                <a:sym typeface="Comfortaa"/>
                <a:hlinkClick r:id="rId5"/>
              </a:rPr>
              <a:t>Substance Abuse and Mental Health Services Administration (SAMHSA)</a:t>
            </a:r>
            <a:endParaRPr sz="9600">
              <a:latin typeface="Comfortaa"/>
              <a:ea typeface="Comfortaa"/>
              <a:cs typeface="Comfortaa"/>
              <a:sym typeface="Comfortaa"/>
            </a:endParaRPr>
          </a:p>
          <a:p>
            <a:pPr indent="0" lvl="0" marL="0" rtl="0" algn="l">
              <a:lnSpc>
                <a:spcPct val="90000"/>
              </a:lnSpc>
              <a:spcBef>
                <a:spcPts val="0"/>
              </a:spcBef>
              <a:spcAft>
                <a:spcPts val="0"/>
              </a:spcAft>
              <a:buClr>
                <a:schemeClr val="dk1"/>
              </a:buClr>
              <a:buSzPct val="29166"/>
              <a:buNone/>
            </a:pPr>
            <a:r>
              <a:t/>
            </a:r>
            <a:endParaRPr sz="9600">
              <a:latin typeface="Comfortaa"/>
              <a:ea typeface="Comfortaa"/>
              <a:cs typeface="Comfortaa"/>
              <a:sym typeface="Comfortaa"/>
            </a:endParaRPr>
          </a:p>
          <a:p>
            <a:pPr indent="0" lvl="0" marL="0" rtl="0" algn="l">
              <a:lnSpc>
                <a:spcPct val="150000"/>
              </a:lnSpc>
              <a:spcBef>
                <a:spcPts val="0"/>
              </a:spcBef>
              <a:spcAft>
                <a:spcPts val="0"/>
              </a:spcAft>
              <a:buClr>
                <a:schemeClr val="dk1"/>
              </a:buClr>
              <a:buSzPct val="29166"/>
              <a:buNone/>
            </a:pPr>
            <a:r>
              <a:rPr lang="en-US" sz="9600" u="sng">
                <a:solidFill>
                  <a:schemeClr val="hlink"/>
                </a:solidFill>
                <a:latin typeface="Comfortaa"/>
                <a:ea typeface="Comfortaa"/>
                <a:cs typeface="Comfortaa"/>
                <a:sym typeface="Comfortaa"/>
                <a:hlinkClick r:id="rId6"/>
              </a:rPr>
              <a:t>Taking Care of YOU: Self-Care for Family Caregivers</a:t>
            </a:r>
            <a:endParaRPr sz="9600">
              <a:latin typeface="Comfortaa"/>
              <a:ea typeface="Comfortaa"/>
              <a:cs typeface="Comfortaa"/>
              <a:sym typeface="Comfortaa"/>
            </a:endParaRPr>
          </a:p>
          <a:p>
            <a:pPr indent="-50800" lvl="0" marL="228600" rtl="0" algn="l">
              <a:lnSpc>
                <a:spcPct val="150000"/>
              </a:lnSpc>
              <a:spcBef>
                <a:spcPts val="0"/>
              </a:spcBef>
              <a:spcAft>
                <a:spcPts val="0"/>
              </a:spcAft>
              <a:buClr>
                <a:schemeClr val="dk1"/>
              </a:buClr>
              <a:buSzPct val="29166"/>
              <a:buNone/>
            </a:pPr>
            <a:r>
              <a:t/>
            </a:r>
            <a:endParaRPr sz="9600">
              <a:latin typeface="Comfortaa"/>
              <a:ea typeface="Comfortaa"/>
              <a:cs typeface="Comfortaa"/>
              <a:sym typeface="Comfortaa"/>
            </a:endParaRPr>
          </a:p>
          <a:p>
            <a:pPr indent="0" lvl="0" marL="0" rtl="0" algn="l">
              <a:lnSpc>
                <a:spcPct val="150000"/>
              </a:lnSpc>
              <a:spcBef>
                <a:spcPts val="0"/>
              </a:spcBef>
              <a:spcAft>
                <a:spcPts val="0"/>
              </a:spcAft>
              <a:buClr>
                <a:schemeClr val="dk1"/>
              </a:buClr>
              <a:buSzPct val="29166"/>
              <a:buNone/>
            </a:pPr>
            <a:r>
              <a:rPr lang="en-US" sz="9600" u="sng">
                <a:solidFill>
                  <a:schemeClr val="hlink"/>
                </a:solidFill>
                <a:latin typeface="Comfortaa"/>
                <a:ea typeface="Comfortaa"/>
                <a:cs typeface="Comfortaa"/>
                <a:sym typeface="Comfortaa"/>
                <a:hlinkClick r:id="rId7"/>
              </a:rPr>
              <a:t>Mayo Clinic, Caregiver Stress Management</a:t>
            </a:r>
            <a:endParaRPr sz="9600">
              <a:latin typeface="Comfortaa"/>
              <a:ea typeface="Comfortaa"/>
              <a:cs typeface="Comfortaa"/>
              <a:sym typeface="Comfortaa"/>
            </a:endParaRPr>
          </a:p>
          <a:p>
            <a:pPr indent="0" lvl="0" marL="0" rtl="0" algn="l">
              <a:lnSpc>
                <a:spcPct val="150000"/>
              </a:lnSpc>
              <a:spcBef>
                <a:spcPts val="0"/>
              </a:spcBef>
              <a:spcAft>
                <a:spcPts val="0"/>
              </a:spcAft>
              <a:buClr>
                <a:schemeClr val="dk1"/>
              </a:buClr>
              <a:buSzPct val="29166"/>
              <a:buNone/>
            </a:pPr>
            <a:r>
              <a:t/>
            </a:r>
            <a:endParaRPr sz="9600">
              <a:latin typeface="Comfortaa"/>
              <a:ea typeface="Comfortaa"/>
              <a:cs typeface="Comfortaa"/>
              <a:sym typeface="Comfortaa"/>
            </a:endParaRPr>
          </a:p>
          <a:p>
            <a:pPr indent="0" lvl="0" marL="0" rtl="0" algn="l">
              <a:lnSpc>
                <a:spcPct val="150000"/>
              </a:lnSpc>
              <a:spcBef>
                <a:spcPts val="0"/>
              </a:spcBef>
              <a:spcAft>
                <a:spcPts val="0"/>
              </a:spcAft>
              <a:buClr>
                <a:schemeClr val="dk1"/>
              </a:buClr>
              <a:buSzPct val="29166"/>
              <a:buNone/>
            </a:pPr>
            <a:r>
              <a:rPr lang="en-US" sz="9600" u="sng">
                <a:solidFill>
                  <a:schemeClr val="hlink"/>
                </a:solidFill>
                <a:latin typeface="Comfortaa"/>
                <a:ea typeface="Comfortaa"/>
                <a:cs typeface="Comfortaa"/>
                <a:sym typeface="Comfortaa"/>
                <a:hlinkClick r:id="rId8"/>
              </a:rPr>
              <a:t>The U.S. Surgeon General Advisory on the Mental Health and Well-Being of Parents </a:t>
            </a:r>
            <a:endParaRPr sz="9600">
              <a:latin typeface="Comfortaa"/>
              <a:ea typeface="Comfortaa"/>
              <a:cs typeface="Comfortaa"/>
              <a:sym typeface="Comfortaa"/>
            </a:endParaRPr>
          </a:p>
          <a:p>
            <a:pPr indent="0" lvl="0" marL="0" rtl="0" algn="l">
              <a:lnSpc>
                <a:spcPct val="150000"/>
              </a:lnSpc>
              <a:spcBef>
                <a:spcPts val="0"/>
              </a:spcBef>
              <a:spcAft>
                <a:spcPts val="0"/>
              </a:spcAft>
              <a:buClr>
                <a:schemeClr val="dk1"/>
              </a:buClr>
              <a:buSzPct val="29166"/>
              <a:buNone/>
            </a:pPr>
            <a:r>
              <a:t/>
            </a:r>
            <a:endParaRPr sz="9600">
              <a:latin typeface="Comfortaa"/>
              <a:ea typeface="Comfortaa"/>
              <a:cs typeface="Comfortaa"/>
              <a:sym typeface="Comfortaa"/>
            </a:endParaRPr>
          </a:p>
          <a:p>
            <a:pPr indent="-50800" lvl="0" marL="228600" rtl="0" algn="l">
              <a:lnSpc>
                <a:spcPct val="150000"/>
              </a:lnSpc>
              <a:spcBef>
                <a:spcPts val="0"/>
              </a:spcBef>
              <a:spcAft>
                <a:spcPts val="0"/>
              </a:spcAft>
              <a:buClr>
                <a:schemeClr val="dk1"/>
              </a:buClr>
              <a:buSzPct val="96282"/>
              <a:buNone/>
            </a:pPr>
            <a:r>
              <a:t/>
            </a:r>
            <a:endParaRPr sz="2908">
              <a:latin typeface="Comfortaa"/>
              <a:ea typeface="Comfortaa"/>
              <a:cs typeface="Comfortaa"/>
              <a:sym typeface="Comfortaa"/>
            </a:endParaRPr>
          </a:p>
          <a:p>
            <a:pPr indent="-50800" lvl="0" marL="228600" rtl="0" algn="l">
              <a:lnSpc>
                <a:spcPct val="90000"/>
              </a:lnSpc>
              <a:spcBef>
                <a:spcPts val="0"/>
              </a:spcBef>
              <a:spcAft>
                <a:spcPts val="0"/>
              </a:spcAft>
              <a:buClr>
                <a:schemeClr val="dk1"/>
              </a:buClr>
              <a:buSzPct val="100000"/>
              <a:buNone/>
            </a:pPr>
            <a:r>
              <a:t/>
            </a:r>
            <a:endParaRPr/>
          </a:p>
          <a:p>
            <a:pPr indent="-50800" lvl="0" marL="228600" rtl="0" algn="l">
              <a:lnSpc>
                <a:spcPct val="90000"/>
              </a:lnSpc>
              <a:spcBef>
                <a:spcPts val="0"/>
              </a:spcBef>
              <a:spcAft>
                <a:spcPts val="0"/>
              </a:spcAft>
              <a:buClr>
                <a:schemeClr val="dk1"/>
              </a:buClr>
              <a:buSzPct val="100000"/>
              <a:buNone/>
            </a:pPr>
            <a:r>
              <a:t/>
            </a:r>
            <a:endParaRPr/>
          </a:p>
          <a:p>
            <a:pPr indent="-50800" lvl="0" marL="228600" rtl="0" algn="l">
              <a:lnSpc>
                <a:spcPct val="90000"/>
              </a:lnSpc>
              <a:spcBef>
                <a:spcPts val="0"/>
              </a:spcBef>
              <a:spcAft>
                <a:spcPts val="0"/>
              </a:spcAft>
              <a:buClr>
                <a:schemeClr val="dk1"/>
              </a:buClr>
              <a:buSzPct val="100000"/>
              <a:buNone/>
            </a:pPr>
            <a:r>
              <a:t/>
            </a:r>
            <a:endParaRPr/>
          </a:p>
          <a:p>
            <a:pPr indent="-50800" lvl="0" marL="228600" rtl="0" algn="l">
              <a:lnSpc>
                <a:spcPct val="90000"/>
              </a:lnSpc>
              <a:spcBef>
                <a:spcPts val="0"/>
              </a:spcBef>
              <a:spcAft>
                <a:spcPts val="0"/>
              </a:spcAft>
              <a:buClr>
                <a:schemeClr val="dk1"/>
              </a:buClr>
              <a:buSzPct val="100000"/>
              <a:buNone/>
            </a:pPr>
            <a:r>
              <a:t/>
            </a:r>
            <a:endParaRPr/>
          </a:p>
        </p:txBody>
      </p:sp>
      <p:pic>
        <p:nvPicPr>
          <p:cNvPr id="182" name="Google Shape;182;g311501b7d7f_0_26"/>
          <p:cNvPicPr preferRelativeResize="0"/>
          <p:nvPr/>
        </p:nvPicPr>
        <p:blipFill>
          <a:blip r:embed="rId9">
            <a:alphaModFix/>
          </a:blip>
          <a:stretch>
            <a:fillRect/>
          </a:stretch>
        </p:blipFill>
        <p:spPr>
          <a:xfrm>
            <a:off x="10233447" y="1812050"/>
            <a:ext cx="1112425" cy="1112425"/>
          </a:xfrm>
          <a:prstGeom prst="rect">
            <a:avLst/>
          </a:prstGeom>
          <a:noFill/>
          <a:ln>
            <a:noFill/>
          </a:ln>
        </p:spPr>
      </p:pic>
      <p:pic>
        <p:nvPicPr>
          <p:cNvPr id="183" name="Google Shape;183;g311501b7d7f_0_26"/>
          <p:cNvPicPr preferRelativeResize="0"/>
          <p:nvPr/>
        </p:nvPicPr>
        <p:blipFill>
          <a:blip r:embed="rId10">
            <a:alphaModFix/>
          </a:blip>
          <a:stretch>
            <a:fillRect/>
          </a:stretch>
        </p:blipFill>
        <p:spPr>
          <a:xfrm>
            <a:off x="7686725" y="792588"/>
            <a:ext cx="1112425" cy="1112425"/>
          </a:xfrm>
          <a:prstGeom prst="rect">
            <a:avLst/>
          </a:prstGeom>
          <a:noFill/>
          <a:ln>
            <a:noFill/>
          </a:ln>
        </p:spPr>
      </p:pic>
      <p:pic>
        <p:nvPicPr>
          <p:cNvPr id="184" name="Google Shape;184;g311501b7d7f_0_26"/>
          <p:cNvPicPr preferRelativeResize="0"/>
          <p:nvPr/>
        </p:nvPicPr>
        <p:blipFill>
          <a:blip r:embed="rId11">
            <a:alphaModFix/>
          </a:blip>
          <a:stretch>
            <a:fillRect/>
          </a:stretch>
        </p:blipFill>
        <p:spPr>
          <a:xfrm>
            <a:off x="8597425" y="3074550"/>
            <a:ext cx="1112425" cy="1112425"/>
          </a:xfrm>
          <a:prstGeom prst="rect">
            <a:avLst/>
          </a:prstGeom>
          <a:noFill/>
          <a:ln>
            <a:noFill/>
          </a:ln>
        </p:spPr>
      </p:pic>
      <p:pic>
        <p:nvPicPr>
          <p:cNvPr id="185" name="Google Shape;185;g311501b7d7f_0_26"/>
          <p:cNvPicPr preferRelativeResize="0"/>
          <p:nvPr/>
        </p:nvPicPr>
        <p:blipFill>
          <a:blip r:embed="rId12">
            <a:alphaModFix/>
          </a:blip>
          <a:stretch>
            <a:fillRect/>
          </a:stretch>
        </p:blipFill>
        <p:spPr>
          <a:xfrm>
            <a:off x="8975576" y="103825"/>
            <a:ext cx="3216425" cy="1801200"/>
          </a:xfrm>
          <a:prstGeom prst="rect">
            <a:avLst/>
          </a:prstGeom>
          <a:noFill/>
          <a:ln>
            <a:noFill/>
          </a:ln>
        </p:spPr>
      </p:pic>
      <p:pic>
        <p:nvPicPr>
          <p:cNvPr id="186" name="Google Shape;186;g311501b7d7f_0_26"/>
          <p:cNvPicPr preferRelativeResize="0"/>
          <p:nvPr/>
        </p:nvPicPr>
        <p:blipFill>
          <a:blip r:embed="rId13">
            <a:alphaModFix/>
          </a:blip>
          <a:stretch>
            <a:fillRect/>
          </a:stretch>
        </p:blipFill>
        <p:spPr>
          <a:xfrm flipH="1">
            <a:off x="7485000" y="4149700"/>
            <a:ext cx="1112425" cy="1112425"/>
          </a:xfrm>
          <a:prstGeom prst="rect">
            <a:avLst/>
          </a:prstGeom>
          <a:noFill/>
          <a:ln>
            <a:noFill/>
          </a:ln>
        </p:spPr>
      </p:pic>
      <p:pic>
        <p:nvPicPr>
          <p:cNvPr id="187" name="Google Shape;187;g311501b7d7f_0_26"/>
          <p:cNvPicPr preferRelativeResize="0"/>
          <p:nvPr/>
        </p:nvPicPr>
        <p:blipFill>
          <a:blip r:embed="rId14">
            <a:alphaModFix/>
          </a:blip>
          <a:stretch>
            <a:fillRect/>
          </a:stretch>
        </p:blipFill>
        <p:spPr>
          <a:xfrm>
            <a:off x="10132888" y="5020075"/>
            <a:ext cx="1313550" cy="1313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g311501b7d7f_0_4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93" name="Google Shape;193;g311501b7d7f_0_47"/>
          <p:cNvSpPr txBox="1"/>
          <p:nvPr>
            <p:ph type="title"/>
          </p:nvPr>
        </p:nvSpPr>
        <p:spPr>
          <a:xfrm>
            <a:off x="288775" y="314731"/>
            <a:ext cx="2664600" cy="1446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94" name="Google Shape;194;g311501b7d7f_0_4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95" name="Google Shape;195;g311501b7d7f_0_47"/>
          <p:cNvPicPr preferRelativeResize="0"/>
          <p:nvPr/>
        </p:nvPicPr>
        <p:blipFill>
          <a:blip r:embed="rId4">
            <a:alphaModFix/>
          </a:blip>
          <a:stretch>
            <a:fillRect/>
          </a:stretch>
        </p:blipFill>
        <p:spPr>
          <a:xfrm rot="-1528236">
            <a:off x="1350752" y="893471"/>
            <a:ext cx="1446550" cy="1446550"/>
          </a:xfrm>
          <a:prstGeom prst="rect">
            <a:avLst/>
          </a:prstGeom>
          <a:noFill/>
          <a:ln>
            <a:noFill/>
          </a:ln>
        </p:spPr>
      </p:pic>
      <p:pic>
        <p:nvPicPr>
          <p:cNvPr id="196" name="Google Shape;196;g311501b7d7f_0_47"/>
          <p:cNvPicPr preferRelativeResize="0"/>
          <p:nvPr/>
        </p:nvPicPr>
        <p:blipFill>
          <a:blip r:embed="rId5">
            <a:alphaModFix/>
          </a:blip>
          <a:stretch>
            <a:fillRect/>
          </a:stretch>
        </p:blipFill>
        <p:spPr>
          <a:xfrm>
            <a:off x="4763717" y="652725"/>
            <a:ext cx="2664574" cy="2664574"/>
          </a:xfrm>
          <a:prstGeom prst="rect">
            <a:avLst/>
          </a:prstGeom>
          <a:noFill/>
          <a:ln cap="flat" cmpd="sng" w="114300">
            <a:solidFill>
              <a:schemeClr val="dk2"/>
            </a:solidFill>
            <a:prstDash val="solid"/>
            <a:round/>
            <a:headEnd len="sm" w="sm" type="none"/>
            <a:tailEnd len="sm" w="sm" type="none"/>
          </a:ln>
        </p:spPr>
      </p:pic>
      <p:pic>
        <p:nvPicPr>
          <p:cNvPr id="197" name="Google Shape;197;g311501b7d7f_0_47"/>
          <p:cNvPicPr preferRelativeResize="0"/>
          <p:nvPr/>
        </p:nvPicPr>
        <p:blipFill>
          <a:blip r:embed="rId6">
            <a:alphaModFix/>
          </a:blip>
          <a:stretch>
            <a:fillRect/>
          </a:stretch>
        </p:blipFill>
        <p:spPr>
          <a:xfrm rot="1717390">
            <a:off x="8259931" y="947688"/>
            <a:ext cx="1653175" cy="1653175"/>
          </a:xfrm>
          <a:prstGeom prst="rect">
            <a:avLst/>
          </a:prstGeom>
          <a:noFill/>
          <a:ln>
            <a:noFill/>
          </a:ln>
        </p:spPr>
      </p:pic>
      <p:pic>
        <p:nvPicPr>
          <p:cNvPr id="198" name="Google Shape;198;g311501b7d7f_0_47"/>
          <p:cNvPicPr preferRelativeResize="0"/>
          <p:nvPr/>
        </p:nvPicPr>
        <p:blipFill>
          <a:blip r:embed="rId7">
            <a:alphaModFix/>
          </a:blip>
          <a:stretch>
            <a:fillRect/>
          </a:stretch>
        </p:blipFill>
        <p:spPr>
          <a:xfrm>
            <a:off x="5047685" y="4080775"/>
            <a:ext cx="2380608" cy="1446550"/>
          </a:xfrm>
          <a:prstGeom prst="rect">
            <a:avLst/>
          </a:prstGeom>
          <a:noFill/>
          <a:ln>
            <a:noFill/>
          </a:ln>
        </p:spPr>
      </p:pic>
      <p:pic>
        <p:nvPicPr>
          <p:cNvPr id="199" name="Google Shape;199;g311501b7d7f_0_47"/>
          <p:cNvPicPr preferRelativeResize="0"/>
          <p:nvPr/>
        </p:nvPicPr>
        <p:blipFill>
          <a:blip r:embed="rId8">
            <a:alphaModFix/>
          </a:blip>
          <a:stretch>
            <a:fillRect/>
          </a:stretch>
        </p:blipFill>
        <p:spPr>
          <a:xfrm>
            <a:off x="8307480" y="3130505"/>
            <a:ext cx="3046325" cy="3046325"/>
          </a:xfrm>
          <a:prstGeom prst="rect">
            <a:avLst/>
          </a:prstGeom>
          <a:noFill/>
          <a:ln>
            <a:noFill/>
          </a:ln>
        </p:spPr>
      </p:pic>
      <p:pic>
        <p:nvPicPr>
          <p:cNvPr id="200" name="Google Shape;200;g311501b7d7f_0_47"/>
          <p:cNvPicPr preferRelativeResize="0"/>
          <p:nvPr/>
        </p:nvPicPr>
        <p:blipFill>
          <a:blip r:embed="rId9">
            <a:alphaModFix/>
          </a:blip>
          <a:stretch>
            <a:fillRect/>
          </a:stretch>
        </p:blipFill>
        <p:spPr>
          <a:xfrm>
            <a:off x="838205" y="3130505"/>
            <a:ext cx="3046325" cy="3046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6" name="Google Shape;206;p3"/>
          <p:cNvSpPr txBox="1"/>
          <p:nvPr>
            <p:ph type="title"/>
          </p:nvPr>
        </p:nvSpPr>
        <p:spPr>
          <a:xfrm>
            <a:off x="838200" y="866692"/>
            <a:ext cx="10515600" cy="8239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07" name="Google Shape;207;p3"/>
          <p:cNvSpPr txBox="1"/>
          <p:nvPr>
            <p:ph idx="1" type="body"/>
          </p:nvPr>
        </p:nvSpPr>
        <p:spPr>
          <a:xfrm>
            <a:off x="838200" y="4150894"/>
            <a:ext cx="10515600" cy="2026200"/>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00000"/>
              </a:lnSpc>
              <a:spcBef>
                <a:spcPts val="0"/>
              </a:spcBef>
              <a:spcAft>
                <a:spcPts val="0"/>
              </a:spcAft>
              <a:buClr>
                <a:srgbClr val="888888"/>
              </a:buClr>
              <a:buSzPts val="3200"/>
              <a:buNone/>
            </a:pPr>
            <a:r>
              <a:t/>
            </a:r>
            <a:endParaRPr b="1" sz="3500">
              <a:solidFill>
                <a:srgbClr val="793F88"/>
              </a:solidFill>
              <a:latin typeface="Comfortaa"/>
              <a:ea typeface="Comfortaa"/>
              <a:cs typeface="Comfortaa"/>
              <a:sym typeface="Comfortaa"/>
            </a:endParaRPr>
          </a:p>
          <a:p>
            <a:pPr indent="0" lvl="0" marL="0" rtl="0" algn="ctr">
              <a:lnSpc>
                <a:spcPct val="100000"/>
              </a:lnSpc>
              <a:spcBef>
                <a:spcPts val="0"/>
              </a:spcBef>
              <a:spcAft>
                <a:spcPts val="0"/>
              </a:spcAft>
              <a:buClr>
                <a:srgbClr val="888888"/>
              </a:buClr>
              <a:buSzPts val="3200"/>
              <a:buNone/>
            </a:pPr>
            <a:r>
              <a:t/>
            </a:r>
            <a:endParaRPr b="1" sz="3500">
              <a:solidFill>
                <a:srgbClr val="793F88"/>
              </a:solidFill>
              <a:latin typeface="Comfortaa"/>
              <a:ea typeface="Comfortaa"/>
              <a:cs typeface="Comfortaa"/>
              <a:sym typeface="Comfortaa"/>
            </a:endParaRPr>
          </a:p>
          <a:p>
            <a:pPr indent="0" lvl="0" marL="0" rtl="0" algn="ctr">
              <a:lnSpc>
                <a:spcPct val="100000"/>
              </a:lnSpc>
              <a:spcBef>
                <a:spcPts val="0"/>
              </a:spcBef>
              <a:spcAft>
                <a:spcPts val="0"/>
              </a:spcAft>
              <a:buClr>
                <a:srgbClr val="888888"/>
              </a:buClr>
              <a:buSzPts val="3200"/>
              <a:buFont typeface="Arial"/>
              <a:buNone/>
            </a:pPr>
            <a:r>
              <a:rPr b="1" lang="en-US" sz="3500">
                <a:solidFill>
                  <a:srgbClr val="793F88"/>
                </a:solidFill>
                <a:latin typeface="Comfortaa"/>
                <a:ea typeface="Comfortaa"/>
                <a:cs typeface="Comfortaa"/>
                <a:sym typeface="Comfortaa"/>
              </a:rPr>
              <a:t>Lissa Zukoff, </a:t>
            </a:r>
            <a:r>
              <a:rPr b="1" i="1" lang="en-US" sz="3500">
                <a:solidFill>
                  <a:srgbClr val="793F88"/>
                </a:solidFill>
                <a:latin typeface="Comfortaa"/>
                <a:ea typeface="Comfortaa"/>
                <a:cs typeface="Comfortaa"/>
                <a:sym typeface="Comfortaa"/>
              </a:rPr>
              <a:t>Special Education Specialist</a:t>
            </a:r>
            <a:endParaRPr b="1" sz="3500">
              <a:solidFill>
                <a:srgbClr val="793F88"/>
              </a:solidFill>
              <a:latin typeface="Comfortaa"/>
              <a:ea typeface="Comfortaa"/>
              <a:cs typeface="Comfortaa"/>
              <a:sym typeface="Comfortaa"/>
            </a:endParaRPr>
          </a:p>
          <a:p>
            <a:pPr indent="0" lvl="0" marL="0" rtl="0" algn="ctr">
              <a:lnSpc>
                <a:spcPct val="100000"/>
              </a:lnSpc>
              <a:spcBef>
                <a:spcPts val="0"/>
              </a:spcBef>
              <a:spcAft>
                <a:spcPts val="0"/>
              </a:spcAft>
              <a:buClr>
                <a:srgbClr val="888888"/>
              </a:buClr>
              <a:buSzPts val="3200"/>
              <a:buFont typeface="Arial"/>
              <a:buNone/>
            </a:pPr>
            <a:r>
              <a:rPr lang="en-US" sz="3200" u="sng">
                <a:solidFill>
                  <a:srgbClr val="0000FF"/>
                </a:solidFill>
                <a:latin typeface="Arial"/>
                <a:ea typeface="Arial"/>
                <a:cs typeface="Arial"/>
                <a:sym typeface="Arial"/>
                <a:hlinkClick r:id="rId4">
                  <a:extLst>
                    <a:ext uri="{A12FA001-AC4F-418D-AE19-62706E023703}">
                      <ahyp:hlinkClr val="tx"/>
                    </a:ext>
                  </a:extLst>
                </a:hlinkClick>
              </a:rPr>
              <a:t>specialeducation@nyspta.org</a:t>
            </a:r>
            <a:endParaRPr/>
          </a:p>
        </p:txBody>
      </p:sp>
      <p:pic>
        <p:nvPicPr>
          <p:cNvPr id="208" name="Google Shape;208;p3"/>
          <p:cNvPicPr preferRelativeResize="0"/>
          <p:nvPr/>
        </p:nvPicPr>
        <p:blipFill>
          <a:blip r:embed="rId5">
            <a:alphaModFix/>
          </a:blip>
          <a:stretch>
            <a:fillRect/>
          </a:stretch>
        </p:blipFill>
        <p:spPr>
          <a:xfrm>
            <a:off x="1843599" y="2460825"/>
            <a:ext cx="8504800" cy="2315975"/>
          </a:xfrm>
          <a:prstGeom prst="rect">
            <a:avLst/>
          </a:prstGeom>
          <a:noFill/>
          <a:ln>
            <a:noFill/>
          </a:ln>
        </p:spPr>
      </p:pic>
      <p:pic>
        <p:nvPicPr>
          <p:cNvPr id="209" name="Google Shape;209;p3"/>
          <p:cNvPicPr preferRelativeResize="0"/>
          <p:nvPr/>
        </p:nvPicPr>
        <p:blipFill>
          <a:blip r:embed="rId6">
            <a:alphaModFix/>
          </a:blip>
          <a:stretch>
            <a:fillRect/>
          </a:stretch>
        </p:blipFill>
        <p:spPr>
          <a:xfrm>
            <a:off x="360825" y="141200"/>
            <a:ext cx="3354198" cy="2026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2" name="Google Shape;92;p2"/>
          <p:cNvSpPr txBox="1"/>
          <p:nvPr>
            <p:ph type="title"/>
          </p:nvPr>
        </p:nvSpPr>
        <p:spPr>
          <a:xfrm>
            <a:off x="838200" y="866692"/>
            <a:ext cx="10515600" cy="824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sz="4900">
                <a:latin typeface="Comfortaa"/>
                <a:ea typeface="Comfortaa"/>
                <a:cs typeface="Comfortaa"/>
                <a:sym typeface="Comfortaa"/>
              </a:rPr>
              <a:t>PTA MISSION</a:t>
            </a:r>
            <a:endParaRPr b="1" sz="4900">
              <a:latin typeface="Comfortaa"/>
              <a:ea typeface="Comfortaa"/>
              <a:cs typeface="Comfortaa"/>
              <a:sym typeface="Comfortaa"/>
            </a:endParaRPr>
          </a:p>
        </p:txBody>
      </p:sp>
      <p:sp>
        <p:nvSpPr>
          <p:cNvPr id="93" name="Google Shape;93;p2"/>
          <p:cNvSpPr txBox="1"/>
          <p:nvPr>
            <p:ph idx="1" type="body"/>
          </p:nvPr>
        </p:nvSpPr>
        <p:spPr>
          <a:xfrm>
            <a:off x="381000" y="1825625"/>
            <a:ext cx="114903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en-US" sz="3950">
                <a:solidFill>
                  <a:srgbClr val="001D35"/>
                </a:solidFill>
                <a:highlight>
                  <a:srgbClr val="FFFFFF"/>
                </a:highlight>
                <a:latin typeface="Comfortaa"/>
                <a:ea typeface="Comfortaa"/>
                <a:cs typeface="Comfortaa"/>
                <a:sym typeface="Comfortaa"/>
              </a:rPr>
              <a:t>To make every child's potential a reality by engaging and empowering families and communities to advocate for all children</a:t>
            </a:r>
            <a:endParaRPr sz="5400">
              <a:latin typeface="Comfortaa"/>
              <a:ea typeface="Comfortaa"/>
              <a:cs typeface="Comfortaa"/>
              <a:sym typeface="Comfortaa"/>
            </a:endParaRPr>
          </a:p>
        </p:txBody>
      </p:sp>
      <p:pic>
        <p:nvPicPr>
          <p:cNvPr id="94" name="Google Shape;94;p2"/>
          <p:cNvPicPr preferRelativeResize="0"/>
          <p:nvPr/>
        </p:nvPicPr>
        <p:blipFill>
          <a:blip r:embed="rId4">
            <a:alphaModFix/>
          </a:blip>
          <a:stretch>
            <a:fillRect/>
          </a:stretch>
        </p:blipFill>
        <p:spPr>
          <a:xfrm>
            <a:off x="1141962" y="3611600"/>
            <a:ext cx="9968375" cy="2565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0" name="Google Shape;100;p4"/>
          <p:cNvSpPr txBox="1"/>
          <p:nvPr>
            <p:ph type="title"/>
          </p:nvPr>
        </p:nvSpPr>
        <p:spPr>
          <a:xfrm>
            <a:off x="838200" y="866692"/>
            <a:ext cx="10515600" cy="8241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3960"/>
              <a:buFont typeface="Calibri"/>
              <a:buNone/>
            </a:pPr>
            <a:r>
              <a:rPr lang="en-US" sz="3559">
                <a:latin typeface="Comfortaa"/>
                <a:ea typeface="Comfortaa"/>
                <a:cs typeface="Comfortaa"/>
                <a:sym typeface="Comfortaa"/>
              </a:rPr>
              <a:t>DON’T GO ON A SELF CARE GUILT TRIP!</a:t>
            </a:r>
            <a:endParaRPr sz="3559">
              <a:latin typeface="Comfortaa"/>
              <a:ea typeface="Comfortaa"/>
              <a:cs typeface="Comfortaa"/>
              <a:sym typeface="Comfortaa"/>
            </a:endParaRPr>
          </a:p>
        </p:txBody>
      </p:sp>
      <p:sp>
        <p:nvSpPr>
          <p:cNvPr id="101" name="Google Shape;101;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Font typeface="Arial"/>
              <a:buNone/>
            </a:pPr>
            <a:r>
              <a:t/>
            </a:r>
            <a:endParaRPr/>
          </a:p>
        </p:txBody>
      </p:sp>
      <p:pic>
        <p:nvPicPr>
          <p:cNvPr id="102" name="Google Shape;102;p4"/>
          <p:cNvPicPr preferRelativeResize="0"/>
          <p:nvPr/>
        </p:nvPicPr>
        <p:blipFill>
          <a:blip r:embed="rId4">
            <a:alphaModFix/>
          </a:blip>
          <a:stretch>
            <a:fillRect/>
          </a:stretch>
        </p:blipFill>
        <p:spPr>
          <a:xfrm>
            <a:off x="8176788" y="2035935"/>
            <a:ext cx="2012950" cy="2012950"/>
          </a:xfrm>
          <a:prstGeom prst="rect">
            <a:avLst/>
          </a:prstGeom>
          <a:noFill/>
          <a:ln>
            <a:noFill/>
          </a:ln>
        </p:spPr>
      </p:pic>
      <p:pic>
        <p:nvPicPr>
          <p:cNvPr id="103" name="Google Shape;103;p4"/>
          <p:cNvPicPr preferRelativeResize="0"/>
          <p:nvPr/>
        </p:nvPicPr>
        <p:blipFill>
          <a:blip r:embed="rId5">
            <a:alphaModFix/>
          </a:blip>
          <a:stretch>
            <a:fillRect/>
          </a:stretch>
        </p:blipFill>
        <p:spPr>
          <a:xfrm>
            <a:off x="1725699" y="2035927"/>
            <a:ext cx="2619375" cy="2349501"/>
          </a:xfrm>
          <a:prstGeom prst="rect">
            <a:avLst/>
          </a:prstGeom>
          <a:noFill/>
          <a:ln>
            <a:noFill/>
          </a:ln>
        </p:spPr>
      </p:pic>
      <p:pic>
        <p:nvPicPr>
          <p:cNvPr id="104" name="Google Shape;104;p4"/>
          <p:cNvPicPr preferRelativeResize="0"/>
          <p:nvPr/>
        </p:nvPicPr>
        <p:blipFill>
          <a:blip r:embed="rId6">
            <a:alphaModFix/>
          </a:blip>
          <a:stretch>
            <a:fillRect/>
          </a:stretch>
        </p:blipFill>
        <p:spPr>
          <a:xfrm>
            <a:off x="1824402" y="4394002"/>
            <a:ext cx="3024925" cy="2012950"/>
          </a:xfrm>
          <a:prstGeom prst="rect">
            <a:avLst/>
          </a:prstGeom>
          <a:noFill/>
          <a:ln>
            <a:noFill/>
          </a:ln>
        </p:spPr>
      </p:pic>
      <p:pic>
        <p:nvPicPr>
          <p:cNvPr id="105" name="Google Shape;105;p4"/>
          <p:cNvPicPr preferRelativeResize="0"/>
          <p:nvPr/>
        </p:nvPicPr>
        <p:blipFill>
          <a:blip r:embed="rId7">
            <a:alphaModFix/>
          </a:blip>
          <a:stretch>
            <a:fillRect/>
          </a:stretch>
        </p:blipFill>
        <p:spPr>
          <a:xfrm>
            <a:off x="8818325" y="3966350"/>
            <a:ext cx="1617400" cy="2430500"/>
          </a:xfrm>
          <a:prstGeom prst="rect">
            <a:avLst/>
          </a:prstGeom>
          <a:noFill/>
          <a:ln>
            <a:noFill/>
          </a:ln>
        </p:spPr>
      </p:pic>
      <p:pic>
        <p:nvPicPr>
          <p:cNvPr id="106" name="Google Shape;106;p4"/>
          <p:cNvPicPr preferRelativeResize="0"/>
          <p:nvPr/>
        </p:nvPicPr>
        <p:blipFill>
          <a:blip r:embed="rId8">
            <a:alphaModFix/>
          </a:blip>
          <a:stretch>
            <a:fillRect/>
          </a:stretch>
        </p:blipFill>
        <p:spPr>
          <a:xfrm rot="-927053">
            <a:off x="4525510" y="2096385"/>
            <a:ext cx="3809830" cy="380983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g311501b7d7f_0_1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12" name="Google Shape;112;g311501b7d7f_0_14"/>
          <p:cNvSpPr txBox="1"/>
          <p:nvPr>
            <p:ph type="title"/>
          </p:nvPr>
        </p:nvSpPr>
        <p:spPr>
          <a:xfrm>
            <a:off x="838200" y="866692"/>
            <a:ext cx="10515600" cy="824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latin typeface="Comfortaa"/>
                <a:ea typeface="Comfortaa"/>
                <a:cs typeface="Comfortaa"/>
                <a:sym typeface="Comfortaa"/>
              </a:rPr>
              <a:t>MINDFULNESS MINUTE</a:t>
            </a:r>
            <a:endParaRPr>
              <a:latin typeface="Comfortaa"/>
              <a:ea typeface="Comfortaa"/>
              <a:cs typeface="Comfortaa"/>
              <a:sym typeface="Comfortaa"/>
            </a:endParaRPr>
          </a:p>
        </p:txBody>
      </p:sp>
      <p:sp>
        <p:nvSpPr>
          <p:cNvPr id="113" name="Google Shape;113;g311501b7d7f_0_1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14" name="Google Shape;114;g311501b7d7f_0_14"/>
          <p:cNvPicPr preferRelativeResize="0"/>
          <p:nvPr/>
        </p:nvPicPr>
        <p:blipFill>
          <a:blip r:embed="rId4">
            <a:alphaModFix/>
          </a:blip>
          <a:stretch>
            <a:fillRect/>
          </a:stretch>
        </p:blipFill>
        <p:spPr>
          <a:xfrm>
            <a:off x="3829225" y="1926450"/>
            <a:ext cx="3988150" cy="3988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g311501b7d7f_0_18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0" name="Google Shape;120;g311501b7d7f_0_184"/>
          <p:cNvSpPr txBox="1"/>
          <p:nvPr>
            <p:ph type="title"/>
          </p:nvPr>
        </p:nvSpPr>
        <p:spPr>
          <a:xfrm>
            <a:off x="838200" y="866692"/>
            <a:ext cx="10515600" cy="824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latin typeface="Comfortaa"/>
                <a:ea typeface="Comfortaa"/>
                <a:cs typeface="Comfortaa"/>
                <a:sym typeface="Comfortaa"/>
              </a:rPr>
              <a:t>CAREGIVER BURNOUT</a:t>
            </a:r>
            <a:endParaRPr>
              <a:latin typeface="Comfortaa"/>
              <a:ea typeface="Comfortaa"/>
              <a:cs typeface="Comfortaa"/>
              <a:sym typeface="Comfortaa"/>
            </a:endParaRPr>
          </a:p>
        </p:txBody>
      </p:sp>
      <p:sp>
        <p:nvSpPr>
          <p:cNvPr id="121" name="Google Shape;121;g311501b7d7f_0_184"/>
          <p:cNvSpPr txBox="1"/>
          <p:nvPr>
            <p:ph idx="1" type="body"/>
          </p:nvPr>
        </p:nvSpPr>
        <p:spPr>
          <a:xfrm>
            <a:off x="9019550" y="2326100"/>
            <a:ext cx="2771400" cy="3910800"/>
          </a:xfrm>
          <a:prstGeom prst="rect">
            <a:avLst/>
          </a:prstGeom>
          <a:noFill/>
          <a:ln cap="flat" cmpd="sng" w="76200">
            <a:solidFill>
              <a:srgbClr val="793F88"/>
            </a:solidFill>
            <a:prstDash val="solid"/>
            <a:round/>
            <a:headEnd len="sm" w="sm" type="none"/>
            <a:tailEnd len="sm" w="sm" type="none"/>
          </a:ln>
        </p:spPr>
        <p:txBody>
          <a:bodyPr anchorCtr="0" anchor="t" bIns="45700" lIns="91425" spcFirstLastPara="1" rIns="91425" wrap="square" tIns="45700">
            <a:normAutofit/>
          </a:bodyPr>
          <a:lstStyle/>
          <a:p>
            <a:pPr indent="0" lvl="0" marL="0" rtl="0" algn="l">
              <a:lnSpc>
                <a:spcPct val="125000"/>
              </a:lnSpc>
              <a:spcBef>
                <a:spcPts val="0"/>
              </a:spcBef>
              <a:spcAft>
                <a:spcPts val="0"/>
              </a:spcAft>
              <a:buClr>
                <a:schemeClr val="dk1"/>
              </a:buClr>
              <a:buSzPts val="1100"/>
              <a:buFont typeface="Arial"/>
              <a:buNone/>
            </a:pPr>
            <a:r>
              <a:rPr lang="en-US" sz="2400">
                <a:highlight>
                  <a:srgbClr val="FFFFFF"/>
                </a:highlight>
                <a:latin typeface="Comfortaa"/>
                <a:ea typeface="Comfortaa"/>
                <a:cs typeface="Comfortaa"/>
                <a:sym typeface="Comfortaa"/>
              </a:rPr>
              <a:t>Article: Coping with Burnout as a Parent of a Special Needs Child</a:t>
            </a:r>
            <a:endParaRPr sz="2400">
              <a:highlight>
                <a:srgbClr val="FFFFFF"/>
              </a:highlight>
              <a:latin typeface="Comfortaa"/>
              <a:ea typeface="Comfortaa"/>
              <a:cs typeface="Comfortaa"/>
              <a:sym typeface="Comfortaa"/>
            </a:endParaRPr>
          </a:p>
          <a:p>
            <a:pPr indent="-50800" lvl="0" marL="228600" rtl="0" algn="l">
              <a:lnSpc>
                <a:spcPct val="90000"/>
              </a:lnSpc>
              <a:spcBef>
                <a:spcPts val="0"/>
              </a:spcBef>
              <a:spcAft>
                <a:spcPts val="0"/>
              </a:spcAft>
              <a:buClr>
                <a:schemeClr val="dk1"/>
              </a:buClr>
              <a:buSzPts val="2800"/>
              <a:buNone/>
            </a:pPr>
            <a:r>
              <a:t/>
            </a:r>
            <a:endParaRPr/>
          </a:p>
        </p:txBody>
      </p:sp>
      <p:pic>
        <p:nvPicPr>
          <p:cNvPr id="122" name="Google Shape;122;g311501b7d7f_0_184"/>
          <p:cNvPicPr preferRelativeResize="0"/>
          <p:nvPr/>
        </p:nvPicPr>
        <p:blipFill>
          <a:blip r:embed="rId4">
            <a:alphaModFix/>
          </a:blip>
          <a:stretch>
            <a:fillRect/>
          </a:stretch>
        </p:blipFill>
        <p:spPr>
          <a:xfrm>
            <a:off x="9946100" y="4412100"/>
            <a:ext cx="1724525" cy="1724525"/>
          </a:xfrm>
          <a:prstGeom prst="rect">
            <a:avLst/>
          </a:prstGeom>
          <a:noFill/>
          <a:ln>
            <a:noFill/>
          </a:ln>
        </p:spPr>
      </p:pic>
      <p:sp>
        <p:nvSpPr>
          <p:cNvPr id="123" name="Google Shape;123;g311501b7d7f_0_184"/>
          <p:cNvSpPr txBox="1"/>
          <p:nvPr/>
        </p:nvSpPr>
        <p:spPr>
          <a:xfrm>
            <a:off x="838200" y="1910200"/>
            <a:ext cx="7724400" cy="394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50">
                <a:solidFill>
                  <a:srgbClr val="001D35"/>
                </a:solidFill>
                <a:highlight>
                  <a:srgbClr val="FFFFFF"/>
                </a:highlight>
                <a:latin typeface="Comfortaa"/>
                <a:ea typeface="Comfortaa"/>
                <a:cs typeface="Comfortaa"/>
                <a:sym typeface="Comfortaa"/>
              </a:rPr>
              <a:t>Caregiver burnout is a state of mental, physical, and emotional exhaustion that can occur when someone is responsible for the health and safety of another person. It can cause caregivers to feel tired, anxious, depressed, withdrawn, and stressed</a:t>
            </a:r>
            <a:endParaRPr sz="3100">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g311501b7d7f_0_24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9" name="Google Shape;129;g311501b7d7f_0_245"/>
          <p:cNvSpPr txBox="1"/>
          <p:nvPr>
            <p:ph type="title"/>
          </p:nvPr>
        </p:nvSpPr>
        <p:spPr>
          <a:xfrm>
            <a:off x="0" y="801192"/>
            <a:ext cx="10515600" cy="8241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t/>
            </a:r>
            <a:endParaRPr>
              <a:latin typeface="Comfortaa"/>
              <a:ea typeface="Comfortaa"/>
              <a:cs typeface="Comfortaa"/>
              <a:sym typeface="Comfortaa"/>
            </a:endParaRPr>
          </a:p>
        </p:txBody>
      </p:sp>
      <p:pic>
        <p:nvPicPr>
          <p:cNvPr id="130" name="Google Shape;130;g311501b7d7f_0_245"/>
          <p:cNvPicPr preferRelativeResize="0"/>
          <p:nvPr/>
        </p:nvPicPr>
        <p:blipFill>
          <a:blip r:embed="rId4">
            <a:alphaModFix/>
          </a:blip>
          <a:stretch>
            <a:fillRect/>
          </a:stretch>
        </p:blipFill>
        <p:spPr>
          <a:xfrm>
            <a:off x="950050" y="801200"/>
            <a:ext cx="4848450" cy="5255601"/>
          </a:xfrm>
          <a:prstGeom prst="rect">
            <a:avLst/>
          </a:prstGeom>
          <a:noFill/>
          <a:ln>
            <a:noFill/>
          </a:ln>
        </p:spPr>
      </p:pic>
      <p:pic>
        <p:nvPicPr>
          <p:cNvPr id="131" name="Google Shape;131;g311501b7d7f_0_245"/>
          <p:cNvPicPr preferRelativeResize="0"/>
          <p:nvPr/>
        </p:nvPicPr>
        <p:blipFill>
          <a:blip r:embed="rId5">
            <a:alphaModFix/>
          </a:blip>
          <a:stretch>
            <a:fillRect/>
          </a:stretch>
        </p:blipFill>
        <p:spPr>
          <a:xfrm>
            <a:off x="7465299" y="1938600"/>
            <a:ext cx="3608122" cy="3734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g311501b7d7f_0_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7" name="Google Shape;137;g311501b7d7f_0_2"/>
          <p:cNvSpPr txBox="1"/>
          <p:nvPr>
            <p:ph type="title"/>
          </p:nvPr>
        </p:nvSpPr>
        <p:spPr>
          <a:xfrm>
            <a:off x="838200" y="463267"/>
            <a:ext cx="10515600" cy="824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60"/>
              <a:buFont typeface="Calibri"/>
              <a:buNone/>
            </a:pPr>
            <a:r>
              <a:rPr lang="en-US" sz="3259">
                <a:latin typeface="Comfortaa"/>
                <a:ea typeface="Comfortaa"/>
                <a:cs typeface="Comfortaa"/>
                <a:sym typeface="Comfortaa"/>
              </a:rPr>
              <a:t>JUST THE FACTS</a:t>
            </a:r>
            <a:endParaRPr sz="3259">
              <a:latin typeface="Comfortaa"/>
              <a:ea typeface="Comfortaa"/>
              <a:cs typeface="Comfortaa"/>
              <a:sym typeface="Comfortaa"/>
            </a:endParaRPr>
          </a:p>
        </p:txBody>
      </p:sp>
      <p:sp>
        <p:nvSpPr>
          <p:cNvPr id="138" name="Google Shape;138;g311501b7d7f_0_2"/>
          <p:cNvSpPr txBox="1"/>
          <p:nvPr>
            <p:ph idx="1" type="body"/>
          </p:nvPr>
        </p:nvSpPr>
        <p:spPr>
          <a:xfrm>
            <a:off x="414625" y="1765100"/>
            <a:ext cx="10515600" cy="3741300"/>
          </a:xfrm>
          <a:prstGeom prst="rect">
            <a:avLst/>
          </a:prstGeom>
          <a:noFill/>
          <a:ln>
            <a:noFill/>
          </a:ln>
        </p:spPr>
        <p:txBody>
          <a:bodyPr anchorCtr="0" anchor="t" bIns="45700" lIns="91425" spcFirstLastPara="1" rIns="91425" wrap="square" tIns="45700">
            <a:noAutofit/>
          </a:bodyPr>
          <a:lstStyle/>
          <a:p>
            <a:pPr indent="-361950" lvl="0" marL="457200" rtl="0" algn="l">
              <a:spcBef>
                <a:spcPts val="0"/>
              </a:spcBef>
              <a:spcAft>
                <a:spcPts val="0"/>
              </a:spcAft>
              <a:buClr>
                <a:srgbClr val="0D3F5E"/>
              </a:buClr>
              <a:buSzPts val="2100"/>
              <a:buFont typeface="Comfortaa"/>
              <a:buChar char="•"/>
            </a:pPr>
            <a:r>
              <a:rPr lang="en-US" sz="2100">
                <a:solidFill>
                  <a:srgbClr val="0D3F5E"/>
                </a:solidFill>
                <a:highlight>
                  <a:srgbClr val="FFFFFF"/>
                </a:highlight>
                <a:latin typeface="Comfortaa"/>
                <a:ea typeface="Comfortaa"/>
                <a:cs typeface="Comfortaa"/>
                <a:sym typeface="Comfortaa"/>
              </a:rPr>
              <a:t>Forty-one percent of caregivers report low overall well-being — 32% more than non-caregivers.</a:t>
            </a:r>
            <a:endParaRPr sz="2100">
              <a:solidFill>
                <a:srgbClr val="0D3F5E"/>
              </a:solidFill>
              <a:highlight>
                <a:srgbClr val="FFFFFF"/>
              </a:highlight>
              <a:latin typeface="Comfortaa"/>
              <a:ea typeface="Comfortaa"/>
              <a:cs typeface="Comfortaa"/>
              <a:sym typeface="Comfortaa"/>
            </a:endParaRPr>
          </a:p>
          <a:p>
            <a:pPr indent="0" lvl="0" marL="457200" rtl="0" algn="l">
              <a:spcBef>
                <a:spcPts val="0"/>
              </a:spcBef>
              <a:spcAft>
                <a:spcPts val="0"/>
              </a:spcAft>
              <a:buNone/>
            </a:pPr>
            <a:r>
              <a:t/>
            </a:r>
            <a:endParaRPr sz="2100">
              <a:solidFill>
                <a:srgbClr val="0D3F5E"/>
              </a:solidFill>
              <a:highlight>
                <a:srgbClr val="FFFFFF"/>
              </a:highlight>
              <a:latin typeface="Comfortaa"/>
              <a:ea typeface="Comfortaa"/>
              <a:cs typeface="Comfortaa"/>
              <a:sym typeface="Comfortaa"/>
            </a:endParaRPr>
          </a:p>
          <a:p>
            <a:pPr indent="-361950" lvl="0" marL="457200" rtl="0" algn="l">
              <a:lnSpc>
                <a:spcPct val="90000"/>
              </a:lnSpc>
              <a:spcBef>
                <a:spcPts val="0"/>
              </a:spcBef>
              <a:spcAft>
                <a:spcPts val="0"/>
              </a:spcAft>
              <a:buClr>
                <a:srgbClr val="0D3F5E"/>
              </a:buClr>
              <a:buSzPts val="2100"/>
              <a:buFont typeface="Comfortaa"/>
              <a:buChar char="•"/>
            </a:pPr>
            <a:r>
              <a:rPr lang="en-US" sz="2100">
                <a:solidFill>
                  <a:srgbClr val="0D3F5E"/>
                </a:solidFill>
                <a:highlight>
                  <a:srgbClr val="FFFFFF"/>
                </a:highlight>
                <a:latin typeface="Comfortaa"/>
                <a:ea typeface="Comfortaa"/>
                <a:cs typeface="Comfortaa"/>
                <a:sym typeface="Comfortaa"/>
              </a:rPr>
              <a:t>Working Americans who also provide care to loved ones are predominantly women — at 56% versus 44% men</a:t>
            </a:r>
            <a:endParaRPr sz="2100">
              <a:solidFill>
                <a:srgbClr val="0D3F5E"/>
              </a:solidFill>
              <a:highlight>
                <a:srgbClr val="FFFFFF"/>
              </a:highlight>
              <a:latin typeface="Comfortaa"/>
              <a:ea typeface="Comfortaa"/>
              <a:cs typeface="Comfortaa"/>
              <a:sym typeface="Comfortaa"/>
            </a:endParaRPr>
          </a:p>
          <a:p>
            <a:pPr indent="0" lvl="0" marL="0" rtl="0" algn="l">
              <a:lnSpc>
                <a:spcPct val="90000"/>
              </a:lnSpc>
              <a:spcBef>
                <a:spcPts val="0"/>
              </a:spcBef>
              <a:spcAft>
                <a:spcPts val="0"/>
              </a:spcAft>
              <a:buNone/>
            </a:pPr>
            <a:r>
              <a:t/>
            </a:r>
            <a:endParaRPr sz="2100">
              <a:solidFill>
                <a:srgbClr val="0D3F5E"/>
              </a:solidFill>
              <a:highlight>
                <a:srgbClr val="FFFFFF"/>
              </a:highlight>
              <a:latin typeface="Comfortaa"/>
              <a:ea typeface="Comfortaa"/>
              <a:cs typeface="Comfortaa"/>
              <a:sym typeface="Comfortaa"/>
            </a:endParaRPr>
          </a:p>
          <a:p>
            <a:pPr indent="-361950" lvl="0" marL="457200" rtl="0" algn="l">
              <a:lnSpc>
                <a:spcPct val="90000"/>
              </a:lnSpc>
              <a:spcBef>
                <a:spcPts val="0"/>
              </a:spcBef>
              <a:spcAft>
                <a:spcPts val="0"/>
              </a:spcAft>
              <a:buClr>
                <a:srgbClr val="0D3F5E"/>
              </a:buClr>
              <a:buSzPts val="2100"/>
              <a:buFont typeface="Comfortaa"/>
              <a:buChar char="•"/>
            </a:pPr>
            <a:r>
              <a:rPr lang="en-US" sz="2100">
                <a:solidFill>
                  <a:srgbClr val="0D3F5E"/>
                </a:solidFill>
                <a:highlight>
                  <a:srgbClr val="FFFFFF"/>
                </a:highlight>
                <a:latin typeface="Comfortaa"/>
                <a:ea typeface="Comfortaa"/>
                <a:cs typeface="Comfortaa"/>
                <a:sym typeface="Comfortaa"/>
              </a:rPr>
              <a:t>One in 5 caregivers have taken a leave of absence and/or a demotion to accommodate their caregiving duties.</a:t>
            </a:r>
            <a:endParaRPr sz="2100">
              <a:solidFill>
                <a:srgbClr val="0D3F5E"/>
              </a:solidFill>
              <a:highlight>
                <a:srgbClr val="FFFFFF"/>
              </a:highlight>
              <a:latin typeface="Comfortaa"/>
              <a:ea typeface="Comfortaa"/>
              <a:cs typeface="Comfortaa"/>
              <a:sym typeface="Comfortaa"/>
            </a:endParaRPr>
          </a:p>
          <a:p>
            <a:pPr indent="0" lvl="0" marL="0" rtl="0" algn="l">
              <a:lnSpc>
                <a:spcPct val="90000"/>
              </a:lnSpc>
              <a:spcBef>
                <a:spcPts val="0"/>
              </a:spcBef>
              <a:spcAft>
                <a:spcPts val="0"/>
              </a:spcAft>
              <a:buNone/>
            </a:pPr>
            <a:r>
              <a:t/>
            </a:r>
            <a:endParaRPr sz="2100">
              <a:solidFill>
                <a:srgbClr val="0D3F5E"/>
              </a:solidFill>
              <a:highlight>
                <a:srgbClr val="FFFFFF"/>
              </a:highlight>
              <a:latin typeface="Comfortaa"/>
              <a:ea typeface="Comfortaa"/>
              <a:cs typeface="Comfortaa"/>
              <a:sym typeface="Comfortaa"/>
            </a:endParaRPr>
          </a:p>
          <a:p>
            <a:pPr indent="-361950" lvl="0" marL="457200" rtl="0" algn="l">
              <a:lnSpc>
                <a:spcPct val="90000"/>
              </a:lnSpc>
              <a:spcBef>
                <a:spcPts val="0"/>
              </a:spcBef>
              <a:spcAft>
                <a:spcPts val="0"/>
              </a:spcAft>
              <a:buClr>
                <a:srgbClr val="0D3F5E"/>
              </a:buClr>
              <a:buSzPts val="2100"/>
              <a:buFont typeface="Comfortaa"/>
              <a:buChar char="•"/>
            </a:pPr>
            <a:r>
              <a:rPr lang="en-US" sz="2100">
                <a:solidFill>
                  <a:srgbClr val="0D3F5E"/>
                </a:solidFill>
                <a:highlight>
                  <a:srgbClr val="FFFFFF"/>
                </a:highlight>
                <a:latin typeface="Comfortaa"/>
                <a:ea typeface="Comfortaa"/>
                <a:cs typeface="Comfortaa"/>
                <a:sym typeface="Comfortaa"/>
              </a:rPr>
              <a:t>When it comes to mental well-being, not even a quarter (23%) of caregivers report "good" mental health, and 40% say that their caregiving responsibilities negatively impact their stress levels.</a:t>
            </a:r>
            <a:endParaRPr sz="2100">
              <a:solidFill>
                <a:srgbClr val="0D3F5E"/>
              </a:solidFill>
              <a:highlight>
                <a:srgbClr val="FFFFFF"/>
              </a:highlight>
              <a:latin typeface="Comfortaa"/>
              <a:ea typeface="Comfortaa"/>
              <a:cs typeface="Comfortaa"/>
              <a:sym typeface="Comfortaa"/>
            </a:endParaRPr>
          </a:p>
          <a:p>
            <a:pPr indent="0" lvl="0" marL="0" rtl="0" algn="l">
              <a:lnSpc>
                <a:spcPct val="90000"/>
              </a:lnSpc>
              <a:spcBef>
                <a:spcPts val="0"/>
              </a:spcBef>
              <a:spcAft>
                <a:spcPts val="0"/>
              </a:spcAft>
              <a:buNone/>
            </a:pPr>
            <a:r>
              <a:t/>
            </a:r>
            <a:endParaRPr sz="2100">
              <a:solidFill>
                <a:srgbClr val="0D3F5E"/>
              </a:solidFill>
              <a:highlight>
                <a:srgbClr val="FFFFFF"/>
              </a:highlight>
              <a:latin typeface="Comfortaa"/>
              <a:ea typeface="Comfortaa"/>
              <a:cs typeface="Comfortaa"/>
              <a:sym typeface="Comfortaa"/>
            </a:endParaRPr>
          </a:p>
          <a:p>
            <a:pPr indent="0" lvl="0" marL="0" rtl="0" algn="l">
              <a:lnSpc>
                <a:spcPct val="90000"/>
              </a:lnSpc>
              <a:spcBef>
                <a:spcPts val="0"/>
              </a:spcBef>
              <a:spcAft>
                <a:spcPts val="0"/>
              </a:spcAft>
              <a:buNone/>
            </a:pPr>
            <a:r>
              <a:rPr lang="en-US" sz="2100">
                <a:solidFill>
                  <a:srgbClr val="0D3F5E"/>
                </a:solidFill>
                <a:highlight>
                  <a:srgbClr val="FFFFFF"/>
                </a:highlight>
                <a:latin typeface="Comfortaa"/>
                <a:ea typeface="Comfortaa"/>
                <a:cs typeface="Comfortaa"/>
                <a:sym typeface="Comfortaa"/>
              </a:rPr>
              <a:t>Statistics from:</a:t>
            </a:r>
            <a:endParaRPr sz="2100">
              <a:solidFill>
                <a:srgbClr val="0D3F5E"/>
              </a:solidFill>
              <a:highlight>
                <a:srgbClr val="FFFFFF"/>
              </a:highlight>
              <a:latin typeface="Comfortaa"/>
              <a:ea typeface="Comfortaa"/>
              <a:cs typeface="Comfortaa"/>
              <a:sym typeface="Comfortaa"/>
            </a:endParaRPr>
          </a:p>
          <a:p>
            <a:pPr indent="0" lvl="0" marL="0" rtl="0" algn="l">
              <a:lnSpc>
                <a:spcPct val="90000"/>
              </a:lnSpc>
              <a:spcBef>
                <a:spcPts val="0"/>
              </a:spcBef>
              <a:spcAft>
                <a:spcPts val="0"/>
              </a:spcAft>
              <a:buNone/>
            </a:pPr>
            <a:r>
              <a:rPr lang="en-US" sz="2100">
                <a:solidFill>
                  <a:srgbClr val="0D3F5E"/>
                </a:solidFill>
                <a:highlight>
                  <a:srgbClr val="FFFFFF"/>
                </a:highlight>
                <a:latin typeface="Comfortaa"/>
                <a:ea typeface="Comfortaa"/>
                <a:cs typeface="Comfortaa"/>
                <a:sym typeface="Comfortaa"/>
              </a:rPr>
              <a:t>https://www.guardianlife.com/reports/caregiving-in-america</a:t>
            </a:r>
            <a:endParaRPr sz="2100">
              <a:solidFill>
                <a:srgbClr val="0D3F5E"/>
              </a:solidFill>
              <a:highlight>
                <a:srgbClr val="FFFFFF"/>
              </a:highlight>
              <a:latin typeface="Comfortaa"/>
              <a:ea typeface="Comfortaa"/>
              <a:cs typeface="Comfortaa"/>
              <a:sym typeface="Comfortaa"/>
            </a:endParaRPr>
          </a:p>
        </p:txBody>
      </p:sp>
      <p:pic>
        <p:nvPicPr>
          <p:cNvPr id="139" name="Google Shape;139;g311501b7d7f_0_2"/>
          <p:cNvPicPr preferRelativeResize="0"/>
          <p:nvPr/>
        </p:nvPicPr>
        <p:blipFill>
          <a:blip r:embed="rId4">
            <a:alphaModFix/>
          </a:blip>
          <a:stretch>
            <a:fillRect/>
          </a:stretch>
        </p:blipFill>
        <p:spPr>
          <a:xfrm>
            <a:off x="10468525" y="4775950"/>
            <a:ext cx="1600075" cy="1600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g311501b7d7f_0_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45" name="Google Shape;145;g311501b7d7f_0_8"/>
          <p:cNvSpPr txBox="1"/>
          <p:nvPr>
            <p:ph type="title"/>
          </p:nvPr>
        </p:nvSpPr>
        <p:spPr>
          <a:xfrm>
            <a:off x="697000" y="201067"/>
            <a:ext cx="10515600" cy="824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60"/>
              <a:buFont typeface="Calibri"/>
              <a:buNone/>
            </a:pPr>
            <a:r>
              <a:rPr lang="en-US" sz="2960">
                <a:latin typeface="Comfortaa"/>
                <a:ea typeface="Comfortaa"/>
                <a:cs typeface="Comfortaa"/>
                <a:sym typeface="Comfortaa"/>
              </a:rPr>
              <a:t>REFRAME HOW YOU THINK ABOUT SELF CARE</a:t>
            </a:r>
            <a:endParaRPr sz="2960">
              <a:latin typeface="Comfortaa"/>
              <a:ea typeface="Comfortaa"/>
              <a:cs typeface="Comfortaa"/>
              <a:sym typeface="Comfortaa"/>
            </a:endParaRPr>
          </a:p>
        </p:txBody>
      </p:sp>
      <p:sp>
        <p:nvSpPr>
          <p:cNvPr id="146" name="Google Shape;146;g311501b7d7f_0_8"/>
          <p:cNvSpPr txBox="1"/>
          <p:nvPr>
            <p:ph idx="1" type="body"/>
          </p:nvPr>
        </p:nvSpPr>
        <p:spPr>
          <a:xfrm>
            <a:off x="484100" y="1250575"/>
            <a:ext cx="6416100" cy="4926300"/>
          </a:xfrm>
          <a:prstGeom prst="rect">
            <a:avLst/>
          </a:prstGeom>
          <a:noFill/>
          <a:ln>
            <a:noFill/>
          </a:ln>
        </p:spPr>
        <p:txBody>
          <a:bodyPr anchorCtr="0" anchor="t" bIns="45700" lIns="91425" spcFirstLastPara="1" rIns="91425" wrap="square" tIns="45700">
            <a:normAutofit lnSpcReduction="10000"/>
          </a:bodyPr>
          <a:lstStyle/>
          <a:p>
            <a:pPr indent="0" lvl="0" marL="457200" rtl="0" algn="l">
              <a:lnSpc>
                <a:spcPct val="90000"/>
              </a:lnSpc>
              <a:spcBef>
                <a:spcPts val="0"/>
              </a:spcBef>
              <a:spcAft>
                <a:spcPts val="0"/>
              </a:spcAft>
              <a:buNone/>
            </a:pPr>
            <a:r>
              <a:t/>
            </a:r>
            <a:endParaRPr sz="2100">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Call a friend</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Have a treat</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Use technology your way</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Accept help</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Read a book</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Get dressed every day</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Take care of your health</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Buy the shoes</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Puzzle Books</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Hug someone</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Join SEPTA</a:t>
            </a:r>
            <a:endParaRPr>
              <a:latin typeface="Comfortaa"/>
              <a:ea typeface="Comfortaa"/>
              <a:cs typeface="Comfortaa"/>
              <a:sym typeface="Comfortaa"/>
            </a:endParaRPr>
          </a:p>
          <a:p>
            <a:pPr indent="-406400" lvl="0" marL="457200" rtl="0" algn="l">
              <a:lnSpc>
                <a:spcPct val="90000"/>
              </a:lnSpc>
              <a:spcBef>
                <a:spcPts val="0"/>
              </a:spcBef>
              <a:spcAft>
                <a:spcPts val="0"/>
              </a:spcAft>
              <a:buSzPts val="2800"/>
              <a:buFont typeface="Comfortaa"/>
              <a:buChar char="•"/>
            </a:pPr>
            <a:r>
              <a:rPr lang="en-US">
                <a:latin typeface="Comfortaa"/>
                <a:ea typeface="Comfortaa"/>
                <a:cs typeface="Comfortaa"/>
                <a:sym typeface="Comfortaa"/>
              </a:rPr>
              <a:t>GIVE YOURSELF GRACE</a:t>
            </a:r>
            <a:endParaRPr>
              <a:latin typeface="Comfortaa"/>
              <a:ea typeface="Comfortaa"/>
              <a:cs typeface="Comfortaa"/>
              <a:sym typeface="Comfortaa"/>
            </a:endParaRPr>
          </a:p>
        </p:txBody>
      </p:sp>
      <p:pic>
        <p:nvPicPr>
          <p:cNvPr id="147" name="Google Shape;147;g311501b7d7f_0_8"/>
          <p:cNvPicPr preferRelativeResize="0"/>
          <p:nvPr/>
        </p:nvPicPr>
        <p:blipFill>
          <a:blip r:embed="rId4">
            <a:alphaModFix/>
          </a:blip>
          <a:stretch>
            <a:fillRect/>
          </a:stretch>
        </p:blipFill>
        <p:spPr>
          <a:xfrm>
            <a:off x="6073200" y="1323537"/>
            <a:ext cx="4210925" cy="4210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g311501b7d7f_0_27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3" name="Google Shape;153;g311501b7d7f_0_279"/>
          <p:cNvSpPr txBox="1"/>
          <p:nvPr>
            <p:ph type="title"/>
          </p:nvPr>
        </p:nvSpPr>
        <p:spPr>
          <a:xfrm>
            <a:off x="697000" y="201067"/>
            <a:ext cx="10515600" cy="824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960"/>
              <a:buFont typeface="Calibri"/>
              <a:buNone/>
            </a:pPr>
            <a:r>
              <a:rPr b="1" lang="en-US" sz="3659">
                <a:latin typeface="Comfortaa"/>
                <a:ea typeface="Comfortaa"/>
                <a:cs typeface="Comfortaa"/>
                <a:sym typeface="Comfortaa"/>
              </a:rPr>
              <a:t>MINDFULNESS </a:t>
            </a:r>
            <a:r>
              <a:rPr b="1" lang="en-US" sz="3659">
                <a:latin typeface="Comfortaa"/>
                <a:ea typeface="Comfortaa"/>
                <a:cs typeface="Comfortaa"/>
                <a:sym typeface="Comfortaa"/>
              </a:rPr>
              <a:t>ACTIVITIES</a:t>
            </a:r>
            <a:endParaRPr b="1" sz="3659">
              <a:latin typeface="Comfortaa"/>
              <a:ea typeface="Comfortaa"/>
              <a:cs typeface="Comfortaa"/>
              <a:sym typeface="Comfortaa"/>
            </a:endParaRPr>
          </a:p>
        </p:txBody>
      </p:sp>
      <p:sp>
        <p:nvSpPr>
          <p:cNvPr id="154" name="Google Shape;154;g311501b7d7f_0_279"/>
          <p:cNvSpPr txBox="1"/>
          <p:nvPr>
            <p:ph idx="1" type="body"/>
          </p:nvPr>
        </p:nvSpPr>
        <p:spPr>
          <a:xfrm>
            <a:off x="2944900" y="1169900"/>
            <a:ext cx="8895300" cy="4711500"/>
          </a:xfrm>
          <a:prstGeom prst="rect">
            <a:avLst/>
          </a:prstGeom>
          <a:noFill/>
          <a:ln>
            <a:noFill/>
          </a:ln>
        </p:spPr>
        <p:txBody>
          <a:bodyPr anchorCtr="0" anchor="t" bIns="45700" lIns="91425" spcFirstLastPara="1" rIns="91425" wrap="square" tIns="45700">
            <a:normAutofit/>
          </a:bodyPr>
          <a:lstStyle/>
          <a:p>
            <a:pPr indent="-355600" lvl="0" marL="457200" rtl="0" algn="l">
              <a:lnSpc>
                <a:spcPct val="90000"/>
              </a:lnSpc>
              <a:spcBef>
                <a:spcPts val="0"/>
              </a:spcBef>
              <a:spcAft>
                <a:spcPts val="0"/>
              </a:spcAft>
              <a:buSzPts val="2000"/>
              <a:buFont typeface="Comfortaa"/>
              <a:buChar char="•"/>
            </a:pPr>
            <a:r>
              <a:rPr lang="en-US" sz="3000">
                <a:latin typeface="Comfortaa"/>
                <a:ea typeface="Comfortaa"/>
                <a:cs typeface="Comfortaa"/>
                <a:sym typeface="Comfortaa"/>
              </a:rPr>
              <a:t>Journal - set a timer</a:t>
            </a:r>
            <a:endParaRPr sz="3000">
              <a:latin typeface="Comfortaa"/>
              <a:ea typeface="Comfortaa"/>
              <a:cs typeface="Comfortaa"/>
              <a:sym typeface="Comfortaa"/>
            </a:endParaRPr>
          </a:p>
          <a:p>
            <a:pPr indent="-355600" lvl="0" marL="457200" rtl="0" algn="l">
              <a:lnSpc>
                <a:spcPct val="90000"/>
              </a:lnSpc>
              <a:spcBef>
                <a:spcPts val="0"/>
              </a:spcBef>
              <a:spcAft>
                <a:spcPts val="0"/>
              </a:spcAft>
              <a:buSzPts val="2000"/>
              <a:buFont typeface="Comfortaa"/>
              <a:buChar char="•"/>
            </a:pPr>
            <a:r>
              <a:rPr lang="en-US" sz="3000">
                <a:latin typeface="Comfortaa"/>
                <a:ea typeface="Comfortaa"/>
                <a:cs typeface="Comfortaa"/>
                <a:sym typeface="Comfortaa"/>
              </a:rPr>
              <a:t>Chair Yoga</a:t>
            </a:r>
            <a:endParaRPr sz="3000">
              <a:latin typeface="Comfortaa"/>
              <a:ea typeface="Comfortaa"/>
              <a:cs typeface="Comfortaa"/>
              <a:sym typeface="Comfortaa"/>
            </a:endParaRPr>
          </a:p>
          <a:p>
            <a:pPr indent="-355600" lvl="0" marL="457200" rtl="0" algn="l">
              <a:lnSpc>
                <a:spcPct val="90000"/>
              </a:lnSpc>
              <a:spcBef>
                <a:spcPts val="0"/>
              </a:spcBef>
              <a:spcAft>
                <a:spcPts val="0"/>
              </a:spcAft>
              <a:buSzPts val="2000"/>
              <a:buFont typeface="Comfortaa"/>
              <a:buChar char="•"/>
            </a:pPr>
            <a:r>
              <a:rPr lang="en-US" sz="3000">
                <a:latin typeface="Comfortaa"/>
                <a:ea typeface="Comfortaa"/>
                <a:cs typeface="Comfortaa"/>
                <a:sym typeface="Comfortaa"/>
              </a:rPr>
              <a:t>Meditate</a:t>
            </a:r>
            <a:endParaRPr sz="3000">
              <a:latin typeface="Comfortaa"/>
              <a:ea typeface="Comfortaa"/>
              <a:cs typeface="Comfortaa"/>
              <a:sym typeface="Comfortaa"/>
            </a:endParaRPr>
          </a:p>
          <a:p>
            <a:pPr indent="-355600" lvl="0" marL="457200" rtl="0" algn="l">
              <a:lnSpc>
                <a:spcPct val="90000"/>
              </a:lnSpc>
              <a:spcBef>
                <a:spcPts val="0"/>
              </a:spcBef>
              <a:spcAft>
                <a:spcPts val="0"/>
              </a:spcAft>
              <a:buSzPts val="2000"/>
              <a:buFont typeface="Comfortaa"/>
              <a:buChar char="•"/>
            </a:pPr>
            <a:r>
              <a:rPr lang="en-US" sz="3000">
                <a:latin typeface="Comfortaa"/>
                <a:ea typeface="Comfortaa"/>
                <a:cs typeface="Comfortaa"/>
                <a:sym typeface="Comfortaa"/>
              </a:rPr>
              <a:t>Pray</a:t>
            </a:r>
            <a:endParaRPr sz="3000">
              <a:latin typeface="Comfortaa"/>
              <a:ea typeface="Comfortaa"/>
              <a:cs typeface="Comfortaa"/>
              <a:sym typeface="Comfortaa"/>
            </a:endParaRPr>
          </a:p>
          <a:p>
            <a:pPr indent="-355600" lvl="0" marL="457200" rtl="0" algn="l">
              <a:lnSpc>
                <a:spcPct val="90000"/>
              </a:lnSpc>
              <a:spcBef>
                <a:spcPts val="0"/>
              </a:spcBef>
              <a:spcAft>
                <a:spcPts val="0"/>
              </a:spcAft>
              <a:buSzPts val="2000"/>
              <a:buFont typeface="Comfortaa"/>
              <a:buChar char="•"/>
            </a:pPr>
            <a:r>
              <a:rPr lang="en-US" sz="3000">
                <a:latin typeface="Comfortaa"/>
                <a:ea typeface="Comfortaa"/>
                <a:cs typeface="Comfortaa"/>
                <a:sym typeface="Comfortaa"/>
              </a:rPr>
              <a:t>Color</a:t>
            </a:r>
            <a:endParaRPr sz="3000">
              <a:latin typeface="Comfortaa"/>
              <a:ea typeface="Comfortaa"/>
              <a:cs typeface="Comfortaa"/>
              <a:sym typeface="Comfortaa"/>
            </a:endParaRPr>
          </a:p>
          <a:p>
            <a:pPr indent="-355600" lvl="0" marL="457200" rtl="0" algn="l">
              <a:lnSpc>
                <a:spcPct val="90000"/>
              </a:lnSpc>
              <a:spcBef>
                <a:spcPts val="0"/>
              </a:spcBef>
              <a:spcAft>
                <a:spcPts val="0"/>
              </a:spcAft>
              <a:buSzPts val="2000"/>
              <a:buFont typeface="Comfortaa"/>
              <a:buChar char="•"/>
            </a:pPr>
            <a:r>
              <a:rPr lang="en-US" sz="3000">
                <a:latin typeface="Comfortaa"/>
                <a:ea typeface="Comfortaa"/>
                <a:cs typeface="Comfortaa"/>
                <a:sym typeface="Comfortaa"/>
              </a:rPr>
              <a:t>5-4-3-2-1 Technique</a:t>
            </a:r>
            <a:endParaRPr sz="3000">
              <a:latin typeface="Comfortaa"/>
              <a:ea typeface="Comfortaa"/>
              <a:cs typeface="Comfortaa"/>
              <a:sym typeface="Comfortaa"/>
            </a:endParaRPr>
          </a:p>
          <a:p>
            <a:pPr indent="-355600" lvl="0" marL="457200" rtl="0" algn="l">
              <a:lnSpc>
                <a:spcPct val="90000"/>
              </a:lnSpc>
              <a:spcBef>
                <a:spcPts val="0"/>
              </a:spcBef>
              <a:spcAft>
                <a:spcPts val="0"/>
              </a:spcAft>
              <a:buSzPts val="2000"/>
              <a:buFont typeface="Comfortaa"/>
              <a:buChar char="•"/>
            </a:pPr>
            <a:r>
              <a:rPr lang="en-US" sz="3000">
                <a:latin typeface="Comfortaa"/>
                <a:ea typeface="Comfortaa"/>
                <a:cs typeface="Comfortaa"/>
                <a:sym typeface="Comfortaa"/>
              </a:rPr>
              <a:t>Box Breathing</a:t>
            </a:r>
            <a:endParaRPr sz="3000">
              <a:latin typeface="Comfortaa"/>
              <a:ea typeface="Comfortaa"/>
              <a:cs typeface="Comfortaa"/>
              <a:sym typeface="Comfortaa"/>
            </a:endParaRPr>
          </a:p>
          <a:p>
            <a:pPr indent="-419100" lvl="0" marL="457200" rtl="0" algn="l">
              <a:spcBef>
                <a:spcPts val="0"/>
              </a:spcBef>
              <a:spcAft>
                <a:spcPts val="0"/>
              </a:spcAft>
              <a:buSzPts val="3000"/>
              <a:buFont typeface="Comfortaa"/>
              <a:buChar char="•"/>
            </a:pPr>
            <a:r>
              <a:rPr lang="en-US" sz="3000">
                <a:latin typeface="Comfortaa"/>
                <a:ea typeface="Comfortaa"/>
                <a:cs typeface="Comfortaa"/>
                <a:sym typeface="Comfortaa"/>
              </a:rPr>
              <a:t>Recognize something positive about yourself</a:t>
            </a:r>
            <a:endParaRPr sz="3000">
              <a:latin typeface="Comfortaa"/>
              <a:ea typeface="Comfortaa"/>
              <a:cs typeface="Comfortaa"/>
              <a:sym typeface="Comfortaa"/>
            </a:endParaRPr>
          </a:p>
        </p:txBody>
      </p:sp>
      <p:pic>
        <p:nvPicPr>
          <p:cNvPr id="155" name="Google Shape;155;g311501b7d7f_0_279"/>
          <p:cNvPicPr preferRelativeResize="0"/>
          <p:nvPr/>
        </p:nvPicPr>
        <p:blipFill>
          <a:blip r:embed="rId4">
            <a:alphaModFix/>
          </a:blip>
          <a:stretch>
            <a:fillRect/>
          </a:stretch>
        </p:blipFill>
        <p:spPr>
          <a:xfrm>
            <a:off x="141200" y="3333088"/>
            <a:ext cx="2944900" cy="2944900"/>
          </a:xfrm>
          <a:prstGeom prst="rect">
            <a:avLst/>
          </a:prstGeom>
          <a:noFill/>
          <a:ln>
            <a:noFill/>
          </a:ln>
        </p:spPr>
      </p:pic>
      <p:pic>
        <p:nvPicPr>
          <p:cNvPr id="156" name="Google Shape;156;g311501b7d7f_0_279"/>
          <p:cNvPicPr preferRelativeResize="0"/>
          <p:nvPr/>
        </p:nvPicPr>
        <p:blipFill>
          <a:blip r:embed="rId5">
            <a:alphaModFix/>
          </a:blip>
          <a:stretch>
            <a:fillRect/>
          </a:stretch>
        </p:blipFill>
        <p:spPr>
          <a:xfrm>
            <a:off x="9117100" y="201075"/>
            <a:ext cx="2841874" cy="35523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2021-09-27T19:05:10Z</dcterms:created>
  <dc:creator>Comm Marketing</dc:creator>
</cp:coreProperties>
</file>