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304c74e8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1304c74e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48d7c5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1148d7c5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148d7c5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1148d7c5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3ef58bcd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13ef58bcd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0df54ace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10df54ace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148d7c5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1148d7c5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0df54ac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10df54ac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3ef58b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13ef58b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0df54ac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10df54ac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304c74e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1304c74e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0df54ace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10df54ace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304c74e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1304c74e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family.engagement@nyspta.org" TargetMode="External"/><Relationship Id="rId4" Type="http://schemas.openxmlformats.org/officeDocument/2006/relationships/hyperlink" Target="mailto:education@nyspt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Hot Topics in Education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Amy Hysick, Education Coordinator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Megan Zarchy, Family Engagement Coordinator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Sunset Diploma Assessment Requirements </a:t>
            </a:r>
            <a:endParaRPr sz="4200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588325" y="1989500"/>
            <a:ext cx="11138100" cy="4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Students still need to be assessed locally – and 3-8 tests required by federal law</a:t>
            </a:r>
            <a:br>
              <a:rPr lang="en-US" sz="3000"/>
            </a:br>
            <a:endParaRPr sz="3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4+1 pathway won’t be used to fulfill diploma requirements (once adopted)</a:t>
            </a:r>
            <a:br>
              <a:rPr lang="en-US" sz="3000"/>
            </a:br>
            <a:endParaRPr sz="3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Plans to move to one diploma in </a:t>
            </a:r>
            <a:r>
              <a:rPr lang="en-US" sz="3000">
                <a:solidFill>
                  <a:srgbClr val="0000FF"/>
                </a:solidFill>
              </a:rPr>
              <a:t>Fall 2027</a:t>
            </a:r>
            <a:endParaRPr sz="3000">
              <a:solidFill>
                <a:srgbClr val="0000FF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Graduates starting in </a:t>
            </a:r>
            <a:r>
              <a:rPr lang="en-US" sz="2600">
                <a:solidFill>
                  <a:srgbClr val="0000FF"/>
                </a:solidFill>
              </a:rPr>
              <a:t>Jan 2028</a:t>
            </a:r>
            <a:r>
              <a:rPr lang="en-US" sz="2600"/>
              <a:t> and beyond will have a </a:t>
            </a:r>
            <a:br>
              <a:rPr lang="en-US" sz="2600"/>
            </a:br>
            <a:r>
              <a:rPr lang="en-US" sz="2800">
                <a:solidFill>
                  <a:srgbClr val="0000FF"/>
                </a:solidFill>
              </a:rPr>
              <a:t>NY State High School Diploma</a:t>
            </a:r>
            <a:endParaRPr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No more Regents exams?</a:t>
            </a:r>
            <a:endParaRPr sz="4200"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609600" y="1632100"/>
            <a:ext cx="105156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There will still be Regents exams offered!!!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Satisfy current diploma requirements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Opportunity for students to demonstrate mastery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just won’t be </a:t>
            </a:r>
            <a:r>
              <a:rPr lang="en-US" b="1" i="1" u="sng"/>
              <a:t>required</a:t>
            </a:r>
            <a:r>
              <a:rPr lang="en-US"/>
              <a:t> to pass them to graduate</a:t>
            </a:r>
            <a:endParaRPr/>
          </a:p>
        </p:txBody>
      </p:sp>
      <p:pic>
        <p:nvPicPr>
          <p:cNvPr id="158" name="Google Shape;158;p23" descr="Exam | Hand completing a multiple choice exam. | Alberto G. | Flick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8950" y="4275200"/>
            <a:ext cx="3721426" cy="24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Diploma changes</a:t>
            </a:r>
            <a:endParaRPr sz="4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609600" y="1632100"/>
            <a:ext cx="105156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Current options:</a:t>
            </a:r>
            <a:endParaRPr b="1" u="sng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Local/Regents/Regents with Advanced Designation/CTE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Seal of Biliteracy, Civic Readiness, Mastery in Math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Under the new changes:</a:t>
            </a:r>
            <a:endParaRPr b="1" u="sng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0000FF"/>
                </a:solidFill>
              </a:rPr>
              <a:t>ONE</a:t>
            </a:r>
            <a:r>
              <a:rPr lang="en-US"/>
              <a:t> diploma with Seals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Allows students to demonstrate unique interests and </a:t>
            </a:r>
            <a:br>
              <a:rPr lang="en-US"/>
            </a:br>
            <a:r>
              <a:rPr lang="en-US"/>
              <a:t>accomplishments - but still maintain graduation </a:t>
            </a:r>
            <a:br>
              <a:rPr lang="en-US"/>
            </a:br>
            <a:r>
              <a:rPr lang="en-US"/>
              <a:t>requirements and standards</a:t>
            </a:r>
            <a:endParaRPr/>
          </a:p>
        </p:txBody>
      </p:sp>
      <p:pic>
        <p:nvPicPr>
          <p:cNvPr id="166" name="Google Shape;166;p24" descr="Graduation Cap And Diploma By Pinterastudio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6750" y="4082900"/>
            <a:ext cx="2724600" cy="27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>
                <a:solidFill>
                  <a:srgbClr val="0000FF"/>
                </a:solidFill>
              </a:rPr>
              <a:t>PLAN Pilot</a:t>
            </a:r>
            <a:endParaRPr sz="4200">
              <a:solidFill>
                <a:srgbClr val="0000FF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256550" y="1081200"/>
            <a:ext cx="7156200" cy="4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** </a:t>
            </a:r>
            <a:r>
              <a:rPr lang="en-US"/>
              <a:t>Studying how best to support networks of schools and educators in shifting their instructional practices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Each Pilot Network will adopt, adapt, and learn from successful models operating in one of the focus areas:</a:t>
            </a:r>
            <a:br>
              <a:rPr lang="en-US"/>
            </a:br>
            <a:endParaRPr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64285"/>
              <a:buAutoNum type="alphaUcPeriod"/>
            </a:pPr>
            <a:r>
              <a:rPr lang="en-US" b="1">
                <a:solidFill>
                  <a:srgbClr val="0000FF"/>
                </a:solidFill>
              </a:rPr>
              <a:t>Career &amp; Technical Education and Work-Based Learning</a:t>
            </a:r>
            <a:br>
              <a:rPr lang="en-US" b="1">
                <a:solidFill>
                  <a:srgbClr val="0000FF"/>
                </a:solidFill>
              </a:rPr>
            </a:br>
            <a:endParaRPr b="1">
              <a:solidFill>
                <a:srgbClr val="0000FF"/>
              </a:solidFill>
            </a:endParaRPr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64285"/>
              <a:buAutoNum type="alphaUcPeriod"/>
            </a:pPr>
            <a:r>
              <a:rPr lang="en-US" b="1">
                <a:solidFill>
                  <a:srgbClr val="0000FF"/>
                </a:solidFill>
              </a:rPr>
              <a:t>Inquiry-Based Approaches w/Learner Profiles</a:t>
            </a:r>
            <a:br>
              <a:rPr lang="en-US" b="1">
                <a:solidFill>
                  <a:srgbClr val="0000FF"/>
                </a:solidFill>
              </a:rPr>
            </a:br>
            <a:endParaRPr b="1">
              <a:solidFill>
                <a:srgbClr val="0000FF"/>
              </a:solidFill>
            </a:endParaRPr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64285"/>
              <a:buAutoNum type="alphaUcPeriod"/>
            </a:pPr>
            <a:r>
              <a:rPr lang="en-US" b="1">
                <a:solidFill>
                  <a:srgbClr val="0000FF"/>
                </a:solidFill>
              </a:rPr>
              <a:t>Project-Based Learning/Performance-Based Assessment Tasks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4">
            <a:alphaModFix/>
          </a:blip>
          <a:srcRect l="24721" t="18039" b="18351"/>
          <a:stretch/>
        </p:blipFill>
        <p:spPr>
          <a:xfrm>
            <a:off x="7545375" y="2498325"/>
            <a:ext cx="4532424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1000" y="257100"/>
            <a:ext cx="103260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NY’s Teacher Shortage…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286200" y="1368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NYS Teacher Retirement System projects that ⅓ of NY’s teachers could retire in the next 5 years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 DOE identified </a:t>
            </a:r>
            <a:r>
              <a:rPr lang="en-US">
                <a:solidFill>
                  <a:srgbClr val="0000FF"/>
                </a:solidFill>
              </a:rPr>
              <a:t>EIGHTEEN</a:t>
            </a:r>
            <a:r>
              <a:rPr lang="en-US"/>
              <a:t>  teacher shortage areas across the state (10 years ago there were </a:t>
            </a:r>
            <a:r>
              <a:rPr lang="en-US">
                <a:solidFill>
                  <a:srgbClr val="0000FF"/>
                </a:solidFill>
              </a:rPr>
              <a:t>TWO</a:t>
            </a:r>
            <a:r>
              <a:rPr lang="en-US"/>
              <a:t>.)</a:t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650" y="3147250"/>
            <a:ext cx="3794449" cy="34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400" y="3071272"/>
            <a:ext cx="3794450" cy="35969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9861700" y="6590425"/>
            <a:ext cx="3221700" cy="1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from NYSUT website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81000" y="257100"/>
            <a:ext cx="103260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NY’s Teacher Shortage…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286200" y="1368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Requirements for teachers haven’t changed, but there are more pathways into the classroom for career changers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Transitional certificates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Residency/Apprenticeship programs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525" y="3274825"/>
            <a:ext cx="50673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0225" y="3211025"/>
            <a:ext cx="4598800" cy="12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/>
          <p:nvPr/>
        </p:nvSpPr>
        <p:spPr>
          <a:xfrm>
            <a:off x="627300" y="4318600"/>
            <a:ext cx="5316300" cy="235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Information on certification and education requirements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Offers group or 1-on-1 coaching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Program finder to locate EPP’s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6641475" y="4318600"/>
            <a:ext cx="5316300" cy="235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List of Registered Apprenticeship Programs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Paid position throughout placement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Tuition assistance for SUNYs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Thank you for coming!</a:t>
            </a:r>
            <a:endParaRPr sz="42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609600" y="1860700"/>
            <a:ext cx="105156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Amy Hysick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education@nyspta.org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Megan Zarchy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family.engagement@nyspta.org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Please contact us if you have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questions!</a:t>
            </a: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6">
            <a:alphaModFix/>
          </a:blip>
          <a:srcRect l="3711" t="9516" r="4872" b="6640"/>
          <a:stretch/>
        </p:blipFill>
        <p:spPr>
          <a:xfrm>
            <a:off x="6414700" y="2152575"/>
            <a:ext cx="4452051" cy="40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2570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Region</a:t>
            </a:r>
            <a:r>
              <a:rPr lang="en-US"/>
              <a:t>alization – NOT Re</a:t>
            </a:r>
            <a:r>
              <a:rPr lang="en-US" b="1"/>
              <a:t>organization</a:t>
            </a:r>
            <a:endParaRPr b="1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98725" y="1487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3000"/>
              <a:t>This is </a:t>
            </a:r>
            <a:r>
              <a:rPr lang="en-US" sz="3500" b="1">
                <a:solidFill>
                  <a:srgbClr val="FF0000"/>
                </a:solidFill>
              </a:rPr>
              <a:t>NOT</a:t>
            </a:r>
            <a:r>
              <a:rPr lang="en-US" sz="3000"/>
              <a:t> a plan for BOCES to ‘take over’ school districts</a:t>
            </a:r>
            <a:endParaRPr sz="3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It is a way to </a:t>
            </a:r>
            <a:r>
              <a:rPr lang="en-US" sz="3000">
                <a:solidFill>
                  <a:srgbClr val="0000FF"/>
                </a:solidFill>
              </a:rPr>
              <a:t>pool resources</a:t>
            </a:r>
            <a:r>
              <a:rPr lang="en-US" sz="3000"/>
              <a:t> to offer more opportunities to students:</a:t>
            </a:r>
            <a:endParaRPr sz="30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800"/>
              <a:t>Advanced coursework (AP or IB Courses)</a:t>
            </a:r>
            <a:endParaRPr sz="28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800"/>
              <a:t>Extracurricular activities</a:t>
            </a:r>
            <a:endParaRPr sz="28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800"/>
              <a:t>Shared staff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Student Support Services</a:t>
            </a:r>
            <a:endParaRPr sz="28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idea is to create more </a:t>
            </a:r>
            <a:r>
              <a:rPr lang="en-US">
                <a:solidFill>
                  <a:srgbClr val="0000FF"/>
                </a:solidFill>
              </a:rPr>
              <a:t>equitable opportunities</a:t>
            </a:r>
            <a:r>
              <a:rPr lang="en-US"/>
              <a:t> for </a:t>
            </a:r>
            <a:r>
              <a:rPr lang="en-US">
                <a:solidFill>
                  <a:srgbClr val="0000FF"/>
                </a:solidFill>
              </a:rPr>
              <a:t>ALL</a:t>
            </a:r>
            <a:r>
              <a:rPr lang="en-US"/>
              <a:t> students and use financial resources wisely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l="455" r="455"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" y="28650"/>
            <a:ext cx="12191984" cy="682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Maximum Temperature Regulations</a:t>
            </a:r>
            <a:endParaRPr sz="420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3375" y="1226075"/>
            <a:ext cx="10142100" cy="4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S3397a/A9011 Establishes a maximum temperature in school buildings and indoor facilities (Awaiting governor’s signature)</a:t>
            </a: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Also provides a definition of extreme heat condition days and the standard to measure room temperature.</a:t>
            </a: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</a:t>
            </a:r>
            <a:r>
              <a:rPr lang="en-US" sz="3000">
                <a:solidFill>
                  <a:srgbClr val="222222"/>
                </a:solidFill>
              </a:rPr>
              <a:t>Amends education law by requiring extreme heat conditions to</a:t>
            </a:r>
            <a:endParaRPr sz="3000">
              <a:solidFill>
                <a:srgbClr val="222222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rgbClr val="222222"/>
                </a:solidFill>
              </a:rPr>
              <a:t>be added to building level emergency plans developed by the building-level emergency response team</a:t>
            </a:r>
            <a:endParaRPr sz="3000">
              <a:solidFill>
                <a:srgbClr val="222222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>
              <a:solidFill>
                <a:srgbClr val="222222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00"/>
          </a:p>
        </p:txBody>
      </p:sp>
      <p:pic>
        <p:nvPicPr>
          <p:cNvPr id="112" name="Google Shape;112;p17" descr="File:Alcohol-In-Glass Taylor Thermometer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4249" y="3187700"/>
            <a:ext cx="1305825" cy="286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Maximum Temperature Regulations</a:t>
            </a:r>
            <a:endParaRPr sz="420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3375" y="1226075"/>
            <a:ext cx="10142100" cy="4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00">
              <a:solidFill>
                <a:srgbClr val="222222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82 degrees – school must take preventative action in learning space to mitigate heat (i.e. turning off lights, pulling down shades)</a:t>
            </a: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88 degrees – educational/support spaces MUST be vacated</a:t>
            </a: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Act shall take effect September 1, 2025</a:t>
            </a:r>
            <a:endParaRPr sz="3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** Does NOT require districts to install AC units in every classroom</a:t>
            </a:r>
            <a:endParaRPr sz="3000"/>
          </a:p>
        </p:txBody>
      </p:sp>
      <p:pic>
        <p:nvPicPr>
          <p:cNvPr id="120" name="Google Shape;120;p18" descr="File:Alcohol-In-Glass Taylor Thermometer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4249" y="3187700"/>
            <a:ext cx="1305825" cy="286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Blue Ribbon Commission Recommendations</a:t>
            </a:r>
            <a:endParaRPr sz="420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09600" y="1860700"/>
            <a:ext cx="105156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**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25" y="1903150"/>
            <a:ext cx="114490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Portrait of a Graduate</a:t>
            </a:r>
            <a:endParaRPr sz="4200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750" y="1961100"/>
            <a:ext cx="6825550" cy="482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588325" y="1828800"/>
            <a:ext cx="4451400" cy="4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Set of high-level skills, knowledge areas, and competencies that reflect successful outcomes of P-12 education.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Reflects what students should know, be able to do, and embody upon graduation.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542250" y="257100"/>
            <a:ext cx="103245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Redefine Credits/Learning Experiences</a:t>
            </a:r>
            <a:endParaRPr sz="4200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588325" y="1828800"/>
            <a:ext cx="11147700" cy="4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rgbClr val="0000FF"/>
                </a:solidFill>
              </a:rPr>
              <a:t>Current regs </a:t>
            </a:r>
            <a:r>
              <a:rPr lang="en-US"/>
              <a:t>= Carnegie units (180 min/week or 108 hours/year) for one diploma credit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rgbClr val="0000FF"/>
                </a:solidFill>
              </a:rPr>
              <a:t>Proposed change</a:t>
            </a:r>
            <a:r>
              <a:rPr lang="en-US"/>
              <a:t> = move away from a time-based system to ways for students to demonstrate proficiency on learning standards &amp; components of the Portrait of a Graduate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FF0000"/>
                </a:solidFill>
              </a:rPr>
              <a:t>**But no details yet on HOW this will happen or what students need to do.</a:t>
            </a:r>
            <a:endParaRPr>
              <a:solidFill>
                <a:srgbClr val="FF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(Internships? Capstone projects? Project-based learning?)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Widescreen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Hot Topics in Education</vt:lpstr>
      <vt:lpstr>Regionalization – NOT Reorganization</vt:lpstr>
      <vt:lpstr>PowerPoint Presentation</vt:lpstr>
      <vt:lpstr>PowerPoint Presentation</vt:lpstr>
      <vt:lpstr>Maximum Temperature Regulations</vt:lpstr>
      <vt:lpstr>Maximum Temperature Regulations</vt:lpstr>
      <vt:lpstr>Blue Ribbon Commission Recommendations</vt:lpstr>
      <vt:lpstr>Portrait of a Graduate</vt:lpstr>
      <vt:lpstr>Redefine Credits/Learning Experiences</vt:lpstr>
      <vt:lpstr>Sunset Diploma Assessment Requirements </vt:lpstr>
      <vt:lpstr>No more Regents exams?</vt:lpstr>
      <vt:lpstr>Diploma changes</vt:lpstr>
      <vt:lpstr>PLAN Pilot</vt:lpstr>
      <vt:lpstr>NY’s Teacher Shortage…</vt:lpstr>
      <vt:lpstr>NY’s Teacher Shortage…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in Education</dc:title>
  <dc:creator>Carol Raymond</dc:creator>
  <cp:lastModifiedBy>Carol Raymond</cp:lastModifiedBy>
  <cp:revision>1</cp:revision>
  <dcterms:modified xsi:type="dcterms:W3CDTF">2024-11-12T14:13:44Z</dcterms:modified>
</cp:coreProperties>
</file>