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8" r:id="rId2"/>
    <p:sldId id="256" r:id="rId3"/>
    <p:sldId id="267" r:id="rId4"/>
    <p:sldId id="269" r:id="rId5"/>
    <p:sldId id="272" r:id="rId6"/>
    <p:sldId id="271" r:id="rId7"/>
    <p:sldId id="270" r:id="rId8"/>
    <p:sldId id="268" r:id="rId9"/>
    <p:sldId id="261" r:id="rId10"/>
    <p:sldId id="263" r:id="rId11"/>
    <p:sldId id="266" r:id="rId12"/>
    <p:sldId id="265" r:id="rId13"/>
    <p:sldId id="264" r:id="rId14"/>
    <p:sldId id="274" r:id="rId15"/>
    <p:sldId id="275" r:id="rId16"/>
    <p:sldId id="276" r:id="rId17"/>
    <p:sldId id="277" r:id="rId18"/>
    <p:sldId id="273" r:id="rId19"/>
    <p:sldId id="278" r:id="rId20"/>
    <p:sldId id="279" r:id="rId21"/>
    <p:sldId id="280" r:id="rId22"/>
    <p:sldId id="281" r:id="rId23"/>
    <p:sldId id="282" r:id="rId24"/>
    <p:sldId id="285"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76E260D-A182-4197-9E20-778971D874BC}" type="datetimeFigureOut">
              <a:rPr lang="en-US" smtClean="0"/>
              <a:t>10/23/2024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B2DEFE-5DBD-4A90-B3B6-9482AC7B47A1}" type="slidenum">
              <a:rPr lang="en-US" smtClean="0"/>
              <a:t>‹#›</a:t>
            </a:fld>
            <a:endParaRPr lang="en-US" dirty="0"/>
          </a:p>
        </p:txBody>
      </p:sp>
    </p:spTree>
    <p:extLst>
      <p:ext uri="{BB962C8B-B14F-4D97-AF65-F5344CB8AC3E}">
        <p14:creationId xmlns:p14="http://schemas.microsoft.com/office/powerpoint/2010/main" val="272849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Joan Wabnik, Vice President of NYS PTA and welcome to Recipe For Building a Competent Board</a:t>
            </a:r>
          </a:p>
        </p:txBody>
      </p:sp>
      <p:sp>
        <p:nvSpPr>
          <p:cNvPr id="4" name="Slide Number Placeholder 3"/>
          <p:cNvSpPr>
            <a:spLocks noGrp="1"/>
          </p:cNvSpPr>
          <p:nvPr>
            <p:ph type="sldNum" sz="quarter" idx="5"/>
          </p:nvPr>
        </p:nvSpPr>
        <p:spPr/>
        <p:txBody>
          <a:bodyPr/>
          <a:lstStyle/>
          <a:p>
            <a:pPr defTabSz="942289"/>
            <a:fld id="{7EA32EDB-2163-4FE1-B873-299C5C4BB2F6}" type="slidenum">
              <a:rPr lang="en-US">
                <a:solidFill>
                  <a:prstClr val="black"/>
                </a:solidFill>
                <a:latin typeface="Aptos" panose="02110004020202020204"/>
              </a:rPr>
              <a:pPr defTabSz="942289"/>
              <a:t>1</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249690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4810-C96F-4FBE-A2D7-051C0D291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A2AABE-65E8-4275-97C9-9FBD1AD9B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4DA13-44F1-48B8-B22B-36529FF38700}"/>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6DE6CF86-5228-4F1F-B86A-BDB0907CA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DF0D11-8CE7-4B6C-8738-9E9BABF551B3}"/>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29268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FE3E-3112-46D7-B4B6-92906AAF3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B7F49-3AE0-4748-BB71-517E911A6A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B3152-F495-4233-8341-5AB01B4ADEC8}"/>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DEA4A778-2AD7-4547-82C3-0A0C3188BC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F00507-4B1F-43AD-9501-0A06432A0636}"/>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425425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4AD6E-A25C-42D4-B47C-2D85EF044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103AF-E7A8-41EB-AF83-2CC999995D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9DFC5-758D-4FCB-9940-C7A394F3B2A4}"/>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73AAAD42-F9CD-4C89-B749-ED321EA552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774E00-BF2C-488B-BD84-4602C52DC058}"/>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3008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A368-B7AA-406B-B1DC-5DAF1A367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9BE0A-BEB9-404C-A094-E8130DA75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5676B-D64B-46A6-8267-A5DD3CFF951B}"/>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324F6766-75BB-4EDD-80DA-A41D3A353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43928D-F901-4108-91BD-DCD4525213C9}"/>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132228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7942-E963-4033-A481-B2FDA51E0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78455-3517-4E27-A2D8-45067CC0C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81F54C-4738-4BBE-BBB6-522B2E4D106B}"/>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DE0583EF-7429-4A72-AA81-8DB3D2054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4D6428-FB48-42CD-8B77-422539241E1F}"/>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106955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57DF-0059-41FD-A73E-678E70F68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72B25-7A37-485A-AFE8-6659E7D998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80320-F781-4439-9BC7-AFAD44823C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7C822-9482-46EA-B880-E4F2BF3544CC}"/>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6" name="Footer Placeholder 5">
            <a:extLst>
              <a:ext uri="{FF2B5EF4-FFF2-40B4-BE49-F238E27FC236}">
                <a16:creationId xmlns:a16="http://schemas.microsoft.com/office/drawing/2014/main" id="{1E348B61-32CE-4837-8C3B-3BC31B1806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3CF243-54F0-4454-87F4-D3F272F9C75C}"/>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58979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1D6-0D8C-432F-9849-4E434E3F4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7FC82-9EB5-4F20-9A6A-D6CBEB76F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66FAF0-292C-4DE8-8C7A-7769D54D80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B42004-C980-4592-B47B-57C9F9651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021DA-D202-486A-8665-47E803A356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BA6DF-B4A5-4780-8AC8-9BACC3A99346}"/>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8" name="Footer Placeholder 7">
            <a:extLst>
              <a:ext uri="{FF2B5EF4-FFF2-40B4-BE49-F238E27FC236}">
                <a16:creationId xmlns:a16="http://schemas.microsoft.com/office/drawing/2014/main" id="{E20736B6-36E0-464F-9B35-76C0BBD26F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BEC890-2851-4795-8F38-5A3626DBADEE}"/>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46763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6854-6327-4D72-9DCB-82D06CA8F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203710-C727-472A-B156-D50F5FF054C2}"/>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4" name="Footer Placeholder 3">
            <a:extLst>
              <a:ext uri="{FF2B5EF4-FFF2-40B4-BE49-F238E27FC236}">
                <a16:creationId xmlns:a16="http://schemas.microsoft.com/office/drawing/2014/main" id="{99DD01FA-94BA-46F9-9429-CA7E6987E2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639D61-8E8E-4361-923C-7523F15C7B3B}"/>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84860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72F8F-865D-4D27-967F-9234665E7CF4}"/>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3" name="Footer Placeholder 2">
            <a:extLst>
              <a:ext uri="{FF2B5EF4-FFF2-40B4-BE49-F238E27FC236}">
                <a16:creationId xmlns:a16="http://schemas.microsoft.com/office/drawing/2014/main" id="{F2F45C1B-C95E-49AF-BD0D-8C68CBF0D7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FE57A4-6F58-411D-AB2E-FEFBF25B77CA}"/>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117819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5E8B-92BB-4ECC-81BF-0F471EA1B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5806B-E7B3-4CDE-8E72-2A888EECD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6CC94D-D405-4B32-940B-B7259FBB9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C80FFE-45F0-43FE-942A-10F9F304456F}"/>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6" name="Footer Placeholder 5">
            <a:extLst>
              <a:ext uri="{FF2B5EF4-FFF2-40B4-BE49-F238E27FC236}">
                <a16:creationId xmlns:a16="http://schemas.microsoft.com/office/drawing/2014/main" id="{708EFF20-8CA9-4BEC-BE2C-ABE42C2A16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B6737B-CDCD-4C1D-A683-628CCD6B457D}"/>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402016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F9FB-85E9-49ED-9EC2-41C322A7C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A31B9-B44E-4362-AC26-D7F9FB300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CC0B68-4A43-4328-BA6A-6FE2CFF6D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93C634-7A37-4E07-BC13-CC765AD2DD30}"/>
              </a:ext>
            </a:extLst>
          </p:cNvPr>
          <p:cNvSpPr>
            <a:spLocks noGrp="1"/>
          </p:cNvSpPr>
          <p:nvPr>
            <p:ph type="dt" sz="half" idx="10"/>
          </p:nvPr>
        </p:nvSpPr>
        <p:spPr/>
        <p:txBody>
          <a:bodyPr/>
          <a:lstStyle/>
          <a:p>
            <a:fld id="{755A8F97-5DCB-44C8-AE16-F72B6178D87A}" type="datetimeFigureOut">
              <a:rPr lang="en-US" smtClean="0"/>
              <a:t>10/23/2024</a:t>
            </a:fld>
            <a:endParaRPr lang="en-US" dirty="0"/>
          </a:p>
        </p:txBody>
      </p:sp>
      <p:sp>
        <p:nvSpPr>
          <p:cNvPr id="6" name="Footer Placeholder 5">
            <a:extLst>
              <a:ext uri="{FF2B5EF4-FFF2-40B4-BE49-F238E27FC236}">
                <a16:creationId xmlns:a16="http://schemas.microsoft.com/office/drawing/2014/main" id="{A1E18020-8829-4853-888A-6F3C2A4F7F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B3B793-8F10-47EB-AAC6-7019998A13DD}"/>
              </a:ext>
            </a:extLst>
          </p:cNvPr>
          <p:cNvSpPr>
            <a:spLocks noGrp="1"/>
          </p:cNvSpPr>
          <p:nvPr>
            <p:ph type="sldNum" sz="quarter" idx="12"/>
          </p:nvPr>
        </p:nvSpPr>
        <p:spPr/>
        <p:txBody>
          <a:bodyPr/>
          <a:lstStyle/>
          <a:p>
            <a:fld id="{2660907B-9F2B-46F0-8E4C-188981BAD80E}" type="slidenum">
              <a:rPr lang="en-US" smtClean="0"/>
              <a:t>‹#›</a:t>
            </a:fld>
            <a:endParaRPr lang="en-US" dirty="0"/>
          </a:p>
        </p:txBody>
      </p:sp>
    </p:spTree>
    <p:extLst>
      <p:ext uri="{BB962C8B-B14F-4D97-AF65-F5344CB8AC3E}">
        <p14:creationId xmlns:p14="http://schemas.microsoft.com/office/powerpoint/2010/main" val="58334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9867D-4904-4925-992A-A9E0A97DF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634015-5662-4A79-8F52-ABAED498A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F4F29-8A62-4AE3-8D6F-78F527E17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A8F97-5DCB-44C8-AE16-F72B6178D87A}" type="datetimeFigureOut">
              <a:rPr lang="en-US" smtClean="0"/>
              <a:t>10/23/2024</a:t>
            </a:fld>
            <a:endParaRPr lang="en-US" dirty="0"/>
          </a:p>
        </p:txBody>
      </p:sp>
      <p:sp>
        <p:nvSpPr>
          <p:cNvPr id="5" name="Footer Placeholder 4">
            <a:extLst>
              <a:ext uri="{FF2B5EF4-FFF2-40B4-BE49-F238E27FC236}">
                <a16:creationId xmlns:a16="http://schemas.microsoft.com/office/drawing/2014/main" id="{321E888A-C718-4920-9A1B-2A02388AD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A99BFF-D8A7-4C1C-9519-0B268A833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07B-9F2B-46F0-8E4C-188981BAD80E}" type="slidenum">
              <a:rPr lang="en-US" smtClean="0"/>
              <a:t>‹#›</a:t>
            </a:fld>
            <a:endParaRPr lang="en-US" dirty="0"/>
          </a:p>
        </p:txBody>
      </p:sp>
    </p:spTree>
    <p:extLst>
      <p:ext uri="{BB962C8B-B14F-4D97-AF65-F5344CB8AC3E}">
        <p14:creationId xmlns:p14="http://schemas.microsoft.com/office/powerpoint/2010/main" val="232346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mmons.wikimedia.org/wiki/File:Recipe_logo.jpeg"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vgsilh.com/f44336/image/309146.html" TargetMode="External"/><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pixabay.com/en/meeting-point-meet-people-meeting-129545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powerofus.force.com/articles/Resource/Configure-and-Customize-NP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cat.xula.edu/food/3-reasons-to-stop-sharing-documents-via-emai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pixabay.com/ko/%EA%B7%9C%EC%B9%99-%ED%9B%85-%ED%99%95%EC%9D%B8-%ED%91%9C%EC%8B%9C-%EB%8A%98-%EC%97%90%EC%84%9C-%EC%98%A8-%EC%82%AC%EC%9A%A9%EC%9E%90-%EC%A7%80%EC%A0%95-%EC%A0%84%ED%86%B5-%EC%84%B8%EA%B4%80-17526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p/procedure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security-insider.de/was-ist-benutzerverwaltung-a-73983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picpedia.org/chalkboard/c/code-of-conduc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openclipart.org/detail/47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flickr.com/photos/61423903@N06/73576084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peter.baumgartner.name/2014/05/23/double-blind-review-ein-fallbeispi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picserver.org/highway-signs2/g/goal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pngall.com/tape-measure-png/download/59174" TargetMode="External"/><Relationship Id="rId5" Type="http://schemas.openxmlformats.org/officeDocument/2006/relationships/image" Target="../media/image23.png"/><Relationship Id="rId4" Type="http://schemas.openxmlformats.org/officeDocument/2006/relationships/hyperlink" Target="https://pxhere.com/th/photo/145752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esheninger.blogspot.com/2018/09/5-strategies-to-create-culture-of.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yspta.org/home/pta-leaders/nys-pta-resource-guide/"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mailto:vpwabnik@nyspta.org" TargetMode="External"/><Relationship Id="rId4" Type="http://schemas.openxmlformats.org/officeDocument/2006/relationships/hyperlink" Target="https://nyspta.org/home/pta-leaders/trainingmaterials-webinar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venessamiemis/4757399524"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creativecommons.org/licenses/by-sa/3.0/"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ameronshorter.blogspot.com/2011/07/project-overviews-quickstarts-for-new.html" TargetMode="External"/><Relationship Id="rId5" Type="http://schemas.openxmlformats.org/officeDocument/2006/relationships/image" Target="../media/image9.gif"/><Relationship Id="rId4" Type="http://schemas.openxmlformats.org/officeDocument/2006/relationships/hyperlink" Target="https://pixabay.com/en/ingredients-sign-food-restaurant-9679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pressbooks.nscc.ca/lumenlife/chapter/human-develop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picserver.org/highway-signs2/r/recruit.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pixabay.com/en/access-many-hands-welcome-refugees-9331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6541-89B7-4B13-BF8C-AADB4D7EB493}"/>
              </a:ext>
            </a:extLst>
          </p:cNvPr>
          <p:cNvSpPr>
            <a:spLocks noGrp="1"/>
          </p:cNvSpPr>
          <p:nvPr>
            <p:ph type="ctrTitle"/>
          </p:nvPr>
        </p:nvSpPr>
        <p:spPr>
          <a:xfrm>
            <a:off x="1752600" y="1803863"/>
            <a:ext cx="9144000" cy="2387600"/>
          </a:xfrm>
        </p:spPr>
        <p:txBody>
          <a:bodyPr/>
          <a:lstStyle/>
          <a:p>
            <a:r>
              <a:rPr lang="en-US" b="1" dirty="0">
                <a:latin typeface="+mn-lt"/>
              </a:rPr>
              <a:t>Recipe For Building A Competent Board</a:t>
            </a:r>
          </a:p>
        </p:txBody>
      </p:sp>
      <p:sp>
        <p:nvSpPr>
          <p:cNvPr id="3" name="Subtitle 2">
            <a:extLst>
              <a:ext uri="{FF2B5EF4-FFF2-40B4-BE49-F238E27FC236}">
                <a16:creationId xmlns:a16="http://schemas.microsoft.com/office/drawing/2014/main" id="{314B0304-A9C7-4FE3-8081-919061F0575D}"/>
              </a:ext>
            </a:extLst>
          </p:cNvPr>
          <p:cNvSpPr>
            <a:spLocks noGrp="1"/>
          </p:cNvSpPr>
          <p:nvPr>
            <p:ph type="subTitle" idx="1"/>
          </p:nvPr>
        </p:nvSpPr>
        <p:spPr>
          <a:xfrm>
            <a:off x="1752600" y="4283538"/>
            <a:ext cx="9144000" cy="1655762"/>
          </a:xfrm>
        </p:spPr>
        <p:txBody>
          <a:bodyPr>
            <a:noAutofit/>
          </a:bodyPr>
          <a:lstStyle/>
          <a:p>
            <a:r>
              <a:rPr lang="en-US" sz="3200" b="1" dirty="0"/>
              <a:t>Presented by</a:t>
            </a:r>
          </a:p>
          <a:p>
            <a:r>
              <a:rPr lang="en-US" sz="3200" b="1" dirty="0"/>
              <a:t>Joan Wabnik</a:t>
            </a:r>
          </a:p>
          <a:p>
            <a:r>
              <a:rPr lang="en-US" sz="3200" b="1"/>
              <a:t>Vice-President NYS </a:t>
            </a:r>
            <a:r>
              <a:rPr lang="en-US" sz="3200" b="1" dirty="0"/>
              <a:t>PTA</a:t>
            </a:r>
          </a:p>
        </p:txBody>
      </p:sp>
      <p:sp>
        <p:nvSpPr>
          <p:cNvPr id="4" name="Rectangle 3">
            <a:extLst>
              <a:ext uri="{FF2B5EF4-FFF2-40B4-BE49-F238E27FC236}">
                <a16:creationId xmlns:a16="http://schemas.microsoft.com/office/drawing/2014/main" id="{09D8B890-36D6-43A7-A13D-1F2162205BD7}"/>
              </a:ext>
            </a:extLst>
          </p:cNvPr>
          <p:cNvSpPr/>
          <p:nvPr/>
        </p:nvSpPr>
        <p:spPr>
          <a:xfrm>
            <a:off x="-1" y="6324600"/>
            <a:ext cx="12200467" cy="53340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3CA0862-E26E-49E2-8C72-E7CEE6252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93" y="75221"/>
            <a:ext cx="967814" cy="1118958"/>
          </a:xfrm>
          <a:prstGeom prst="rect">
            <a:avLst/>
          </a:prstGeom>
        </p:spPr>
      </p:pic>
      <p:sp>
        <p:nvSpPr>
          <p:cNvPr id="6" name="Rectangle 5">
            <a:extLst>
              <a:ext uri="{FF2B5EF4-FFF2-40B4-BE49-F238E27FC236}">
                <a16:creationId xmlns:a16="http://schemas.microsoft.com/office/drawing/2014/main" id="{AE231B14-8BD2-41C0-8071-95A21A7D37C0}"/>
              </a:ext>
            </a:extLst>
          </p:cNvPr>
          <p:cNvSpPr/>
          <p:nvPr/>
        </p:nvSpPr>
        <p:spPr>
          <a:xfrm>
            <a:off x="-8467" y="1267769"/>
            <a:ext cx="12200467" cy="255657"/>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22FE2BB9-B22A-98EF-F86F-84F3436C192B}"/>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9449568" y="1908726"/>
            <a:ext cx="2894063" cy="4127122"/>
          </a:xfrm>
          <a:prstGeom prst="rect">
            <a:avLst/>
          </a:prstGeom>
        </p:spPr>
      </p:pic>
      <p:pic>
        <p:nvPicPr>
          <p:cNvPr id="12" name="Picture 11" descr="A red circle with white text&#10;&#10;Description automatically generated">
            <a:extLst>
              <a:ext uri="{FF2B5EF4-FFF2-40B4-BE49-F238E27FC236}">
                <a16:creationId xmlns:a16="http://schemas.microsoft.com/office/drawing/2014/main" id="{C49EBE09-BCE1-11CF-F789-84F2FC6E416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05570" y="3792064"/>
            <a:ext cx="2312940" cy="2312940"/>
          </a:xfrm>
          <a:prstGeom prst="rect">
            <a:avLst/>
          </a:prstGeom>
        </p:spPr>
      </p:pic>
      <p:sp>
        <p:nvSpPr>
          <p:cNvPr id="13" name="TextBox 12">
            <a:extLst>
              <a:ext uri="{FF2B5EF4-FFF2-40B4-BE49-F238E27FC236}">
                <a16:creationId xmlns:a16="http://schemas.microsoft.com/office/drawing/2014/main" id="{FE0967C7-2043-DED8-76C8-8AD92CDB2BD5}"/>
              </a:ext>
            </a:extLst>
          </p:cNvPr>
          <p:cNvSpPr txBox="1"/>
          <p:nvPr/>
        </p:nvSpPr>
        <p:spPr>
          <a:xfrm>
            <a:off x="305569" y="6239785"/>
            <a:ext cx="3266209" cy="230832"/>
          </a:xfrm>
          <a:prstGeom prst="rect">
            <a:avLst/>
          </a:prstGeom>
          <a:noFill/>
        </p:spPr>
        <p:txBody>
          <a:bodyPr wrap="square" rtlCol="0">
            <a:spAutoFit/>
          </a:bodyPr>
          <a:lstStyle/>
          <a:p>
            <a:r>
              <a:rPr lang="en-US" sz="900" dirty="0">
                <a:hlinkClick r:id="rId8" tooltip="https://commons.wikimedia.org/wiki/File:Recipe_logo.jpeg"/>
              </a:rPr>
              <a:t>This Photo</a:t>
            </a:r>
            <a:r>
              <a:rPr lang="en-US" sz="900" dirty="0"/>
              <a:t> by Unknown Author is licensed under </a:t>
            </a:r>
            <a:r>
              <a:rPr lang="en-US" sz="900" dirty="0">
                <a:hlinkClick r:id="rId9" tooltip="https://creativecommons.org/licenses/by-sa/3.0/"/>
              </a:rPr>
              <a:t>CC BY-SA</a:t>
            </a:r>
            <a:endParaRPr lang="en-US" sz="900" dirty="0"/>
          </a:p>
        </p:txBody>
      </p:sp>
    </p:spTree>
    <p:extLst>
      <p:ext uri="{BB962C8B-B14F-4D97-AF65-F5344CB8AC3E}">
        <p14:creationId xmlns:p14="http://schemas.microsoft.com/office/powerpoint/2010/main" val="3553283151"/>
      </p:ext>
    </p:extLst>
  </p:cSld>
  <p:clrMapOvr>
    <a:masterClrMapping/>
  </p:clrMapOvr>
  <mc:AlternateContent xmlns:mc="http://schemas.openxmlformats.org/markup-compatibility/2006" xmlns:p14="http://schemas.microsoft.com/office/powerpoint/2010/main">
    <mc:Choice Requires="p14">
      <p:transition spd="slow" p14:dur="2000" advTm="13305"/>
    </mc:Choice>
    <mc:Fallback xmlns="">
      <p:transition spd="slow" advTm="133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BB9B-F528-9C8F-109C-90E13E5285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C861FB-6DA3-7CCA-D2C1-627FD1F9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9F359C2-C527-3639-657E-AC54FCC07D27}"/>
              </a:ext>
            </a:extLst>
          </p:cNvPr>
          <p:cNvSpPr>
            <a:spLocks noGrp="1"/>
          </p:cNvSpPr>
          <p:nvPr>
            <p:ph type="subTitle" idx="1"/>
          </p:nvPr>
        </p:nvSpPr>
        <p:spPr>
          <a:xfrm>
            <a:off x="1524000" y="1337094"/>
            <a:ext cx="9144000" cy="3920706"/>
          </a:xfrm>
        </p:spPr>
        <p:txBody>
          <a:bodyPr>
            <a:normAutofit/>
          </a:bodyPr>
          <a:lstStyle/>
          <a:p>
            <a:pPr marL="685800" indent="-685800" algn="l">
              <a:buFont typeface="Arial" panose="020B0604020202020204" pitchFamily="34" charset="0"/>
              <a:buChar char="•"/>
            </a:pPr>
            <a:r>
              <a:rPr lang="en-US" sz="4800" b="1" dirty="0"/>
              <a:t>Documents</a:t>
            </a:r>
          </a:p>
          <a:p>
            <a:pPr marL="685800" indent="-685800" algn="l">
              <a:buFont typeface="Arial" panose="020B0604020202020204" pitchFamily="34" charset="0"/>
              <a:buChar char="•"/>
            </a:pPr>
            <a:r>
              <a:rPr lang="en-US" sz="4800" b="1" dirty="0"/>
              <a:t>Guidance</a:t>
            </a:r>
          </a:p>
          <a:p>
            <a:pPr marL="685800" indent="-685800" algn="l">
              <a:buFont typeface="Arial" panose="020B0604020202020204" pitchFamily="34" charset="0"/>
              <a:buChar char="•"/>
            </a:pPr>
            <a:r>
              <a:rPr lang="en-US" sz="4800" b="1" dirty="0"/>
              <a:t>Meet other board members</a:t>
            </a:r>
          </a:p>
          <a:p>
            <a:pPr marL="685800" indent="-685800" algn="l">
              <a:buFont typeface="Arial" panose="020B0604020202020204" pitchFamily="34" charset="0"/>
              <a:buChar char="•"/>
            </a:pPr>
            <a:r>
              <a:rPr lang="en-US" sz="4800" b="1" dirty="0"/>
              <a:t>Define positions</a:t>
            </a:r>
          </a:p>
          <a:p>
            <a:pPr marL="685800" indent="-685800" algn="l">
              <a:buFont typeface="Arial" panose="020B0604020202020204" pitchFamily="34" charset="0"/>
              <a:buChar char="•"/>
            </a:pPr>
            <a:r>
              <a:rPr lang="en-US" sz="4800" b="1" dirty="0"/>
              <a:t>State expectations</a:t>
            </a:r>
          </a:p>
          <a:p>
            <a:pPr algn="ctr"/>
            <a:endParaRPr lang="en-US" sz="4800" b="1" u="sng" dirty="0">
              <a:latin typeface="+mn-lt"/>
            </a:endParaRPr>
          </a:p>
        </p:txBody>
      </p:sp>
      <p:sp>
        <p:nvSpPr>
          <p:cNvPr id="8" name="Title 1">
            <a:extLst>
              <a:ext uri="{FF2B5EF4-FFF2-40B4-BE49-F238E27FC236}">
                <a16:creationId xmlns:a16="http://schemas.microsoft.com/office/drawing/2014/main" id="{95FFF043-6026-3C9C-DABE-E98F06999FC0}"/>
              </a:ext>
            </a:extLst>
          </p:cNvPr>
          <p:cNvSpPr>
            <a:spLocks noGrp="1"/>
          </p:cNvSpPr>
          <p:nvPr>
            <p:ph type="ctrTitle"/>
          </p:nvPr>
        </p:nvSpPr>
        <p:spPr>
          <a:xfrm>
            <a:off x="1524000" y="198409"/>
            <a:ext cx="9144000" cy="836762"/>
          </a:xfrm>
        </p:spPr>
        <p:txBody>
          <a:bodyPr>
            <a:normAutofit/>
          </a:bodyPr>
          <a:lstStyle/>
          <a:p>
            <a:pPr algn="ctr"/>
            <a:r>
              <a:rPr lang="en-US" sz="4800" b="1" u="sng" dirty="0">
                <a:latin typeface="+mn-lt"/>
              </a:rPr>
              <a:t>Orientation</a:t>
            </a:r>
          </a:p>
        </p:txBody>
      </p:sp>
      <p:pic>
        <p:nvPicPr>
          <p:cNvPr id="9" name="Picture 8" descr="A green sign with white people and arrows&#10;&#10;Description automatically generated">
            <a:extLst>
              <a:ext uri="{FF2B5EF4-FFF2-40B4-BE49-F238E27FC236}">
                <a16:creationId xmlns:a16="http://schemas.microsoft.com/office/drawing/2014/main" id="{319B5689-76E8-F9DA-1EA6-834D2B5B7E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3977" y="3548268"/>
            <a:ext cx="2568045" cy="2568045"/>
          </a:xfrm>
          <a:prstGeom prst="rect">
            <a:avLst/>
          </a:prstGeom>
        </p:spPr>
      </p:pic>
    </p:spTree>
    <p:extLst>
      <p:ext uri="{BB962C8B-B14F-4D97-AF65-F5344CB8AC3E}">
        <p14:creationId xmlns:p14="http://schemas.microsoft.com/office/powerpoint/2010/main" val="68812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A5DDE-2514-B0D2-4D28-A90BDE05CD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5CDC3CA-BBDE-5021-F259-AB49B496D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1FAD19-DD71-015C-67D5-74D91B190B59}"/>
              </a:ext>
            </a:extLst>
          </p:cNvPr>
          <p:cNvSpPr>
            <a:spLocks noGrp="1"/>
          </p:cNvSpPr>
          <p:nvPr>
            <p:ph type="ctrTitle"/>
          </p:nvPr>
        </p:nvSpPr>
        <p:spPr>
          <a:xfrm>
            <a:off x="1342845" y="9135"/>
            <a:ext cx="9144000" cy="1508125"/>
          </a:xfrm>
        </p:spPr>
        <p:txBody>
          <a:bodyPr/>
          <a:lstStyle/>
          <a:p>
            <a:r>
              <a:rPr lang="en-US" sz="6000" b="1" u="sng" dirty="0">
                <a:latin typeface="+mn-lt"/>
              </a:rPr>
              <a:t>Board Member Training</a:t>
            </a:r>
            <a:r>
              <a:rPr lang="en-US" b="1" u="sng" dirty="0">
                <a:latin typeface="+mn-lt"/>
              </a:rPr>
              <a:t> </a:t>
            </a:r>
            <a:endParaRPr lang="en-US" dirty="0"/>
          </a:p>
        </p:txBody>
      </p:sp>
      <p:sp>
        <p:nvSpPr>
          <p:cNvPr id="3" name="Subtitle 2">
            <a:extLst>
              <a:ext uri="{FF2B5EF4-FFF2-40B4-BE49-F238E27FC236}">
                <a16:creationId xmlns:a16="http://schemas.microsoft.com/office/drawing/2014/main" id="{22DA1EBF-7715-71FA-036F-9767073B036B}"/>
              </a:ext>
            </a:extLst>
          </p:cNvPr>
          <p:cNvSpPr>
            <a:spLocks noGrp="1"/>
          </p:cNvSpPr>
          <p:nvPr>
            <p:ph type="subTitle" idx="1"/>
          </p:nvPr>
        </p:nvSpPr>
        <p:spPr>
          <a:xfrm>
            <a:off x="672860" y="1768415"/>
            <a:ext cx="9995140" cy="4549258"/>
          </a:xfrm>
        </p:spPr>
        <p:txBody>
          <a:bodyPr>
            <a:normAutofit fontScale="92500" lnSpcReduction="10000"/>
          </a:bodyPr>
          <a:lstStyle/>
          <a:p>
            <a:pPr marL="342900" indent="-342900" algn="l">
              <a:buFont typeface="Arial" panose="020B0604020202020204" pitchFamily="34" charset="0"/>
              <a:buChar char="•"/>
            </a:pPr>
            <a:r>
              <a:rPr lang="en-US" sz="4800" b="1" dirty="0"/>
              <a:t>Welcomes new members</a:t>
            </a:r>
          </a:p>
          <a:p>
            <a:pPr marL="342900" indent="-342900" algn="l">
              <a:buFont typeface="Arial" panose="020B0604020202020204" pitchFamily="34" charset="0"/>
              <a:buChar char="•"/>
            </a:pPr>
            <a:r>
              <a:rPr lang="en-US" sz="4800" b="1" dirty="0"/>
              <a:t>Encourages engagement from the beginning</a:t>
            </a:r>
          </a:p>
          <a:p>
            <a:pPr marL="342900" indent="-342900" algn="l">
              <a:buFont typeface="Arial" panose="020B0604020202020204" pitchFamily="34" charset="0"/>
              <a:buChar char="•"/>
            </a:pPr>
            <a:r>
              <a:rPr lang="en-US" sz="4800" b="1" dirty="0"/>
              <a:t>Prepares members </a:t>
            </a:r>
          </a:p>
          <a:p>
            <a:pPr marL="342900" indent="-342900" algn="l">
              <a:buFont typeface="Arial" panose="020B0604020202020204" pitchFamily="34" charset="0"/>
              <a:buChar char="•"/>
            </a:pPr>
            <a:r>
              <a:rPr lang="en-US" sz="4800" b="1" dirty="0"/>
              <a:t>Provides basic knowledge</a:t>
            </a:r>
          </a:p>
          <a:p>
            <a:pPr marL="342900" indent="-342900" algn="l">
              <a:buFont typeface="Arial" panose="020B0604020202020204" pitchFamily="34" charset="0"/>
              <a:buChar char="•"/>
            </a:pPr>
            <a:r>
              <a:rPr lang="en-US" sz="4800" b="1" dirty="0"/>
              <a:t>Success of board members</a:t>
            </a:r>
          </a:p>
          <a:p>
            <a:pPr marL="342900" indent="-342900" algn="l">
              <a:buFont typeface="Arial" panose="020B0604020202020204" pitchFamily="34" charset="0"/>
              <a:buChar char="•"/>
            </a:pPr>
            <a:r>
              <a:rPr lang="en-US" sz="4800" b="1" dirty="0"/>
              <a:t>Meet other board members</a:t>
            </a:r>
          </a:p>
          <a:p>
            <a:endParaRPr lang="en-US" dirty="0"/>
          </a:p>
        </p:txBody>
      </p:sp>
      <p:pic>
        <p:nvPicPr>
          <p:cNvPr id="6" name="Picture 5" descr="A yellow sign with white text&#10;&#10;Description automatically generated">
            <a:extLst>
              <a:ext uri="{FF2B5EF4-FFF2-40B4-BE49-F238E27FC236}">
                <a16:creationId xmlns:a16="http://schemas.microsoft.com/office/drawing/2014/main" id="{2040C52B-B3EE-A38C-1277-E9245BB5FF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4160" y="4357381"/>
            <a:ext cx="4630468" cy="2046157"/>
          </a:xfrm>
          <a:prstGeom prst="rect">
            <a:avLst/>
          </a:prstGeom>
        </p:spPr>
      </p:pic>
    </p:spTree>
    <p:extLst>
      <p:ext uri="{BB962C8B-B14F-4D97-AF65-F5344CB8AC3E}">
        <p14:creationId xmlns:p14="http://schemas.microsoft.com/office/powerpoint/2010/main" val="242871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0BC4-C906-E520-8FAA-550FB52266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87AD4C-3CF9-2FB9-DF66-F9AC82801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8" y="-1"/>
            <a:ext cx="12192000" cy="6858000"/>
          </a:xfrm>
          <a:prstGeom prst="rect">
            <a:avLst/>
          </a:prstGeom>
        </p:spPr>
      </p:pic>
      <p:sp>
        <p:nvSpPr>
          <p:cNvPr id="2" name="Title 1">
            <a:extLst>
              <a:ext uri="{FF2B5EF4-FFF2-40B4-BE49-F238E27FC236}">
                <a16:creationId xmlns:a16="http://schemas.microsoft.com/office/drawing/2014/main" id="{9B21FA53-6D85-06FB-33F5-C5FAEEBD3C2B}"/>
              </a:ext>
            </a:extLst>
          </p:cNvPr>
          <p:cNvSpPr>
            <a:spLocks noGrp="1"/>
          </p:cNvSpPr>
          <p:nvPr>
            <p:ph type="ctrTitle"/>
          </p:nvPr>
        </p:nvSpPr>
        <p:spPr>
          <a:xfrm>
            <a:off x="1350818" y="1"/>
            <a:ext cx="9317182" cy="2566554"/>
          </a:xfrm>
        </p:spPr>
        <p:txBody>
          <a:bodyPr>
            <a:normAutofit/>
          </a:bodyPr>
          <a:lstStyle/>
          <a:p>
            <a:r>
              <a:rPr lang="en-US" b="1" u="sng" dirty="0">
                <a:latin typeface="+mn-lt"/>
              </a:rPr>
              <a:t>Documents for Board members</a:t>
            </a:r>
            <a:br>
              <a:rPr lang="en-US" dirty="0"/>
            </a:br>
            <a:endParaRPr lang="en-US" dirty="0"/>
          </a:p>
        </p:txBody>
      </p:sp>
      <p:sp>
        <p:nvSpPr>
          <p:cNvPr id="3" name="Subtitle 2">
            <a:extLst>
              <a:ext uri="{FF2B5EF4-FFF2-40B4-BE49-F238E27FC236}">
                <a16:creationId xmlns:a16="http://schemas.microsoft.com/office/drawing/2014/main" id="{6C9B825A-90DE-DEAB-07E7-9C94A3881D87}"/>
              </a:ext>
            </a:extLst>
          </p:cNvPr>
          <p:cNvSpPr>
            <a:spLocks noGrp="1"/>
          </p:cNvSpPr>
          <p:nvPr>
            <p:ph type="subTitle" idx="1"/>
          </p:nvPr>
        </p:nvSpPr>
        <p:spPr>
          <a:xfrm>
            <a:off x="758536" y="1901535"/>
            <a:ext cx="9909464" cy="4052455"/>
          </a:xfrm>
        </p:spPr>
        <p:txBody>
          <a:bodyPr>
            <a:normAutofit lnSpcReduction="10000"/>
          </a:bodyPr>
          <a:lstStyle/>
          <a:p>
            <a:pPr marL="342900" indent="-342900" algn="l">
              <a:buFont typeface="Arial" panose="020B0604020202020204" pitchFamily="34" charset="0"/>
              <a:buChar char="•"/>
            </a:pPr>
            <a:r>
              <a:rPr lang="en-US" sz="5400" b="1" dirty="0"/>
              <a:t>Bylaws</a:t>
            </a:r>
          </a:p>
          <a:p>
            <a:pPr marL="342900" indent="-342900" algn="l">
              <a:buFont typeface="Arial" panose="020B0604020202020204" pitchFamily="34" charset="0"/>
              <a:buChar char="•"/>
            </a:pPr>
            <a:r>
              <a:rPr lang="en-US" sz="5400" b="1" dirty="0"/>
              <a:t>Procedures</a:t>
            </a:r>
          </a:p>
          <a:p>
            <a:pPr marL="342900" indent="-342900" algn="l">
              <a:buFont typeface="Arial" panose="020B0604020202020204" pitchFamily="34" charset="0"/>
              <a:buChar char="•"/>
            </a:pPr>
            <a:r>
              <a:rPr lang="en-US" sz="5400" b="1" dirty="0"/>
              <a:t>Directory</a:t>
            </a:r>
          </a:p>
          <a:p>
            <a:pPr marL="342900" indent="-342900" algn="l">
              <a:buFont typeface="Arial" panose="020B0604020202020204" pitchFamily="34" charset="0"/>
              <a:buChar char="•"/>
            </a:pPr>
            <a:r>
              <a:rPr lang="en-US" sz="5400" b="1" dirty="0"/>
              <a:t>Code Of Conduct</a:t>
            </a:r>
          </a:p>
          <a:p>
            <a:pPr marL="342900" indent="-342900" algn="l">
              <a:buFont typeface="Arial" panose="020B0604020202020204" pitchFamily="34" charset="0"/>
              <a:buChar char="•"/>
            </a:pPr>
            <a:r>
              <a:rPr lang="en-US" sz="5400" b="1" dirty="0"/>
              <a:t>Calendar</a:t>
            </a:r>
          </a:p>
          <a:p>
            <a:endParaRPr lang="en-US" dirty="0"/>
          </a:p>
        </p:txBody>
      </p:sp>
      <p:pic>
        <p:nvPicPr>
          <p:cNvPr id="4" name="Picture 3" descr="A blue folder with white text&#10;&#10;Description automatically generated">
            <a:extLst>
              <a:ext uri="{FF2B5EF4-FFF2-40B4-BE49-F238E27FC236}">
                <a16:creationId xmlns:a16="http://schemas.microsoft.com/office/drawing/2014/main" id="{CB4F7A5E-3A35-C59F-EBCA-9353A1D20E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2769" y="1871989"/>
            <a:ext cx="5221184" cy="4776568"/>
          </a:xfrm>
          <a:prstGeom prst="rect">
            <a:avLst/>
          </a:prstGeom>
        </p:spPr>
      </p:pic>
      <p:sp>
        <p:nvSpPr>
          <p:cNvPr id="6" name="TextBox 5">
            <a:extLst>
              <a:ext uri="{FF2B5EF4-FFF2-40B4-BE49-F238E27FC236}">
                <a16:creationId xmlns:a16="http://schemas.microsoft.com/office/drawing/2014/main" id="{8C0482A7-0169-041F-E92E-691583B6E74C}"/>
              </a:ext>
            </a:extLst>
          </p:cNvPr>
          <p:cNvSpPr txBox="1"/>
          <p:nvPr/>
        </p:nvSpPr>
        <p:spPr>
          <a:xfrm>
            <a:off x="5607815" y="6510914"/>
            <a:ext cx="5044945" cy="230832"/>
          </a:xfrm>
          <a:prstGeom prst="rect">
            <a:avLst/>
          </a:prstGeom>
          <a:noFill/>
        </p:spPr>
        <p:txBody>
          <a:bodyPr wrap="square" rtlCol="0">
            <a:spAutoFit/>
          </a:bodyPr>
          <a:lstStyle/>
          <a:p>
            <a:r>
              <a:rPr lang="en-US" sz="900" dirty="0">
                <a:hlinkClick r:id="rId4" tooltip="https://cat.xula.edu/food/3-reasons-to-stop-sharing-documents-via-email/"/>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12477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C683-E673-A8B3-5651-A27D9E669F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74A4C4-908E-AF4E-8DE0-BAFBF1C0F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14176E-5E61-FE6C-651D-8AD46A0A2184}"/>
              </a:ext>
            </a:extLst>
          </p:cNvPr>
          <p:cNvSpPr>
            <a:spLocks noGrp="1"/>
          </p:cNvSpPr>
          <p:nvPr>
            <p:ph type="ctrTitle"/>
          </p:nvPr>
        </p:nvSpPr>
        <p:spPr>
          <a:xfrm>
            <a:off x="1704108" y="197427"/>
            <a:ext cx="8963891" cy="1496291"/>
          </a:xfrm>
        </p:spPr>
        <p:txBody>
          <a:bodyPr/>
          <a:lstStyle/>
          <a:p>
            <a:r>
              <a:rPr lang="en-US" b="1" u="sng" dirty="0">
                <a:latin typeface="+mn-lt"/>
              </a:rPr>
              <a:t>BYLAWS</a:t>
            </a:r>
            <a:endParaRPr lang="en-US" dirty="0"/>
          </a:p>
        </p:txBody>
      </p:sp>
      <p:sp>
        <p:nvSpPr>
          <p:cNvPr id="3" name="Subtitle 2">
            <a:extLst>
              <a:ext uri="{FF2B5EF4-FFF2-40B4-BE49-F238E27FC236}">
                <a16:creationId xmlns:a16="http://schemas.microsoft.com/office/drawing/2014/main" id="{2300B89A-8CC5-6610-DD23-EFEBC49E8490}"/>
              </a:ext>
            </a:extLst>
          </p:cNvPr>
          <p:cNvSpPr>
            <a:spLocks noGrp="1"/>
          </p:cNvSpPr>
          <p:nvPr>
            <p:ph type="subTitle" idx="1"/>
          </p:nvPr>
        </p:nvSpPr>
        <p:spPr>
          <a:xfrm>
            <a:off x="1524000" y="1891145"/>
            <a:ext cx="9144000" cy="4426528"/>
          </a:xfrm>
        </p:spPr>
        <p:txBody>
          <a:bodyPr>
            <a:normAutofit/>
          </a:bodyPr>
          <a:lstStyle/>
          <a:p>
            <a:pPr marL="342900" indent="-342900" algn="l">
              <a:buFont typeface="Arial" panose="020B0604020202020204" pitchFamily="34" charset="0"/>
              <a:buChar char="•"/>
            </a:pPr>
            <a:r>
              <a:rPr lang="en-US" sz="4000" b="1" dirty="0"/>
              <a:t>Meetings required</a:t>
            </a:r>
          </a:p>
          <a:p>
            <a:pPr marL="342900" indent="-342900" algn="l">
              <a:buFont typeface="Arial" panose="020B0604020202020204" pitchFamily="34" charset="0"/>
              <a:buChar char="•"/>
            </a:pPr>
            <a:r>
              <a:rPr lang="en-US" sz="4000" b="1" dirty="0"/>
              <a:t>List officers of Executive Committee</a:t>
            </a:r>
          </a:p>
          <a:p>
            <a:pPr marL="342900" indent="-342900" algn="l">
              <a:buFont typeface="Arial" panose="020B0604020202020204" pitchFamily="34" charset="0"/>
              <a:buChar char="•"/>
            </a:pPr>
            <a:r>
              <a:rPr lang="en-US" sz="4000" b="1" dirty="0"/>
              <a:t>Members of the Executive Board</a:t>
            </a:r>
          </a:p>
          <a:p>
            <a:pPr marL="342900" indent="-342900" algn="l">
              <a:buFont typeface="Arial" panose="020B0604020202020204" pitchFamily="34" charset="0"/>
              <a:buChar char="•"/>
            </a:pPr>
            <a:r>
              <a:rPr lang="en-US" sz="4000" b="1" dirty="0"/>
              <a:t>Annual meeting date</a:t>
            </a:r>
          </a:p>
          <a:p>
            <a:pPr marL="342900" indent="-342900" algn="l">
              <a:buFont typeface="Arial" panose="020B0604020202020204" pitchFamily="34" charset="0"/>
              <a:buChar char="•"/>
            </a:pPr>
            <a:r>
              <a:rPr lang="en-US" sz="4000" b="1" dirty="0"/>
              <a:t>Amount of dues</a:t>
            </a:r>
          </a:p>
          <a:p>
            <a:pPr marL="342900" indent="-342900" algn="l">
              <a:buFont typeface="Arial" panose="020B0604020202020204" pitchFamily="34" charset="0"/>
              <a:buChar char="•"/>
            </a:pPr>
            <a:r>
              <a:rPr lang="en-US" sz="4000" b="1" dirty="0"/>
              <a:t>Expiration of bylaws</a:t>
            </a:r>
          </a:p>
          <a:p>
            <a:endParaRPr lang="en-US" dirty="0"/>
          </a:p>
        </p:txBody>
      </p:sp>
      <p:pic>
        <p:nvPicPr>
          <p:cNvPr id="4" name="Picture 3" descr="A blue check mark and a check mark&#10;&#10;Description automatically generated">
            <a:extLst>
              <a:ext uri="{FF2B5EF4-FFF2-40B4-BE49-F238E27FC236}">
                <a16:creationId xmlns:a16="http://schemas.microsoft.com/office/drawing/2014/main" id="{72AD23B5-4D0E-253D-8393-B0D6FD1F06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6081" y="2760010"/>
            <a:ext cx="4196703" cy="4196703"/>
          </a:xfrm>
          <a:prstGeom prst="rect">
            <a:avLst/>
          </a:prstGeom>
        </p:spPr>
      </p:pic>
    </p:spTree>
    <p:extLst>
      <p:ext uri="{BB962C8B-B14F-4D97-AF65-F5344CB8AC3E}">
        <p14:creationId xmlns:p14="http://schemas.microsoft.com/office/powerpoint/2010/main" val="69315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D964-50E1-C671-3E5B-6D0A7E6895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8CE9B1-CBC4-D5BF-23EB-56509FB93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B5AF93-0580-D2D4-A2B1-F915759E09D7}"/>
              </a:ext>
            </a:extLst>
          </p:cNvPr>
          <p:cNvSpPr>
            <a:spLocks noGrp="1"/>
          </p:cNvSpPr>
          <p:nvPr>
            <p:ph type="ctrTitle"/>
          </p:nvPr>
        </p:nvSpPr>
        <p:spPr>
          <a:xfrm>
            <a:off x="1524000" y="332509"/>
            <a:ext cx="9144000" cy="1267691"/>
          </a:xfrm>
        </p:spPr>
        <p:txBody>
          <a:bodyPr/>
          <a:lstStyle/>
          <a:p>
            <a:r>
              <a:rPr lang="en-US" b="1" u="sng" dirty="0">
                <a:latin typeface="+mn-lt"/>
              </a:rPr>
              <a:t>Procedures</a:t>
            </a:r>
            <a:endParaRPr lang="en-US" dirty="0"/>
          </a:p>
        </p:txBody>
      </p:sp>
      <p:sp>
        <p:nvSpPr>
          <p:cNvPr id="3" name="Subtitle 2">
            <a:extLst>
              <a:ext uri="{FF2B5EF4-FFF2-40B4-BE49-F238E27FC236}">
                <a16:creationId xmlns:a16="http://schemas.microsoft.com/office/drawing/2014/main" id="{B643C3C5-B029-8356-B25D-8715E6A76507}"/>
              </a:ext>
            </a:extLst>
          </p:cNvPr>
          <p:cNvSpPr>
            <a:spLocks noGrp="1"/>
          </p:cNvSpPr>
          <p:nvPr>
            <p:ph type="subTitle" idx="1"/>
          </p:nvPr>
        </p:nvSpPr>
        <p:spPr>
          <a:xfrm>
            <a:off x="488373" y="1932709"/>
            <a:ext cx="10179627" cy="3657600"/>
          </a:xfrm>
        </p:spPr>
        <p:txBody>
          <a:bodyPr>
            <a:normAutofit/>
          </a:bodyPr>
          <a:lstStyle/>
          <a:p>
            <a:r>
              <a:rPr lang="en-US" sz="4000" b="1" i="0" dirty="0">
                <a:solidFill>
                  <a:srgbClr val="313537"/>
                </a:solidFill>
                <a:effectLst/>
                <a:ea typeface="Cambria" panose="02040503050406030204" pitchFamily="18" charset="0"/>
              </a:rPr>
              <a:t>Your specific roles and descriptions for officers and board chair positions  can be found in your procedures.  Keep in mind, these may vary from PTA to PTA depending on local needs</a:t>
            </a:r>
            <a:endParaRPr lang="en-US" sz="4000" b="1" dirty="0">
              <a:ea typeface="Cambria" panose="02040503050406030204" pitchFamily="18" charset="0"/>
            </a:endParaRPr>
          </a:p>
          <a:p>
            <a:endParaRPr lang="en-US" dirty="0"/>
          </a:p>
        </p:txBody>
      </p:sp>
      <p:pic>
        <p:nvPicPr>
          <p:cNvPr id="4" name="Picture 3" descr="A close-up of a sign&#10;&#10;Description automatically generated">
            <a:extLst>
              <a:ext uri="{FF2B5EF4-FFF2-40B4-BE49-F238E27FC236}">
                <a16:creationId xmlns:a16="http://schemas.microsoft.com/office/drawing/2014/main" id="{C608DB4A-0BE4-D9DD-2976-1A446BCC5E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96177" y="4042326"/>
            <a:ext cx="2912706" cy="1939377"/>
          </a:xfrm>
          <a:prstGeom prst="rect">
            <a:avLst/>
          </a:prstGeom>
        </p:spPr>
      </p:pic>
      <p:sp>
        <p:nvSpPr>
          <p:cNvPr id="6" name="TextBox 5">
            <a:extLst>
              <a:ext uri="{FF2B5EF4-FFF2-40B4-BE49-F238E27FC236}">
                <a16:creationId xmlns:a16="http://schemas.microsoft.com/office/drawing/2014/main" id="{E2F2F9FA-D910-6E9C-E9BA-D5450E0490BA}"/>
              </a:ext>
            </a:extLst>
          </p:cNvPr>
          <p:cNvSpPr txBox="1"/>
          <p:nvPr/>
        </p:nvSpPr>
        <p:spPr>
          <a:xfrm>
            <a:off x="1403752" y="6959677"/>
            <a:ext cx="10299875" cy="230832"/>
          </a:xfrm>
          <a:prstGeom prst="rect">
            <a:avLst/>
          </a:prstGeom>
          <a:noFill/>
        </p:spPr>
        <p:txBody>
          <a:bodyPr wrap="square" rtlCol="0">
            <a:spAutoFit/>
          </a:bodyPr>
          <a:lstStyle/>
          <a:p>
            <a:r>
              <a:rPr lang="en-US" sz="900" dirty="0">
                <a:hlinkClick r:id="rId4" tooltip="https://www.picpedia.org/highway-signs/p/procedures.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05243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3C67F4-93E9-5FA1-0CBB-02EDAEE2B8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E7DF81-E7B7-D949-ECB9-472D7F8122CA}"/>
              </a:ext>
            </a:extLst>
          </p:cNvPr>
          <p:cNvSpPr>
            <a:spLocks noGrp="1"/>
          </p:cNvSpPr>
          <p:nvPr>
            <p:ph type="ctrTitle"/>
          </p:nvPr>
        </p:nvSpPr>
        <p:spPr>
          <a:xfrm>
            <a:off x="838201" y="345810"/>
            <a:ext cx="5120561" cy="1325563"/>
          </a:xfrm>
        </p:spPr>
        <p:txBody>
          <a:bodyPr vert="horz" lIns="91440" tIns="45720" rIns="91440" bIns="45720" rtlCol="0" anchor="ctr">
            <a:normAutofit/>
          </a:bodyPr>
          <a:lstStyle/>
          <a:p>
            <a:pPr algn="l"/>
            <a:r>
              <a:rPr lang="en-US" b="1" kern="1200" dirty="0">
                <a:solidFill>
                  <a:schemeClr val="tx1"/>
                </a:solidFill>
                <a:latin typeface="+mn-lt"/>
                <a:ea typeface="+mj-ea"/>
                <a:cs typeface="+mj-cs"/>
              </a:rPr>
              <a:t>Directory</a:t>
            </a:r>
            <a:endParaRPr lang="en-US"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F37D0C75-179A-8A56-483F-86C637CF218E}"/>
              </a:ext>
            </a:extLst>
          </p:cNvPr>
          <p:cNvSpPr>
            <a:spLocks noGrp="1"/>
          </p:cNvSpPr>
          <p:nvPr>
            <p:ph type="subTitle" idx="1"/>
          </p:nvPr>
        </p:nvSpPr>
        <p:spPr>
          <a:xfrm>
            <a:off x="838201" y="1825625"/>
            <a:ext cx="5092194" cy="4351338"/>
          </a:xfrm>
        </p:spPr>
        <p:txBody>
          <a:bodyPr vert="horz" lIns="91440" tIns="45720" rIns="91440" bIns="45720" rtlCol="0">
            <a:normAutofit fontScale="92500" lnSpcReduction="20000"/>
          </a:bodyPr>
          <a:lstStyle/>
          <a:p>
            <a:pPr indent="-228600" algn="l">
              <a:buFont typeface="Arial" panose="020B0604020202020204" pitchFamily="34" charset="0"/>
              <a:buChar char="•"/>
            </a:pPr>
            <a:r>
              <a:rPr lang="en-US" sz="4300" b="1" dirty="0"/>
              <a:t>Contact information for board members</a:t>
            </a:r>
          </a:p>
          <a:p>
            <a:pPr indent="-228600" algn="l">
              <a:buFont typeface="Arial" panose="020B0604020202020204" pitchFamily="34" charset="0"/>
              <a:buChar char="•"/>
            </a:pPr>
            <a:r>
              <a:rPr lang="en-US" sz="4300" b="1" dirty="0"/>
              <a:t>Recommend a generic email address</a:t>
            </a:r>
          </a:p>
          <a:p>
            <a:pPr indent="-228600" algn="l">
              <a:buFont typeface="Arial" panose="020B0604020202020204" pitchFamily="34" charset="0"/>
              <a:buChar char="•"/>
            </a:pPr>
            <a:r>
              <a:rPr lang="en-US" sz="4300" b="1" dirty="0"/>
              <a:t>If board members except text message</a:t>
            </a:r>
          </a:p>
          <a:p>
            <a:pPr indent="-228600" algn="l">
              <a:buFont typeface="Arial" panose="020B0604020202020204" pitchFamily="34" charset="0"/>
              <a:buChar char="•"/>
            </a:pPr>
            <a:r>
              <a:rPr lang="en-US" sz="4300" b="1" dirty="0"/>
              <a:t>Directory for board members only</a:t>
            </a:r>
          </a:p>
          <a:p>
            <a:pPr indent="-228600" algn="l">
              <a:buFont typeface="Arial" panose="020B0604020202020204" pitchFamily="34" charset="0"/>
              <a:buChar char="•"/>
            </a:pPr>
            <a:endParaRPr lang="en-US"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049B21C-71A6-BBAE-2653-8AEF89327305}"/>
              </a:ext>
            </a:extLst>
          </p:cNvPr>
          <p:cNvPicPr>
            <a:picLocks noChangeAspect="1"/>
          </p:cNvPicPr>
          <p:nvPr/>
        </p:nvPicPr>
        <p:blipFill>
          <a:blip r:embed="rId2">
            <a:extLst>
              <a:ext uri="{28A0092B-C50C-407E-A947-70E740481C1C}">
                <a14:useLocalDpi xmlns:a14="http://schemas.microsoft.com/office/drawing/2010/main" val="0"/>
              </a:ext>
            </a:extLst>
          </a:blip>
          <a:srcRect l="25079" r="16487"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 yellow folder with several people around it&#10;&#10;Description automatically generated">
            <a:extLst>
              <a:ext uri="{FF2B5EF4-FFF2-40B4-BE49-F238E27FC236}">
                <a16:creationId xmlns:a16="http://schemas.microsoft.com/office/drawing/2014/main" id="{B8EFF40E-D308-FF77-23B7-AF2A9AFE26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4533"/>
          <a:stretch/>
        </p:blipFill>
        <p:spPr>
          <a:xfrm>
            <a:off x="7836970" y="2727729"/>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80108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0C8F-02F6-8439-BB9F-93062617AF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AE4F94-083A-DDCD-235A-AC9EEA12D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EAA8D8-F5B4-AE1C-32A3-152CB194D906}"/>
              </a:ext>
            </a:extLst>
          </p:cNvPr>
          <p:cNvSpPr>
            <a:spLocks noGrp="1"/>
          </p:cNvSpPr>
          <p:nvPr>
            <p:ph type="ctrTitle"/>
          </p:nvPr>
        </p:nvSpPr>
        <p:spPr>
          <a:xfrm>
            <a:off x="1524000" y="259774"/>
            <a:ext cx="9144000" cy="1215736"/>
          </a:xfrm>
        </p:spPr>
        <p:txBody>
          <a:bodyPr/>
          <a:lstStyle/>
          <a:p>
            <a:r>
              <a:rPr lang="en-US" b="1" dirty="0">
                <a:latin typeface="+mn-lt"/>
              </a:rPr>
              <a:t>Code of Conduct</a:t>
            </a:r>
            <a:endParaRPr lang="en-US" dirty="0"/>
          </a:p>
        </p:txBody>
      </p:sp>
      <p:sp>
        <p:nvSpPr>
          <p:cNvPr id="3" name="Subtitle 2">
            <a:extLst>
              <a:ext uri="{FF2B5EF4-FFF2-40B4-BE49-F238E27FC236}">
                <a16:creationId xmlns:a16="http://schemas.microsoft.com/office/drawing/2014/main" id="{1E510986-38D7-2F2E-8A0E-F73D4C5BC04C}"/>
              </a:ext>
            </a:extLst>
          </p:cNvPr>
          <p:cNvSpPr>
            <a:spLocks noGrp="1"/>
          </p:cNvSpPr>
          <p:nvPr>
            <p:ph type="subTitle" idx="1"/>
          </p:nvPr>
        </p:nvSpPr>
        <p:spPr>
          <a:xfrm>
            <a:off x="692727" y="1773237"/>
            <a:ext cx="9144000" cy="3765117"/>
          </a:xfrm>
        </p:spPr>
        <p:txBody>
          <a:bodyPr>
            <a:normAutofit/>
          </a:bodyPr>
          <a:lstStyle/>
          <a:p>
            <a:pPr marL="342900" indent="-342900" algn="l">
              <a:buFont typeface="Arial" panose="020B0604020202020204" pitchFamily="34" charset="0"/>
              <a:buChar char="•"/>
            </a:pPr>
            <a:r>
              <a:rPr lang="en-US" sz="3600" b="1" dirty="0"/>
              <a:t>Located on the NYS PTA website, nyspta.org </a:t>
            </a:r>
          </a:p>
          <a:p>
            <a:pPr marL="342900" indent="-342900" algn="l">
              <a:buFont typeface="Arial" panose="020B0604020202020204" pitchFamily="34" charset="0"/>
              <a:buChar char="•"/>
            </a:pPr>
            <a:r>
              <a:rPr lang="en-US" sz="3600" b="1" dirty="0"/>
              <a:t>Addendum to Resource Guide</a:t>
            </a:r>
          </a:p>
          <a:p>
            <a:pPr marL="342900" indent="-342900" algn="l">
              <a:buFont typeface="Arial" panose="020B0604020202020204" pitchFamily="34" charset="0"/>
              <a:buChar char="•"/>
            </a:pPr>
            <a:r>
              <a:rPr lang="en-US" sz="3600" b="1" dirty="0"/>
              <a:t>Outlines what board members can or cannot do as a representative of NYS PTA</a:t>
            </a:r>
          </a:p>
          <a:p>
            <a:pPr marL="342900" indent="-342900" algn="l">
              <a:buFont typeface="Arial" panose="020B0604020202020204" pitchFamily="34" charset="0"/>
              <a:buChar char="•"/>
            </a:pPr>
            <a:r>
              <a:rPr lang="en-US" sz="3600" b="1" dirty="0"/>
              <a:t>Each Board member should sign a copy</a:t>
            </a:r>
          </a:p>
          <a:p>
            <a:pPr marL="342900" indent="-342900" algn="l">
              <a:buFont typeface="Arial" panose="020B0604020202020204" pitchFamily="34" charset="0"/>
              <a:buChar char="•"/>
            </a:pPr>
            <a:r>
              <a:rPr lang="en-US" sz="3600" b="1" dirty="0"/>
              <a:t>Discuss at Orientation</a:t>
            </a:r>
          </a:p>
          <a:p>
            <a:endParaRPr lang="en-US" dirty="0"/>
          </a:p>
        </p:txBody>
      </p:sp>
      <p:pic>
        <p:nvPicPr>
          <p:cNvPr id="4" name="Picture 3" descr="A chalkboard with text on it next to a pair of books and a pair of cigarettes&#10;&#10;Description automatically generated">
            <a:extLst>
              <a:ext uri="{FF2B5EF4-FFF2-40B4-BE49-F238E27FC236}">
                <a16:creationId xmlns:a16="http://schemas.microsoft.com/office/drawing/2014/main" id="{6796E767-22D5-8FAA-6A52-E397BAE712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6800" y="3691731"/>
            <a:ext cx="3088558" cy="2059039"/>
          </a:xfrm>
          <a:prstGeom prst="rect">
            <a:avLst/>
          </a:prstGeom>
        </p:spPr>
      </p:pic>
    </p:spTree>
    <p:extLst>
      <p:ext uri="{BB962C8B-B14F-4D97-AF65-F5344CB8AC3E}">
        <p14:creationId xmlns:p14="http://schemas.microsoft.com/office/powerpoint/2010/main" val="72906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8C997-3764-758A-508C-E8810C7B81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F72415-A686-1375-B004-C1832F4EC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27CDC-CFD5-E8BF-C0FF-07704E9EFDFD}"/>
              </a:ext>
            </a:extLst>
          </p:cNvPr>
          <p:cNvSpPr>
            <a:spLocks noGrp="1"/>
          </p:cNvSpPr>
          <p:nvPr>
            <p:ph type="ctrTitle"/>
          </p:nvPr>
        </p:nvSpPr>
        <p:spPr>
          <a:xfrm>
            <a:off x="1524000" y="238992"/>
            <a:ext cx="9144000" cy="852054"/>
          </a:xfrm>
        </p:spPr>
        <p:txBody>
          <a:bodyPr>
            <a:normAutofit fontScale="90000"/>
          </a:bodyPr>
          <a:lstStyle/>
          <a:p>
            <a:r>
              <a:rPr lang="en-US" b="1" dirty="0">
                <a:latin typeface="+mn-lt"/>
              </a:rPr>
              <a:t>Calendar</a:t>
            </a:r>
            <a:endParaRPr lang="en-US" dirty="0"/>
          </a:p>
        </p:txBody>
      </p:sp>
      <p:sp>
        <p:nvSpPr>
          <p:cNvPr id="3" name="Subtitle 2">
            <a:extLst>
              <a:ext uri="{FF2B5EF4-FFF2-40B4-BE49-F238E27FC236}">
                <a16:creationId xmlns:a16="http://schemas.microsoft.com/office/drawing/2014/main" id="{44EB71F3-0A37-2C8A-6A72-F753997CC34B}"/>
              </a:ext>
            </a:extLst>
          </p:cNvPr>
          <p:cNvSpPr>
            <a:spLocks noGrp="1"/>
          </p:cNvSpPr>
          <p:nvPr>
            <p:ph type="subTitle" idx="1"/>
          </p:nvPr>
        </p:nvSpPr>
        <p:spPr>
          <a:xfrm>
            <a:off x="1524000" y="1641764"/>
            <a:ext cx="9144000" cy="3616036"/>
          </a:xfrm>
        </p:spPr>
        <p:txBody>
          <a:bodyPr>
            <a:normAutofit/>
          </a:bodyPr>
          <a:lstStyle/>
          <a:p>
            <a:pPr marL="342900" indent="-342900" algn="l">
              <a:buFont typeface="Arial" panose="020B0604020202020204" pitchFamily="34" charset="0"/>
              <a:buChar char="•"/>
            </a:pPr>
            <a:r>
              <a:rPr lang="en-US" sz="5400" b="1" dirty="0"/>
              <a:t>Meeting dates</a:t>
            </a:r>
          </a:p>
          <a:p>
            <a:pPr marL="342900" indent="-342900" algn="l">
              <a:buFont typeface="Arial" panose="020B0604020202020204" pitchFamily="34" charset="0"/>
              <a:buChar char="•"/>
            </a:pPr>
            <a:r>
              <a:rPr lang="en-US" sz="5400" b="1" dirty="0"/>
              <a:t>Due dates</a:t>
            </a:r>
          </a:p>
          <a:p>
            <a:pPr marL="342900" indent="-342900" algn="l">
              <a:buFont typeface="Arial" panose="020B0604020202020204" pitchFamily="34" charset="0"/>
              <a:buChar char="•"/>
            </a:pPr>
            <a:r>
              <a:rPr lang="en-US" sz="5400" b="1" dirty="0"/>
              <a:t>Dates of holidays</a:t>
            </a:r>
          </a:p>
          <a:p>
            <a:pPr marL="342900" indent="-342900" algn="l">
              <a:buFont typeface="Arial" panose="020B0604020202020204" pitchFamily="34" charset="0"/>
              <a:buChar char="•"/>
            </a:pPr>
            <a:r>
              <a:rPr lang="en-US" sz="5400" b="1" dirty="0"/>
              <a:t>Event dates</a:t>
            </a:r>
          </a:p>
          <a:p>
            <a:endParaRPr lang="en-US" dirty="0"/>
          </a:p>
        </p:txBody>
      </p:sp>
      <p:pic>
        <p:nvPicPr>
          <p:cNvPr id="4" name="Picture 3" descr="A calendar with mountains and blue sky&#10;&#10;Description automatically generated">
            <a:extLst>
              <a:ext uri="{FF2B5EF4-FFF2-40B4-BE49-F238E27FC236}">
                <a16:creationId xmlns:a16="http://schemas.microsoft.com/office/drawing/2014/main" id="{2C402FCA-C0D4-5D10-02AE-0BE1563EDF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88894" y="1918661"/>
            <a:ext cx="3285812" cy="4105127"/>
          </a:xfrm>
          <a:prstGeom prst="rect">
            <a:avLst/>
          </a:prstGeom>
        </p:spPr>
      </p:pic>
    </p:spTree>
    <p:extLst>
      <p:ext uri="{BB962C8B-B14F-4D97-AF65-F5344CB8AC3E}">
        <p14:creationId xmlns:p14="http://schemas.microsoft.com/office/powerpoint/2010/main" val="251444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2935-2594-5835-54AA-379A3A3B1C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26909D-D74F-7DE5-EFA8-74683287A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54" y="-1111827"/>
            <a:ext cx="12192000" cy="6961909"/>
          </a:xfrm>
          <a:prstGeom prst="rect">
            <a:avLst/>
          </a:prstGeom>
        </p:spPr>
      </p:pic>
      <p:sp>
        <p:nvSpPr>
          <p:cNvPr id="2" name="Title 1">
            <a:extLst>
              <a:ext uri="{FF2B5EF4-FFF2-40B4-BE49-F238E27FC236}">
                <a16:creationId xmlns:a16="http://schemas.microsoft.com/office/drawing/2014/main" id="{F08CA4FC-7D89-FA0B-5A11-FEE777877EF8}"/>
              </a:ext>
            </a:extLst>
          </p:cNvPr>
          <p:cNvSpPr>
            <a:spLocks noGrp="1"/>
          </p:cNvSpPr>
          <p:nvPr>
            <p:ph type="ctrTitle"/>
          </p:nvPr>
        </p:nvSpPr>
        <p:spPr>
          <a:xfrm>
            <a:off x="1288472" y="72738"/>
            <a:ext cx="8686801" cy="1974272"/>
          </a:xfrm>
        </p:spPr>
        <p:txBody>
          <a:bodyPr>
            <a:normAutofit fontScale="90000"/>
          </a:bodyPr>
          <a:lstStyle/>
          <a:p>
            <a:r>
              <a:rPr lang="en-US" sz="4800" b="1" u="sng" dirty="0">
                <a:latin typeface="+mn-lt"/>
              </a:rPr>
              <a:t>DEVELOP</a:t>
            </a:r>
            <a:br>
              <a:rPr lang="en-US" sz="4800" b="1" dirty="0"/>
            </a:br>
            <a:r>
              <a:rPr lang="en-US" sz="4800" b="1" dirty="0">
                <a:latin typeface="+mn-lt"/>
              </a:rPr>
              <a:t>“Leaders are not born, they are made.”</a:t>
            </a:r>
            <a:br>
              <a:rPr lang="en-US" sz="4800" b="1" dirty="0">
                <a:latin typeface="+mn-lt"/>
              </a:rPr>
            </a:br>
            <a:r>
              <a:rPr lang="en-US" sz="4800" b="1" dirty="0">
                <a:latin typeface="+mn-lt"/>
              </a:rPr>
              <a:t>Vince Lombardi</a:t>
            </a:r>
            <a:endParaRPr lang="en-US" sz="4800" dirty="0"/>
          </a:p>
        </p:txBody>
      </p:sp>
      <p:sp>
        <p:nvSpPr>
          <p:cNvPr id="3" name="Subtitle 2">
            <a:extLst>
              <a:ext uri="{FF2B5EF4-FFF2-40B4-BE49-F238E27FC236}">
                <a16:creationId xmlns:a16="http://schemas.microsoft.com/office/drawing/2014/main" id="{6F42BFE5-D112-601B-FB94-CB1F5FB6FA49}"/>
              </a:ext>
            </a:extLst>
          </p:cNvPr>
          <p:cNvSpPr>
            <a:spLocks noGrp="1"/>
          </p:cNvSpPr>
          <p:nvPr>
            <p:ph type="subTitle" idx="1"/>
          </p:nvPr>
        </p:nvSpPr>
        <p:spPr>
          <a:xfrm>
            <a:off x="280554" y="1974273"/>
            <a:ext cx="10387446" cy="3283527"/>
          </a:xfrm>
        </p:spPr>
        <p:txBody>
          <a:bodyPr>
            <a:normAutofit/>
          </a:bodyPr>
          <a:lstStyle/>
          <a:p>
            <a:pPr marL="342900" indent="-342900" algn="l">
              <a:buFont typeface="Arial" panose="020B0604020202020204" pitchFamily="34" charset="0"/>
              <a:buChar char="•"/>
            </a:pPr>
            <a:r>
              <a:rPr lang="en-US" sz="4400" b="1" dirty="0">
                <a:latin typeface="Abadi" panose="020B0604020104020204" pitchFamily="34" charset="0"/>
              </a:rPr>
              <a:t>Orientation</a:t>
            </a:r>
          </a:p>
          <a:p>
            <a:pPr marL="342900" indent="-342900" algn="l">
              <a:buFont typeface="Arial" panose="020B0604020202020204" pitchFamily="34" charset="0"/>
              <a:buChar char="•"/>
            </a:pPr>
            <a:r>
              <a:rPr lang="en-US" sz="4400" b="1" dirty="0"/>
              <a:t>Bylaws</a:t>
            </a:r>
          </a:p>
          <a:p>
            <a:pPr marL="342900" indent="-342900" algn="l">
              <a:buFont typeface="Arial" panose="020B0604020202020204" pitchFamily="34" charset="0"/>
              <a:buChar char="•"/>
            </a:pPr>
            <a:r>
              <a:rPr lang="en-US" sz="4400" b="1" dirty="0"/>
              <a:t>Procedures</a:t>
            </a:r>
          </a:p>
          <a:p>
            <a:pPr marL="342900" indent="-342900" algn="l">
              <a:buFont typeface="Arial" panose="020B0604020202020204" pitchFamily="34" charset="0"/>
              <a:buChar char="•"/>
            </a:pPr>
            <a:r>
              <a:rPr lang="en-US" sz="4400" b="1" dirty="0"/>
              <a:t>Expectations</a:t>
            </a:r>
          </a:p>
          <a:p>
            <a:endParaRPr lang="en-US" dirty="0"/>
          </a:p>
        </p:txBody>
      </p:sp>
      <p:pic>
        <p:nvPicPr>
          <p:cNvPr id="4" name="Picture 3" descr="A stack of books on a white background&#10;&#10;Description automatically generated">
            <a:extLst>
              <a:ext uri="{FF2B5EF4-FFF2-40B4-BE49-F238E27FC236}">
                <a16:creationId xmlns:a16="http://schemas.microsoft.com/office/drawing/2014/main" id="{908F04C5-F359-8AF1-2AF8-F3FCC72F71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4935" y="2088295"/>
            <a:ext cx="4840348" cy="2722696"/>
          </a:xfrm>
          <a:prstGeom prst="rect">
            <a:avLst/>
          </a:prstGeom>
        </p:spPr>
      </p:pic>
    </p:spTree>
    <p:extLst>
      <p:ext uri="{BB962C8B-B14F-4D97-AF65-F5344CB8AC3E}">
        <p14:creationId xmlns:p14="http://schemas.microsoft.com/office/powerpoint/2010/main" val="56875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3B3C-F842-2DCA-64AE-6FCCD48972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07248C-56D1-2CE9-9905-83221D2CB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DD6046-B680-BE72-26F5-E7D739AC05C4}"/>
              </a:ext>
            </a:extLst>
          </p:cNvPr>
          <p:cNvSpPr>
            <a:spLocks noGrp="1"/>
          </p:cNvSpPr>
          <p:nvPr>
            <p:ph type="ctrTitle"/>
          </p:nvPr>
        </p:nvSpPr>
        <p:spPr>
          <a:xfrm>
            <a:off x="1524000" y="249383"/>
            <a:ext cx="9144000" cy="1132608"/>
          </a:xfrm>
        </p:spPr>
        <p:txBody>
          <a:bodyPr/>
          <a:lstStyle/>
          <a:p>
            <a:r>
              <a:rPr lang="en-US" b="1" u="sng" dirty="0">
                <a:latin typeface="+mn-lt"/>
              </a:rPr>
              <a:t>DEVELOP</a:t>
            </a:r>
            <a:endParaRPr lang="en-US" dirty="0"/>
          </a:p>
        </p:txBody>
      </p:sp>
      <p:sp>
        <p:nvSpPr>
          <p:cNvPr id="3" name="Subtitle 2">
            <a:extLst>
              <a:ext uri="{FF2B5EF4-FFF2-40B4-BE49-F238E27FC236}">
                <a16:creationId xmlns:a16="http://schemas.microsoft.com/office/drawing/2014/main" id="{B0B2CAD3-5FDC-9D4B-10AA-466C988AD4AB}"/>
              </a:ext>
            </a:extLst>
          </p:cNvPr>
          <p:cNvSpPr>
            <a:spLocks noGrp="1"/>
          </p:cNvSpPr>
          <p:nvPr>
            <p:ph type="subTitle" idx="1"/>
          </p:nvPr>
        </p:nvSpPr>
        <p:spPr>
          <a:xfrm>
            <a:off x="519545" y="1631373"/>
            <a:ext cx="10148455" cy="4229099"/>
          </a:xfrm>
        </p:spPr>
        <p:txBody>
          <a:bodyPr>
            <a:normAutofit fontScale="92500" lnSpcReduction="20000"/>
          </a:bodyPr>
          <a:lstStyle/>
          <a:p>
            <a:pPr marL="685800" indent="-685800" algn="l">
              <a:buFont typeface="Arial" panose="020B0604020202020204" pitchFamily="34" charset="0"/>
              <a:buChar char="•"/>
            </a:pPr>
            <a:r>
              <a:rPr lang="en-US" sz="5200" b="1" dirty="0"/>
              <a:t>Provide training for new and returning members</a:t>
            </a:r>
          </a:p>
          <a:p>
            <a:pPr marL="685800" indent="-685800" algn="l">
              <a:buFont typeface="Arial" panose="020B0604020202020204" pitchFamily="34" charset="0"/>
              <a:buChar char="•"/>
            </a:pPr>
            <a:r>
              <a:rPr lang="en-US" sz="5200" b="1" dirty="0"/>
              <a:t>Review Procedures</a:t>
            </a:r>
          </a:p>
          <a:p>
            <a:pPr marL="685800" indent="-685800" algn="l">
              <a:buFont typeface="Arial" panose="020B0604020202020204" pitchFamily="34" charset="0"/>
              <a:buChar char="•"/>
            </a:pPr>
            <a:r>
              <a:rPr lang="en-US" sz="5200" b="1" dirty="0"/>
              <a:t>Review Job descriptions</a:t>
            </a:r>
          </a:p>
          <a:p>
            <a:pPr marL="685800" indent="-685800" algn="l">
              <a:buFont typeface="Arial" panose="020B0604020202020204" pitchFamily="34" charset="0"/>
              <a:buChar char="•"/>
            </a:pPr>
            <a:r>
              <a:rPr lang="en-US" sz="5200" b="1" dirty="0"/>
              <a:t>Review the obligations of each position</a:t>
            </a:r>
          </a:p>
          <a:p>
            <a:pPr marL="685800" indent="-685800" algn="l">
              <a:buFont typeface="Arial" panose="020B0604020202020204" pitchFamily="34" charset="0"/>
              <a:buChar char="•"/>
            </a:pPr>
            <a:r>
              <a:rPr lang="en-US" sz="5200" b="1" dirty="0"/>
              <a:t>Create plan of work</a:t>
            </a:r>
          </a:p>
          <a:p>
            <a:endParaRPr lang="en-US" dirty="0"/>
          </a:p>
        </p:txBody>
      </p:sp>
      <p:pic>
        <p:nvPicPr>
          <p:cNvPr id="4" name="Picture 3" descr="A 3d person holding a magnifying glass&#10;&#10;Description automatically generated">
            <a:extLst>
              <a:ext uri="{FF2B5EF4-FFF2-40B4-BE49-F238E27FC236}">
                <a16:creationId xmlns:a16="http://schemas.microsoft.com/office/drawing/2014/main" id="{B418C971-1DBA-37FC-C3BB-283E863BFA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01074" y="2293452"/>
            <a:ext cx="3127165" cy="3127165"/>
          </a:xfrm>
          <a:prstGeom prst="rect">
            <a:avLst/>
          </a:prstGeom>
        </p:spPr>
      </p:pic>
      <p:sp>
        <p:nvSpPr>
          <p:cNvPr id="6" name="TextBox 5">
            <a:extLst>
              <a:ext uri="{FF2B5EF4-FFF2-40B4-BE49-F238E27FC236}">
                <a16:creationId xmlns:a16="http://schemas.microsoft.com/office/drawing/2014/main" id="{E46E9CA2-FEE8-C6D9-FA2D-45053A071B5C}"/>
              </a:ext>
            </a:extLst>
          </p:cNvPr>
          <p:cNvSpPr txBox="1"/>
          <p:nvPr/>
        </p:nvSpPr>
        <p:spPr>
          <a:xfrm>
            <a:off x="8321871" y="5765570"/>
            <a:ext cx="3048000" cy="230832"/>
          </a:xfrm>
          <a:prstGeom prst="rect">
            <a:avLst/>
          </a:prstGeom>
          <a:noFill/>
        </p:spPr>
        <p:txBody>
          <a:bodyPr wrap="square" rtlCol="0">
            <a:spAutoFit/>
          </a:bodyPr>
          <a:lstStyle/>
          <a:p>
            <a:r>
              <a:rPr lang="en-US" sz="900" dirty="0">
                <a:hlinkClick r:id="rId4" tooltip="https://peter.baumgartner.name/2014/05/23/double-blind-review-ein-fallbeispie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94707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00673-157F-49EF-B99C-AA6656C36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52" y="138210"/>
            <a:ext cx="12192000" cy="6858000"/>
          </a:xfrm>
          <a:prstGeom prst="rect">
            <a:avLst/>
          </a:prstGeom>
        </p:spPr>
      </p:pic>
      <p:sp>
        <p:nvSpPr>
          <p:cNvPr id="2" name="Title 1">
            <a:extLst>
              <a:ext uri="{FF2B5EF4-FFF2-40B4-BE49-F238E27FC236}">
                <a16:creationId xmlns:a16="http://schemas.microsoft.com/office/drawing/2014/main" id="{7ACAF0FA-58A4-4BF5-9777-E88992262D55}"/>
              </a:ext>
            </a:extLst>
          </p:cNvPr>
          <p:cNvSpPr>
            <a:spLocks noGrp="1"/>
          </p:cNvSpPr>
          <p:nvPr>
            <p:ph type="ctrTitle"/>
          </p:nvPr>
        </p:nvSpPr>
        <p:spPr>
          <a:xfrm>
            <a:off x="1524000" y="362309"/>
            <a:ext cx="9144000" cy="1061049"/>
          </a:xfrm>
        </p:spPr>
        <p:txBody>
          <a:bodyPr/>
          <a:lstStyle/>
          <a:p>
            <a:r>
              <a:rPr lang="en-US" b="1" dirty="0">
                <a:latin typeface="+mn-lt"/>
              </a:rPr>
              <a:t>Our Goals Today</a:t>
            </a:r>
          </a:p>
        </p:txBody>
      </p:sp>
      <p:sp>
        <p:nvSpPr>
          <p:cNvPr id="3" name="Subtitle 2">
            <a:extLst>
              <a:ext uri="{FF2B5EF4-FFF2-40B4-BE49-F238E27FC236}">
                <a16:creationId xmlns:a16="http://schemas.microsoft.com/office/drawing/2014/main" id="{48BFF711-977F-46B2-894A-BE0B304522C1}"/>
              </a:ext>
            </a:extLst>
          </p:cNvPr>
          <p:cNvSpPr>
            <a:spLocks noGrp="1"/>
          </p:cNvSpPr>
          <p:nvPr>
            <p:ph type="subTitle" idx="1"/>
          </p:nvPr>
        </p:nvSpPr>
        <p:spPr>
          <a:xfrm>
            <a:off x="362309" y="2087591"/>
            <a:ext cx="10305691" cy="3925019"/>
          </a:xfrm>
        </p:spPr>
        <p:txBody>
          <a:bodyPr/>
          <a:lstStyle/>
          <a:p>
            <a:pPr marL="685800" indent="-685800" algn="l">
              <a:buFont typeface="Arial" panose="020B0604020202020204" pitchFamily="34" charset="0"/>
              <a:buChar char="•"/>
            </a:pPr>
            <a:r>
              <a:rPr lang="en-US" sz="4800" b="1" dirty="0"/>
              <a:t>Explore why some boards thrive or fail</a:t>
            </a:r>
          </a:p>
          <a:p>
            <a:pPr marL="685800" indent="-685800" algn="l">
              <a:buFont typeface="Arial" panose="020B0604020202020204" pitchFamily="34" charset="0"/>
              <a:buChar char="•"/>
            </a:pPr>
            <a:r>
              <a:rPr lang="en-US" sz="4800" b="1" dirty="0"/>
              <a:t>Identify ways YOU can build your board and effective teams</a:t>
            </a:r>
          </a:p>
          <a:p>
            <a:pPr marL="685800" indent="-685800" algn="l">
              <a:buFont typeface="Arial" panose="020B0604020202020204" pitchFamily="34" charset="0"/>
              <a:buChar char="•"/>
            </a:pPr>
            <a:r>
              <a:rPr lang="en-US" sz="4800" b="1" dirty="0"/>
              <a:t>Learn team building tips</a:t>
            </a:r>
          </a:p>
          <a:p>
            <a:endParaRPr lang="en-US" dirty="0"/>
          </a:p>
        </p:txBody>
      </p:sp>
      <p:pic>
        <p:nvPicPr>
          <p:cNvPr id="7" name="Picture 6" descr="A close-up of a sign&#10;&#10;Description automatically generated">
            <a:extLst>
              <a:ext uri="{FF2B5EF4-FFF2-40B4-BE49-F238E27FC236}">
                <a16:creationId xmlns:a16="http://schemas.microsoft.com/office/drawing/2014/main" id="{F7E6B380-FF05-846D-3B1D-1E11AB6BF3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78453" y="4288158"/>
            <a:ext cx="3151238" cy="2100825"/>
          </a:xfrm>
          <a:prstGeom prst="rect">
            <a:avLst/>
          </a:prstGeom>
        </p:spPr>
      </p:pic>
    </p:spTree>
    <p:extLst>
      <p:ext uri="{BB962C8B-B14F-4D97-AF65-F5344CB8AC3E}">
        <p14:creationId xmlns:p14="http://schemas.microsoft.com/office/powerpoint/2010/main" val="351806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C5E0-6B0C-04EA-74DF-E6ED55D145C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0F31F3-655F-89E2-8744-557741580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0" y="419159"/>
            <a:ext cx="12192000" cy="6858000"/>
          </a:xfrm>
          <a:prstGeom prst="rect">
            <a:avLst/>
          </a:prstGeom>
        </p:spPr>
      </p:pic>
      <p:sp>
        <p:nvSpPr>
          <p:cNvPr id="2" name="Title 1">
            <a:extLst>
              <a:ext uri="{FF2B5EF4-FFF2-40B4-BE49-F238E27FC236}">
                <a16:creationId xmlns:a16="http://schemas.microsoft.com/office/drawing/2014/main" id="{429BED20-C30C-6431-4EF2-9C95CBCE0785}"/>
              </a:ext>
            </a:extLst>
          </p:cNvPr>
          <p:cNvSpPr>
            <a:spLocks noGrp="1"/>
          </p:cNvSpPr>
          <p:nvPr>
            <p:ph type="ctrTitle"/>
          </p:nvPr>
        </p:nvSpPr>
        <p:spPr>
          <a:xfrm>
            <a:off x="1524000" y="426027"/>
            <a:ext cx="9144000" cy="1267691"/>
          </a:xfrm>
        </p:spPr>
        <p:txBody>
          <a:bodyPr/>
          <a:lstStyle/>
          <a:p>
            <a:r>
              <a:rPr lang="en-US" b="1" u="sng" dirty="0">
                <a:latin typeface="+mn-lt"/>
              </a:rPr>
              <a:t>Assess</a:t>
            </a:r>
            <a:endParaRPr lang="en-US" dirty="0"/>
          </a:p>
        </p:txBody>
      </p:sp>
      <p:sp>
        <p:nvSpPr>
          <p:cNvPr id="3" name="Subtitle 2">
            <a:extLst>
              <a:ext uri="{FF2B5EF4-FFF2-40B4-BE49-F238E27FC236}">
                <a16:creationId xmlns:a16="http://schemas.microsoft.com/office/drawing/2014/main" id="{CCC5C5E0-6BE4-9AA8-30D3-576A95FAA97A}"/>
              </a:ext>
            </a:extLst>
          </p:cNvPr>
          <p:cNvSpPr>
            <a:spLocks noGrp="1"/>
          </p:cNvSpPr>
          <p:nvPr>
            <p:ph type="subTitle" idx="1"/>
          </p:nvPr>
        </p:nvSpPr>
        <p:spPr>
          <a:xfrm>
            <a:off x="1524000" y="1922318"/>
            <a:ext cx="9144000" cy="4270664"/>
          </a:xfrm>
        </p:spPr>
        <p:txBody>
          <a:bodyPr/>
          <a:lstStyle/>
          <a:p>
            <a:endParaRPr lang="en-US" dirty="0"/>
          </a:p>
        </p:txBody>
      </p:sp>
      <p:pic>
        <p:nvPicPr>
          <p:cNvPr id="4" name="Content Placeholder 12" descr="A person standing in front of a gavel&#10;&#10;Description automatically generated">
            <a:extLst>
              <a:ext uri="{FF2B5EF4-FFF2-40B4-BE49-F238E27FC236}">
                <a16:creationId xmlns:a16="http://schemas.microsoft.com/office/drawing/2014/main" id="{D8A4F318-6463-EB82-D213-EF07FE038D3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1174" y="2379822"/>
            <a:ext cx="4494226" cy="2936673"/>
          </a:xfrm>
        </p:spPr>
      </p:pic>
      <p:pic>
        <p:nvPicPr>
          <p:cNvPr id="6" name="Picture 5" descr="A yellow tape measure with black numbers&#10;&#10;Description automatically generated">
            <a:extLst>
              <a:ext uri="{FF2B5EF4-FFF2-40B4-BE49-F238E27FC236}">
                <a16:creationId xmlns:a16="http://schemas.microsoft.com/office/drawing/2014/main" id="{D78608F6-EA28-CBEE-B31F-741617ECD44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88608" y="2379822"/>
            <a:ext cx="4279392" cy="2852928"/>
          </a:xfrm>
          <a:prstGeom prst="rect">
            <a:avLst/>
          </a:prstGeom>
        </p:spPr>
      </p:pic>
    </p:spTree>
    <p:extLst>
      <p:ext uri="{BB962C8B-B14F-4D97-AF65-F5344CB8AC3E}">
        <p14:creationId xmlns:p14="http://schemas.microsoft.com/office/powerpoint/2010/main" val="307505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8856-9BAD-B5E0-7FB1-94E14F900E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32BCF4-C7F0-397C-0ECA-55BE89587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334246-285E-8BA4-B822-0F3FC2A22127}"/>
              </a:ext>
            </a:extLst>
          </p:cNvPr>
          <p:cNvSpPr>
            <a:spLocks noGrp="1"/>
          </p:cNvSpPr>
          <p:nvPr>
            <p:ph type="ctrTitle"/>
          </p:nvPr>
        </p:nvSpPr>
        <p:spPr>
          <a:xfrm>
            <a:off x="1524000" y="592283"/>
            <a:ext cx="9144000" cy="1111826"/>
          </a:xfrm>
        </p:spPr>
        <p:txBody>
          <a:bodyPr/>
          <a:lstStyle/>
          <a:p>
            <a:r>
              <a:rPr lang="en-US" b="1" u="sng" dirty="0">
                <a:latin typeface="+mn-lt"/>
              </a:rPr>
              <a:t>Assess</a:t>
            </a:r>
            <a:endParaRPr lang="en-US" dirty="0"/>
          </a:p>
        </p:txBody>
      </p:sp>
      <p:sp>
        <p:nvSpPr>
          <p:cNvPr id="3" name="Subtitle 2">
            <a:extLst>
              <a:ext uri="{FF2B5EF4-FFF2-40B4-BE49-F238E27FC236}">
                <a16:creationId xmlns:a16="http://schemas.microsoft.com/office/drawing/2014/main" id="{1B0C8E8D-BF9F-67B1-81B8-3EA8453F87D4}"/>
              </a:ext>
            </a:extLst>
          </p:cNvPr>
          <p:cNvSpPr>
            <a:spLocks noGrp="1"/>
          </p:cNvSpPr>
          <p:nvPr>
            <p:ph type="subTitle" idx="1"/>
          </p:nvPr>
        </p:nvSpPr>
        <p:spPr>
          <a:xfrm>
            <a:off x="467591" y="1984663"/>
            <a:ext cx="10200409" cy="4135581"/>
          </a:xfrm>
        </p:spPr>
        <p:txBody>
          <a:bodyPr>
            <a:normAutofit/>
          </a:bodyPr>
          <a:lstStyle/>
          <a:p>
            <a:pPr marL="342900" indent="-342900" algn="l">
              <a:buFont typeface="Arial" panose="020B0604020202020204" pitchFamily="34" charset="0"/>
              <a:buChar char="•"/>
            </a:pPr>
            <a:r>
              <a:rPr lang="en-US" sz="4400" b="1" dirty="0"/>
              <a:t>Evaluate boards overall performance</a:t>
            </a:r>
          </a:p>
          <a:p>
            <a:pPr marL="342900" indent="-342900" algn="l">
              <a:buFont typeface="Arial" panose="020B0604020202020204" pitchFamily="34" charset="0"/>
              <a:buChar char="•"/>
            </a:pPr>
            <a:r>
              <a:rPr lang="en-US" sz="4400" b="1" dirty="0"/>
              <a:t>Evaluate individual board members</a:t>
            </a:r>
          </a:p>
          <a:p>
            <a:pPr marL="342900" indent="-342900" algn="l">
              <a:buFont typeface="Arial" panose="020B0604020202020204" pitchFamily="34" charset="0"/>
              <a:buChar char="•"/>
            </a:pPr>
            <a:r>
              <a:rPr lang="en-US" sz="4400" b="1" dirty="0"/>
              <a:t>Hold board members accountable </a:t>
            </a:r>
          </a:p>
          <a:p>
            <a:pPr marL="342900" indent="-342900" algn="l">
              <a:buFont typeface="Arial" panose="020B0604020202020204" pitchFamily="34" charset="0"/>
              <a:buChar char="•"/>
            </a:pPr>
            <a:r>
              <a:rPr lang="en-US" sz="4400" b="1" dirty="0"/>
              <a:t>Review job descriptions</a:t>
            </a:r>
          </a:p>
          <a:p>
            <a:pPr marL="342900" indent="-342900" algn="l">
              <a:buFont typeface="Arial" panose="020B0604020202020204" pitchFamily="34" charset="0"/>
              <a:buChar char="•"/>
            </a:pPr>
            <a:r>
              <a:rPr lang="en-US" sz="4400" b="1" dirty="0"/>
              <a:t>Review work plans</a:t>
            </a:r>
          </a:p>
          <a:p>
            <a:endParaRPr lang="en-US" dirty="0"/>
          </a:p>
        </p:txBody>
      </p:sp>
      <p:pic>
        <p:nvPicPr>
          <p:cNvPr id="4" name="Picture 3" descr="A pile of cut out paper with words&#10;&#10;Description automatically generated">
            <a:extLst>
              <a:ext uri="{FF2B5EF4-FFF2-40B4-BE49-F238E27FC236}">
                <a16:creationId xmlns:a16="http://schemas.microsoft.com/office/drawing/2014/main" id="{20CA5CF5-FA79-8796-4842-9B9B838CBB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03257" y="3941029"/>
            <a:ext cx="3277016" cy="2179215"/>
          </a:xfrm>
          <a:prstGeom prst="rect">
            <a:avLst/>
          </a:prstGeom>
        </p:spPr>
      </p:pic>
    </p:spTree>
    <p:extLst>
      <p:ext uri="{BB962C8B-B14F-4D97-AF65-F5344CB8AC3E}">
        <p14:creationId xmlns:p14="http://schemas.microsoft.com/office/powerpoint/2010/main" val="399098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5BD8-A6CD-9F4E-3926-406561DB9E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D79C95-936C-D18B-A185-DD6B19C8A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0B32ED-07DF-5A5F-765E-C1593C779230}"/>
              </a:ext>
            </a:extLst>
          </p:cNvPr>
          <p:cNvSpPr>
            <a:spLocks noGrp="1"/>
          </p:cNvSpPr>
          <p:nvPr>
            <p:ph type="ctrTitle"/>
          </p:nvPr>
        </p:nvSpPr>
        <p:spPr>
          <a:xfrm>
            <a:off x="1524000" y="103910"/>
            <a:ext cx="9144000" cy="1049482"/>
          </a:xfrm>
        </p:spPr>
        <p:txBody>
          <a:bodyPr/>
          <a:lstStyle/>
          <a:p>
            <a:r>
              <a:rPr lang="en-US" b="1" u="sng" dirty="0">
                <a:latin typeface="+mn-lt"/>
              </a:rPr>
              <a:t>ASSESS</a:t>
            </a:r>
            <a:endParaRPr lang="en-US" dirty="0"/>
          </a:p>
        </p:txBody>
      </p:sp>
      <p:sp>
        <p:nvSpPr>
          <p:cNvPr id="3" name="Subtitle 2">
            <a:extLst>
              <a:ext uri="{FF2B5EF4-FFF2-40B4-BE49-F238E27FC236}">
                <a16:creationId xmlns:a16="http://schemas.microsoft.com/office/drawing/2014/main" id="{322840BF-1DB9-CC07-8691-A3ADB4F92470}"/>
              </a:ext>
            </a:extLst>
          </p:cNvPr>
          <p:cNvSpPr>
            <a:spLocks noGrp="1"/>
          </p:cNvSpPr>
          <p:nvPr>
            <p:ph type="subTitle" idx="1"/>
          </p:nvPr>
        </p:nvSpPr>
        <p:spPr>
          <a:xfrm>
            <a:off x="675409" y="1413165"/>
            <a:ext cx="9992591" cy="3844636"/>
          </a:xfrm>
        </p:spPr>
        <p:txBody>
          <a:bodyPr>
            <a:normAutofit/>
          </a:bodyPr>
          <a:lstStyle/>
          <a:p>
            <a:pPr marL="342900" indent="-342900" algn="l">
              <a:buFont typeface="Arial" panose="020B0604020202020204" pitchFamily="34" charset="0"/>
              <a:buChar char="•"/>
            </a:pPr>
            <a:r>
              <a:rPr lang="en-US" sz="3600" b="1" dirty="0"/>
              <a:t>Communicate with board members</a:t>
            </a:r>
          </a:p>
          <a:p>
            <a:pPr marL="342900" indent="-342900" algn="l">
              <a:buFont typeface="Arial" panose="020B0604020202020204" pitchFamily="34" charset="0"/>
              <a:buChar char="•"/>
            </a:pPr>
            <a:r>
              <a:rPr lang="en-US" sz="3600" b="1" dirty="0"/>
              <a:t>Evaluations for each event</a:t>
            </a:r>
          </a:p>
          <a:p>
            <a:pPr marL="342900" indent="-342900" algn="l">
              <a:buFont typeface="Arial" panose="020B0604020202020204" pitchFamily="34" charset="0"/>
              <a:buChar char="•"/>
            </a:pPr>
            <a:r>
              <a:rPr lang="en-US" sz="3600" b="1" dirty="0"/>
              <a:t>Review each event , did it meet expectations</a:t>
            </a:r>
          </a:p>
          <a:p>
            <a:pPr marL="342900" indent="-342900" algn="l">
              <a:buFont typeface="Arial" panose="020B0604020202020204" pitchFamily="34" charset="0"/>
              <a:buChar char="•"/>
            </a:pPr>
            <a:r>
              <a:rPr lang="en-US" sz="3600" b="1" dirty="0"/>
              <a:t>Is your PTA increasing participation </a:t>
            </a:r>
          </a:p>
          <a:p>
            <a:pPr marL="342900" indent="-342900" algn="l">
              <a:buFont typeface="Arial" panose="020B0604020202020204" pitchFamily="34" charset="0"/>
              <a:buChar char="•"/>
            </a:pPr>
            <a:r>
              <a:rPr lang="en-US" sz="3600" b="1" dirty="0"/>
              <a:t>Do members attend meetings and training</a:t>
            </a:r>
          </a:p>
          <a:p>
            <a:pPr marL="342900" indent="-342900" algn="l">
              <a:buFont typeface="Arial" panose="020B0604020202020204" pitchFamily="34" charset="0"/>
              <a:buChar char="•"/>
            </a:pPr>
            <a:r>
              <a:rPr lang="en-US" sz="3600" b="1" dirty="0"/>
              <a:t>Seek opinions from all members</a:t>
            </a:r>
          </a:p>
          <a:p>
            <a:endParaRPr lang="en-US" dirty="0"/>
          </a:p>
        </p:txBody>
      </p:sp>
      <p:pic>
        <p:nvPicPr>
          <p:cNvPr id="6" name="Picture 5" descr="Cartoon checklist and pencil">
            <a:extLst>
              <a:ext uri="{FF2B5EF4-FFF2-40B4-BE49-F238E27FC236}">
                <a16:creationId xmlns:a16="http://schemas.microsoft.com/office/drawing/2014/main" id="{78A7C9B8-D654-4C8E-D615-72C2471BF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838" y="3241963"/>
            <a:ext cx="2937162" cy="2202872"/>
          </a:xfrm>
          <a:prstGeom prst="rect">
            <a:avLst/>
          </a:prstGeom>
        </p:spPr>
      </p:pic>
    </p:spTree>
    <p:extLst>
      <p:ext uri="{BB962C8B-B14F-4D97-AF65-F5344CB8AC3E}">
        <p14:creationId xmlns:p14="http://schemas.microsoft.com/office/powerpoint/2010/main" val="398462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D276-67CD-677A-B8BF-F37057EA09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256DCD-3D40-F91E-F0AA-ED83D068B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50F842-C81E-DBE2-D576-9F9C06315943}"/>
              </a:ext>
            </a:extLst>
          </p:cNvPr>
          <p:cNvSpPr>
            <a:spLocks noGrp="1"/>
          </p:cNvSpPr>
          <p:nvPr>
            <p:ph type="ctrTitle"/>
          </p:nvPr>
        </p:nvSpPr>
        <p:spPr>
          <a:xfrm>
            <a:off x="1524000" y="332510"/>
            <a:ext cx="9144000" cy="1028700"/>
          </a:xfrm>
        </p:spPr>
        <p:txBody>
          <a:bodyPr/>
          <a:lstStyle/>
          <a:p>
            <a:r>
              <a:rPr lang="en-US" b="1" u="sng" dirty="0">
                <a:latin typeface="+mn-lt"/>
              </a:rPr>
              <a:t>Conclusion</a:t>
            </a:r>
            <a:endParaRPr lang="en-US" dirty="0"/>
          </a:p>
        </p:txBody>
      </p:sp>
      <p:sp>
        <p:nvSpPr>
          <p:cNvPr id="3" name="Subtitle 2">
            <a:extLst>
              <a:ext uri="{FF2B5EF4-FFF2-40B4-BE49-F238E27FC236}">
                <a16:creationId xmlns:a16="http://schemas.microsoft.com/office/drawing/2014/main" id="{5B2F4DA3-FB83-3730-1E65-1B517B3210B4}"/>
              </a:ext>
            </a:extLst>
          </p:cNvPr>
          <p:cNvSpPr>
            <a:spLocks noGrp="1"/>
          </p:cNvSpPr>
          <p:nvPr>
            <p:ph type="subTitle" idx="1"/>
          </p:nvPr>
        </p:nvSpPr>
        <p:spPr>
          <a:xfrm>
            <a:off x="862445" y="1444336"/>
            <a:ext cx="9805555" cy="4613564"/>
          </a:xfrm>
        </p:spPr>
        <p:txBody>
          <a:bodyPr>
            <a:normAutofit/>
          </a:bodyPr>
          <a:lstStyle/>
          <a:p>
            <a:pPr marL="342900" indent="-342900" algn="l">
              <a:buFont typeface="Arial" panose="020B0604020202020204" pitchFamily="34" charset="0"/>
              <a:buChar char="•"/>
            </a:pPr>
            <a:r>
              <a:rPr lang="en-US" sz="3600" b="1" dirty="0"/>
              <a:t>Send a form or notice to ask people what they might be interested in doing</a:t>
            </a:r>
          </a:p>
          <a:p>
            <a:pPr marL="342900" indent="-342900" algn="l">
              <a:buFont typeface="Arial" panose="020B0604020202020204" pitchFamily="34" charset="0"/>
              <a:buChar char="•"/>
            </a:pPr>
            <a:r>
              <a:rPr lang="en-US" sz="3600" b="1" dirty="0"/>
              <a:t>Never set up a member to fail</a:t>
            </a:r>
          </a:p>
          <a:p>
            <a:pPr marL="342900" indent="-342900" algn="l">
              <a:buFont typeface="Arial" panose="020B0604020202020204" pitchFamily="34" charset="0"/>
              <a:buChar char="•"/>
            </a:pPr>
            <a:r>
              <a:rPr lang="en-US" sz="3600" b="1" dirty="0"/>
              <a:t>Communication </a:t>
            </a:r>
          </a:p>
          <a:p>
            <a:pPr marL="342900" indent="-342900" algn="l">
              <a:buFont typeface="Arial" panose="020B0604020202020204" pitchFamily="34" charset="0"/>
              <a:buChar char="•"/>
            </a:pPr>
            <a:r>
              <a:rPr lang="en-US" sz="3600" b="1" dirty="0"/>
              <a:t>Improve the perception that your PTA might be a clique</a:t>
            </a:r>
          </a:p>
          <a:p>
            <a:pPr marL="342900" indent="-342900" algn="l">
              <a:buFont typeface="Arial" panose="020B0604020202020204" pitchFamily="34" charset="0"/>
              <a:buChar char="•"/>
            </a:pPr>
            <a:endParaRPr lang="en-US" sz="3600" b="1" dirty="0"/>
          </a:p>
          <a:p>
            <a:pPr marL="342900" indent="-342900" algn="l">
              <a:buFont typeface="Arial" panose="020B0604020202020204" pitchFamily="34" charset="0"/>
              <a:buChar char="•"/>
            </a:pPr>
            <a:endParaRPr lang="en-US" sz="3600" b="1" dirty="0"/>
          </a:p>
          <a:p>
            <a:endParaRPr lang="en-US" dirty="0"/>
          </a:p>
        </p:txBody>
      </p:sp>
    </p:spTree>
    <p:extLst>
      <p:ext uri="{BB962C8B-B14F-4D97-AF65-F5344CB8AC3E}">
        <p14:creationId xmlns:p14="http://schemas.microsoft.com/office/powerpoint/2010/main" val="210169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B69DE-4E8F-BE07-E686-1849753C68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CC7D6D-3132-D0FC-4AA4-B0B04BC6E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A37D04-E2EE-C771-8D6C-EAADF9D13604}"/>
              </a:ext>
            </a:extLst>
          </p:cNvPr>
          <p:cNvSpPr>
            <a:spLocks noGrp="1"/>
          </p:cNvSpPr>
          <p:nvPr>
            <p:ph type="ctrTitle"/>
          </p:nvPr>
        </p:nvSpPr>
        <p:spPr>
          <a:xfrm>
            <a:off x="1524000" y="270165"/>
            <a:ext cx="9144000" cy="1319644"/>
          </a:xfrm>
        </p:spPr>
        <p:txBody>
          <a:bodyPr/>
          <a:lstStyle/>
          <a:p>
            <a:r>
              <a:rPr lang="en-US" b="1" dirty="0">
                <a:latin typeface="+mn-lt"/>
              </a:rPr>
              <a:t>Information</a:t>
            </a:r>
          </a:p>
        </p:txBody>
      </p:sp>
      <p:sp>
        <p:nvSpPr>
          <p:cNvPr id="3" name="Subtitle 2">
            <a:extLst>
              <a:ext uri="{FF2B5EF4-FFF2-40B4-BE49-F238E27FC236}">
                <a16:creationId xmlns:a16="http://schemas.microsoft.com/office/drawing/2014/main" id="{448547D9-5D28-789C-E44A-007201CA5CFE}"/>
              </a:ext>
            </a:extLst>
          </p:cNvPr>
          <p:cNvSpPr>
            <a:spLocks noGrp="1"/>
          </p:cNvSpPr>
          <p:nvPr>
            <p:ph type="subTitle" idx="1"/>
          </p:nvPr>
        </p:nvSpPr>
        <p:spPr>
          <a:xfrm>
            <a:off x="1191818" y="1989656"/>
            <a:ext cx="9770591" cy="4276062"/>
          </a:xfrm>
        </p:spPr>
        <p:txBody>
          <a:bodyPr/>
          <a:lstStyle/>
          <a:p>
            <a:r>
              <a:rPr lang="en-US" sz="2800" b="1" dirty="0"/>
              <a:t>Resource guide</a:t>
            </a:r>
          </a:p>
          <a:p>
            <a:r>
              <a:rPr lang="en-US" sz="2800" dirty="0">
                <a:hlinkClick r:id="rId3"/>
              </a:rPr>
              <a:t>https://nyspta.org/home/pta-leaders/nys-pta-resource-guide/</a:t>
            </a:r>
            <a:endParaRPr lang="en-US" sz="2800" dirty="0"/>
          </a:p>
          <a:p>
            <a:r>
              <a:rPr lang="en-US" sz="2800" b="1" dirty="0"/>
              <a:t>Training materials</a:t>
            </a:r>
          </a:p>
          <a:p>
            <a:r>
              <a:rPr lang="en-US" sz="2800" dirty="0">
                <a:hlinkClick r:id="rId4"/>
              </a:rPr>
              <a:t>https://nyspta.org/home/pta-leaders/trainingmaterials-webinars/</a:t>
            </a:r>
            <a:endParaRPr lang="en-US" sz="2800" dirty="0"/>
          </a:p>
          <a:p>
            <a:r>
              <a:rPr lang="en-US" sz="2800" b="1" dirty="0"/>
              <a:t>Joan Wabnik</a:t>
            </a:r>
          </a:p>
          <a:p>
            <a:r>
              <a:rPr lang="en-US" sz="2800" b="1" dirty="0"/>
              <a:t>Vice President NYS PTA</a:t>
            </a:r>
          </a:p>
          <a:p>
            <a:r>
              <a:rPr lang="en-US" sz="2800" b="1" dirty="0"/>
              <a:t>631-793-5677</a:t>
            </a:r>
          </a:p>
          <a:p>
            <a:r>
              <a:rPr lang="en-US" sz="2800" dirty="0">
                <a:hlinkClick r:id="rId5"/>
              </a:rPr>
              <a:t>vpwabnik@nyspta.org</a:t>
            </a:r>
            <a:endParaRPr lang="en-US" sz="2800" dirty="0"/>
          </a:p>
          <a:p>
            <a:endParaRPr lang="en-US" dirty="0"/>
          </a:p>
        </p:txBody>
      </p:sp>
    </p:spTree>
    <p:extLst>
      <p:ext uri="{BB962C8B-B14F-4D97-AF65-F5344CB8AC3E}">
        <p14:creationId xmlns:p14="http://schemas.microsoft.com/office/powerpoint/2010/main" val="393700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4CDA-3612-643E-EEC8-050B1840C1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424F74-5DBA-E128-6936-93190F615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E61D29-F74D-8644-BC70-F7CC08A58121}"/>
              </a:ext>
            </a:extLst>
          </p:cNvPr>
          <p:cNvSpPr>
            <a:spLocks noGrp="1"/>
          </p:cNvSpPr>
          <p:nvPr>
            <p:ph type="ctrTitle"/>
          </p:nvPr>
        </p:nvSpPr>
        <p:spPr>
          <a:xfrm>
            <a:off x="1524000" y="491706"/>
            <a:ext cx="8706928" cy="931652"/>
          </a:xfrm>
        </p:spPr>
        <p:txBody>
          <a:bodyPr/>
          <a:lstStyle/>
          <a:p>
            <a:r>
              <a:rPr lang="en-US" sz="6000" b="1" u="sng" dirty="0">
                <a:latin typeface="+mn-lt"/>
              </a:rPr>
              <a:t>PTA’s Mission</a:t>
            </a:r>
            <a:endParaRPr lang="en-US" dirty="0"/>
          </a:p>
        </p:txBody>
      </p:sp>
      <p:sp>
        <p:nvSpPr>
          <p:cNvPr id="3" name="Subtitle 2">
            <a:extLst>
              <a:ext uri="{FF2B5EF4-FFF2-40B4-BE49-F238E27FC236}">
                <a16:creationId xmlns:a16="http://schemas.microsoft.com/office/drawing/2014/main" id="{326AC315-54D7-DB2A-77BA-2310FAFA1D3D}"/>
              </a:ext>
            </a:extLst>
          </p:cNvPr>
          <p:cNvSpPr>
            <a:spLocks noGrp="1"/>
          </p:cNvSpPr>
          <p:nvPr>
            <p:ph type="subTitle" idx="1"/>
          </p:nvPr>
        </p:nvSpPr>
        <p:spPr>
          <a:xfrm>
            <a:off x="1302589" y="1811547"/>
            <a:ext cx="9365411" cy="3446253"/>
          </a:xfrm>
        </p:spPr>
        <p:txBody>
          <a:bodyPr/>
          <a:lstStyle/>
          <a:p>
            <a:r>
              <a:rPr lang="en-US" sz="4800" b="1" dirty="0"/>
              <a:t>PTA”s mission is to make every child’s potential a reality by engaging and empowering families and communities to advocate for all children.</a:t>
            </a:r>
          </a:p>
          <a:p>
            <a:endParaRPr lang="en-US" dirty="0"/>
          </a:p>
        </p:txBody>
      </p:sp>
    </p:spTree>
    <p:extLst>
      <p:ext uri="{BB962C8B-B14F-4D97-AF65-F5344CB8AC3E}">
        <p14:creationId xmlns:p14="http://schemas.microsoft.com/office/powerpoint/2010/main" val="154785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8A4F7B-B6B0-6C74-3650-93A47041F16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00A030-01AD-C1B3-C714-9AB95DDA3A5A}"/>
              </a:ext>
            </a:extLst>
          </p:cNvPr>
          <p:cNvSpPr>
            <a:spLocks noGrp="1"/>
          </p:cNvSpPr>
          <p:nvPr>
            <p:ph type="ctrTitle"/>
          </p:nvPr>
        </p:nvSpPr>
        <p:spPr>
          <a:xfrm>
            <a:off x="838200" y="609600"/>
            <a:ext cx="3739341" cy="1330839"/>
          </a:xfrm>
        </p:spPr>
        <p:txBody>
          <a:bodyPr vert="horz" lIns="91440" tIns="45720" rIns="91440" bIns="45720" rtlCol="0" anchor="ctr">
            <a:normAutofit/>
          </a:bodyPr>
          <a:lstStyle/>
          <a:p>
            <a:pPr algn="l"/>
            <a:r>
              <a:rPr lang="en-US" sz="4400" b="1" u="sng" kern="1200" dirty="0">
                <a:solidFill>
                  <a:schemeClr val="tx1"/>
                </a:solidFill>
                <a:ea typeface="+mj-ea"/>
                <a:cs typeface="+mj-cs"/>
              </a:rPr>
              <a:t>PTA VALUES</a:t>
            </a:r>
            <a:endParaRPr lang="en-US" sz="4400" kern="1200" dirty="0">
              <a:solidFill>
                <a:schemeClr val="tx1"/>
              </a:solidFill>
              <a:ea typeface="+mj-ea"/>
              <a:cs typeface="+mj-cs"/>
            </a:endParaRPr>
          </a:p>
        </p:txBody>
      </p:sp>
      <p:sp>
        <p:nvSpPr>
          <p:cNvPr id="3" name="Subtitle 2">
            <a:extLst>
              <a:ext uri="{FF2B5EF4-FFF2-40B4-BE49-F238E27FC236}">
                <a16:creationId xmlns:a16="http://schemas.microsoft.com/office/drawing/2014/main" id="{5C7D7FB0-1317-72AD-D86D-A3C82B4846E3}"/>
              </a:ext>
            </a:extLst>
          </p:cNvPr>
          <p:cNvSpPr>
            <a:spLocks noGrp="1"/>
          </p:cNvSpPr>
          <p:nvPr>
            <p:ph type="subTitle" idx="1"/>
          </p:nvPr>
        </p:nvSpPr>
        <p:spPr>
          <a:xfrm>
            <a:off x="862366" y="2037522"/>
            <a:ext cx="3640060" cy="4065166"/>
          </a:xfrm>
        </p:spPr>
        <p:txBody>
          <a:bodyPr vert="horz" lIns="91440" tIns="45720" rIns="91440" bIns="45720" rtlCol="0">
            <a:normAutofit/>
          </a:bodyPr>
          <a:lstStyle/>
          <a:p>
            <a:pPr marL="342900" indent="-228600" algn="l">
              <a:buFont typeface="Arial" panose="020B0604020202020204" pitchFamily="34" charset="0"/>
              <a:buChar char="•"/>
            </a:pPr>
            <a:r>
              <a:rPr lang="en-US" sz="4000" b="1" dirty="0"/>
              <a:t>Collaboration</a:t>
            </a:r>
          </a:p>
          <a:p>
            <a:pPr marL="342900" indent="-228600" algn="l">
              <a:buFont typeface="Arial" panose="020B0604020202020204" pitchFamily="34" charset="0"/>
              <a:buChar char="•"/>
            </a:pPr>
            <a:r>
              <a:rPr lang="en-US" sz="4000" b="1" dirty="0"/>
              <a:t>Commitment</a:t>
            </a:r>
          </a:p>
          <a:p>
            <a:pPr marL="342900" indent="-228600" algn="l">
              <a:buFont typeface="Arial" panose="020B0604020202020204" pitchFamily="34" charset="0"/>
              <a:buChar char="•"/>
            </a:pPr>
            <a:r>
              <a:rPr lang="en-US" sz="4000" b="1" dirty="0"/>
              <a:t>Diversity                                    </a:t>
            </a:r>
          </a:p>
          <a:p>
            <a:pPr marL="342900" indent="-228600" algn="l">
              <a:buFont typeface="Arial" panose="020B0604020202020204" pitchFamily="34" charset="0"/>
              <a:buChar char="•"/>
            </a:pPr>
            <a:r>
              <a:rPr lang="en-US" sz="4000" b="1" dirty="0"/>
              <a:t>Respect</a:t>
            </a:r>
          </a:p>
          <a:p>
            <a:pPr marL="342900" indent="-228600" algn="l">
              <a:buFont typeface="Arial" panose="020B0604020202020204" pitchFamily="34" charset="0"/>
              <a:buChar char="•"/>
            </a:pPr>
            <a:r>
              <a:rPr lang="en-US" sz="4000" b="1" dirty="0"/>
              <a:t>Accountability</a:t>
            </a:r>
          </a:p>
          <a:p>
            <a:pPr indent="-228600" algn="l">
              <a:buFont typeface="Arial" panose="020B0604020202020204" pitchFamily="34" charset="0"/>
              <a:buChar char="•"/>
            </a:pPr>
            <a:endParaRPr lang="en-US" sz="2000" dirty="0"/>
          </a:p>
        </p:txBody>
      </p:sp>
      <p:pic>
        <p:nvPicPr>
          <p:cNvPr id="4" name="Picture 3" descr="A diagram of people with check marks&#10;&#10;Description automatically generated">
            <a:extLst>
              <a:ext uri="{FF2B5EF4-FFF2-40B4-BE49-F238E27FC236}">
                <a16:creationId xmlns:a16="http://schemas.microsoft.com/office/drawing/2014/main" id="{C5828A84-D034-73E9-05CC-FA8F466D37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18" r="15266" b="-3"/>
          <a:stretch/>
        </p:blipFill>
        <p:spPr>
          <a:xfrm>
            <a:off x="5439907" y="473048"/>
            <a:ext cx="5970035" cy="5746778"/>
          </a:xfrm>
          <a:prstGeom prst="rect">
            <a:avLst/>
          </a:prstGeom>
        </p:spPr>
      </p:pic>
    </p:spTree>
    <p:extLst>
      <p:ext uri="{BB962C8B-B14F-4D97-AF65-F5344CB8AC3E}">
        <p14:creationId xmlns:p14="http://schemas.microsoft.com/office/powerpoint/2010/main" val="308807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AA23-A3BD-7AD7-2DDC-524204998E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284945-DF8F-3B83-2E7B-CF21B51C7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24347B-F75E-E74E-3633-08AE44EFDB99}"/>
              </a:ext>
            </a:extLst>
          </p:cNvPr>
          <p:cNvSpPr>
            <a:spLocks noGrp="1"/>
          </p:cNvSpPr>
          <p:nvPr>
            <p:ph type="ctrTitle"/>
          </p:nvPr>
        </p:nvSpPr>
        <p:spPr>
          <a:xfrm>
            <a:off x="1918252" y="696191"/>
            <a:ext cx="7901610" cy="904009"/>
          </a:xfrm>
        </p:spPr>
        <p:txBody>
          <a:bodyPr>
            <a:normAutofit fontScale="90000"/>
          </a:bodyPr>
          <a:lstStyle/>
          <a:p>
            <a:r>
              <a:rPr lang="en-US" b="1" dirty="0"/>
              <a:t> </a:t>
            </a:r>
            <a:br>
              <a:rPr lang="en-US" dirty="0"/>
            </a:br>
            <a:r>
              <a:rPr lang="en-US" b="1" dirty="0">
                <a:latin typeface="+mn-lt"/>
              </a:rPr>
              <a:t>RECIPE</a:t>
            </a:r>
          </a:p>
        </p:txBody>
      </p:sp>
      <p:sp>
        <p:nvSpPr>
          <p:cNvPr id="3" name="Subtitle 2">
            <a:extLst>
              <a:ext uri="{FF2B5EF4-FFF2-40B4-BE49-F238E27FC236}">
                <a16:creationId xmlns:a16="http://schemas.microsoft.com/office/drawing/2014/main" id="{251C4819-8A0A-58B5-61C5-D732CE3CD975}"/>
              </a:ext>
            </a:extLst>
          </p:cNvPr>
          <p:cNvSpPr>
            <a:spLocks noGrp="1"/>
          </p:cNvSpPr>
          <p:nvPr>
            <p:ph type="subTitle" idx="1"/>
          </p:nvPr>
        </p:nvSpPr>
        <p:spPr>
          <a:xfrm>
            <a:off x="1138310" y="1798983"/>
            <a:ext cx="7209183" cy="3458817"/>
          </a:xfrm>
        </p:spPr>
        <p:txBody>
          <a:bodyPr>
            <a:normAutofit/>
          </a:bodyPr>
          <a:lstStyle/>
          <a:p>
            <a:r>
              <a:rPr lang="en-US" sz="4800" b="1" u="sng" dirty="0">
                <a:latin typeface="+mn-lt"/>
              </a:rPr>
              <a:t>INGREDIENTS</a:t>
            </a:r>
            <a:br>
              <a:rPr lang="en-US" sz="4800" b="1" dirty="0">
                <a:latin typeface="+mn-lt"/>
              </a:rPr>
            </a:br>
            <a:r>
              <a:rPr lang="en-US" sz="4800" b="1" dirty="0">
                <a:latin typeface="+mn-lt"/>
              </a:rPr>
              <a:t>Recruit</a:t>
            </a:r>
            <a:br>
              <a:rPr lang="en-US" sz="4800" b="1" dirty="0">
                <a:latin typeface="+mn-lt"/>
              </a:rPr>
            </a:br>
            <a:r>
              <a:rPr lang="en-US" sz="4800" b="1" dirty="0">
                <a:latin typeface="+mn-lt"/>
              </a:rPr>
              <a:t>Orient</a:t>
            </a:r>
            <a:br>
              <a:rPr lang="en-US" sz="4800" b="1" dirty="0">
                <a:latin typeface="+mn-lt"/>
              </a:rPr>
            </a:br>
            <a:r>
              <a:rPr lang="en-US" sz="4800" b="1" dirty="0">
                <a:latin typeface="+mn-lt"/>
              </a:rPr>
              <a:t>Develop</a:t>
            </a:r>
            <a:br>
              <a:rPr lang="en-US" sz="4800" b="1" dirty="0">
                <a:latin typeface="+mn-lt"/>
              </a:rPr>
            </a:br>
            <a:r>
              <a:rPr lang="en-US" sz="4800" b="1" dirty="0">
                <a:latin typeface="+mn-lt"/>
              </a:rPr>
              <a:t>Assess</a:t>
            </a:r>
            <a:endParaRPr lang="en-US" sz="4800" dirty="0"/>
          </a:p>
        </p:txBody>
      </p:sp>
      <p:pic>
        <p:nvPicPr>
          <p:cNvPr id="4" name="Content Placeholder 7" descr="A small black sign with white text&#10;&#10;Description automatically generated">
            <a:extLst>
              <a:ext uri="{FF2B5EF4-FFF2-40B4-BE49-F238E27FC236}">
                <a16:creationId xmlns:a16="http://schemas.microsoft.com/office/drawing/2014/main" id="{76BF9CD7-3F9D-30E8-1CB6-2BDF18706B5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5615" y="2041133"/>
            <a:ext cx="2316212" cy="3088283"/>
          </a:xfrm>
        </p:spPr>
      </p:pic>
      <p:pic>
        <p:nvPicPr>
          <p:cNvPr id="6" name="Picture 5" descr="A cookbook and a spoon&#10;&#10;Description automatically generated">
            <a:extLst>
              <a:ext uri="{FF2B5EF4-FFF2-40B4-BE49-F238E27FC236}">
                <a16:creationId xmlns:a16="http://schemas.microsoft.com/office/drawing/2014/main" id="{4A68716A-967C-805C-BEFD-6B9B856F92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60878" y="2338125"/>
            <a:ext cx="3217736" cy="3281544"/>
          </a:xfrm>
          <a:prstGeom prst="rect">
            <a:avLst/>
          </a:prstGeom>
        </p:spPr>
      </p:pic>
      <p:sp>
        <p:nvSpPr>
          <p:cNvPr id="7" name="TextBox 6">
            <a:extLst>
              <a:ext uri="{FF2B5EF4-FFF2-40B4-BE49-F238E27FC236}">
                <a16:creationId xmlns:a16="http://schemas.microsoft.com/office/drawing/2014/main" id="{5C91E8EB-95A5-74C1-4FB4-41DAA2B41DD9}"/>
              </a:ext>
            </a:extLst>
          </p:cNvPr>
          <p:cNvSpPr txBox="1"/>
          <p:nvPr/>
        </p:nvSpPr>
        <p:spPr>
          <a:xfrm>
            <a:off x="8172350" y="6627168"/>
            <a:ext cx="3362325" cy="230832"/>
          </a:xfrm>
          <a:prstGeom prst="rect">
            <a:avLst/>
          </a:prstGeom>
          <a:noFill/>
        </p:spPr>
        <p:txBody>
          <a:bodyPr wrap="square" rtlCol="0">
            <a:spAutoFit/>
          </a:bodyPr>
          <a:lstStyle/>
          <a:p>
            <a:r>
              <a:rPr lang="en-US" sz="900" dirty="0">
                <a:hlinkClick r:id="rId6" tooltip="https://cameronshorter.blogspot.com/2011/07/project-overviews-quickstarts-for-new.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89927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7AFF-3D90-694D-208A-EC32EFFBF9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36FDD7-724F-256A-2EDE-DBCD95A81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57"/>
            <a:ext cx="12192000" cy="6858000"/>
          </a:xfrm>
          <a:prstGeom prst="rect">
            <a:avLst/>
          </a:prstGeom>
        </p:spPr>
      </p:pic>
      <p:sp>
        <p:nvSpPr>
          <p:cNvPr id="2" name="Title 1">
            <a:extLst>
              <a:ext uri="{FF2B5EF4-FFF2-40B4-BE49-F238E27FC236}">
                <a16:creationId xmlns:a16="http://schemas.microsoft.com/office/drawing/2014/main" id="{A47EE735-7B4D-1A23-850A-B0E886546B41}"/>
              </a:ext>
            </a:extLst>
          </p:cNvPr>
          <p:cNvSpPr>
            <a:spLocks noGrp="1"/>
          </p:cNvSpPr>
          <p:nvPr>
            <p:ph type="ctrTitle"/>
          </p:nvPr>
        </p:nvSpPr>
        <p:spPr>
          <a:xfrm>
            <a:off x="1524000" y="483079"/>
            <a:ext cx="8016815" cy="966159"/>
          </a:xfrm>
        </p:spPr>
        <p:txBody>
          <a:bodyPr/>
          <a:lstStyle/>
          <a:p>
            <a:r>
              <a:rPr lang="en-US" b="1" dirty="0">
                <a:latin typeface="+mn-lt"/>
              </a:rPr>
              <a:t>Recruit</a:t>
            </a:r>
            <a:endParaRPr lang="en-US" dirty="0"/>
          </a:p>
        </p:txBody>
      </p:sp>
      <p:sp>
        <p:nvSpPr>
          <p:cNvPr id="3" name="Subtitle 2">
            <a:extLst>
              <a:ext uri="{FF2B5EF4-FFF2-40B4-BE49-F238E27FC236}">
                <a16:creationId xmlns:a16="http://schemas.microsoft.com/office/drawing/2014/main" id="{F319C49E-AC03-48E3-9777-3F19A80947D7}"/>
              </a:ext>
            </a:extLst>
          </p:cNvPr>
          <p:cNvSpPr>
            <a:spLocks noGrp="1"/>
          </p:cNvSpPr>
          <p:nvPr>
            <p:ph type="subTitle" idx="1"/>
          </p:nvPr>
        </p:nvSpPr>
        <p:spPr>
          <a:xfrm>
            <a:off x="1086928" y="1716657"/>
            <a:ext cx="9581072" cy="3541143"/>
          </a:xfrm>
        </p:spPr>
        <p:txBody>
          <a:bodyPr/>
          <a:lstStyle/>
          <a:p>
            <a:pPr marL="342900" indent="-342900" algn="l">
              <a:buFont typeface="Arial" panose="020B0604020202020204" pitchFamily="34" charset="0"/>
              <a:buChar char="•"/>
            </a:pPr>
            <a:r>
              <a:rPr lang="en-US" sz="3200" b="1" dirty="0"/>
              <a:t>Who is on your board matters </a:t>
            </a:r>
          </a:p>
          <a:p>
            <a:pPr marL="342900" indent="-342900" algn="l">
              <a:buFont typeface="Arial" panose="020B0604020202020204" pitchFamily="34" charset="0"/>
              <a:buChar char="•"/>
            </a:pPr>
            <a:r>
              <a:rPr lang="en-US" sz="3200" b="1" dirty="0"/>
              <a:t>Diverse leaders- reflect the community</a:t>
            </a:r>
          </a:p>
          <a:p>
            <a:pPr marL="342900" indent="-342900" algn="l">
              <a:buFont typeface="Arial" panose="020B0604020202020204" pitchFamily="34" charset="0"/>
              <a:buChar char="•"/>
            </a:pPr>
            <a:r>
              <a:rPr lang="en-US" sz="3200" b="1" dirty="0"/>
              <a:t>Invite new leaders-keeps the board updated</a:t>
            </a:r>
          </a:p>
          <a:p>
            <a:pPr marL="342900" indent="-342900" algn="l">
              <a:buFont typeface="Arial" panose="020B0604020202020204" pitchFamily="34" charset="0"/>
              <a:buChar char="•"/>
            </a:pPr>
            <a:r>
              <a:rPr lang="en-US" sz="3200" b="1" dirty="0"/>
              <a:t>New members bring new ideas</a:t>
            </a:r>
          </a:p>
          <a:p>
            <a:pPr marL="342900" indent="-342900" algn="l">
              <a:buFont typeface="Arial" panose="020B0604020202020204" pitchFamily="34" charset="0"/>
              <a:buChar char="•"/>
            </a:pPr>
            <a:r>
              <a:rPr lang="en-US" sz="3200" b="1" dirty="0"/>
              <a:t>Success of our leaders depends on the success of the members</a:t>
            </a:r>
          </a:p>
          <a:p>
            <a:endParaRPr lang="en-US" dirty="0"/>
          </a:p>
        </p:txBody>
      </p:sp>
      <p:pic>
        <p:nvPicPr>
          <p:cNvPr id="4" name="Content Placeholder 12" descr="A group of people walking&#10;&#10;Description automatically generated">
            <a:extLst>
              <a:ext uri="{FF2B5EF4-FFF2-40B4-BE49-F238E27FC236}">
                <a16:creationId xmlns:a16="http://schemas.microsoft.com/office/drawing/2014/main" id="{3AD16639-041F-BB48-2F82-5F916FBB7E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59876" y="1600200"/>
            <a:ext cx="2016247" cy="1918252"/>
          </a:xfrm>
          <a:prstGeom prst="rect">
            <a:avLst/>
          </a:prstGeom>
        </p:spPr>
      </p:pic>
    </p:spTree>
    <p:extLst>
      <p:ext uri="{BB962C8B-B14F-4D97-AF65-F5344CB8AC3E}">
        <p14:creationId xmlns:p14="http://schemas.microsoft.com/office/powerpoint/2010/main" val="388425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ECA4-E4F9-1D73-99DA-1BF33BC96E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2193B3-E063-B515-A3C0-57978F657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DA0AD-122B-86DE-2E1B-045271C2C24E}"/>
              </a:ext>
            </a:extLst>
          </p:cNvPr>
          <p:cNvSpPr>
            <a:spLocks noGrp="1"/>
          </p:cNvSpPr>
          <p:nvPr>
            <p:ph type="ctrTitle"/>
          </p:nvPr>
        </p:nvSpPr>
        <p:spPr>
          <a:xfrm>
            <a:off x="1524000" y="168965"/>
            <a:ext cx="9144000" cy="1513025"/>
          </a:xfrm>
        </p:spPr>
        <p:txBody>
          <a:bodyPr>
            <a:normAutofit fontScale="90000"/>
          </a:bodyPr>
          <a:lstStyle/>
          <a:p>
            <a:r>
              <a:rPr lang="en-US" b="1" u="sng" dirty="0">
                <a:latin typeface="+mn-lt"/>
              </a:rPr>
              <a:t>Who is part of your board matters and why</a:t>
            </a:r>
            <a:endParaRPr lang="en-US" dirty="0"/>
          </a:p>
        </p:txBody>
      </p:sp>
      <p:sp>
        <p:nvSpPr>
          <p:cNvPr id="3" name="Subtitle 2">
            <a:extLst>
              <a:ext uri="{FF2B5EF4-FFF2-40B4-BE49-F238E27FC236}">
                <a16:creationId xmlns:a16="http://schemas.microsoft.com/office/drawing/2014/main" id="{1F8B1216-14C8-CFB2-B51B-4493A503AB63}"/>
              </a:ext>
            </a:extLst>
          </p:cNvPr>
          <p:cNvSpPr>
            <a:spLocks noGrp="1"/>
          </p:cNvSpPr>
          <p:nvPr>
            <p:ph type="subTitle" idx="1"/>
          </p:nvPr>
        </p:nvSpPr>
        <p:spPr>
          <a:xfrm>
            <a:off x="1610139" y="1828800"/>
            <a:ext cx="8716618" cy="4134678"/>
          </a:xfrm>
        </p:spPr>
        <p:txBody>
          <a:bodyPr/>
          <a:lstStyle/>
          <a:p>
            <a:endParaRPr lang="en-US" dirty="0"/>
          </a:p>
        </p:txBody>
      </p:sp>
      <p:pic>
        <p:nvPicPr>
          <p:cNvPr id="4" name="Content Placeholder 7" descr="A green sign with white text&#10;&#10;Description automatically generated">
            <a:extLst>
              <a:ext uri="{FF2B5EF4-FFF2-40B4-BE49-F238E27FC236}">
                <a16:creationId xmlns:a16="http://schemas.microsoft.com/office/drawing/2014/main" id="{EA437102-9BF3-54B0-CBC4-99C5D28F4B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78581" y="1828800"/>
            <a:ext cx="5664994" cy="3776663"/>
          </a:xfrm>
          <a:prstGeom prst="rect">
            <a:avLst/>
          </a:prstGeom>
        </p:spPr>
      </p:pic>
      <p:sp>
        <p:nvSpPr>
          <p:cNvPr id="6" name="TextBox 5">
            <a:extLst>
              <a:ext uri="{FF2B5EF4-FFF2-40B4-BE49-F238E27FC236}">
                <a16:creationId xmlns:a16="http://schemas.microsoft.com/office/drawing/2014/main" id="{45842B79-00EB-6793-F33E-CB785B91CE9B}"/>
              </a:ext>
            </a:extLst>
          </p:cNvPr>
          <p:cNvSpPr txBox="1"/>
          <p:nvPr/>
        </p:nvSpPr>
        <p:spPr>
          <a:xfrm>
            <a:off x="3263503" y="6110288"/>
            <a:ext cx="5664994" cy="230832"/>
          </a:xfrm>
          <a:prstGeom prst="rect">
            <a:avLst/>
          </a:prstGeom>
          <a:noFill/>
        </p:spPr>
        <p:txBody>
          <a:bodyPr wrap="square" rtlCol="0">
            <a:spAutoFit/>
          </a:bodyPr>
          <a:lstStyle/>
          <a:p>
            <a:r>
              <a:rPr lang="en-US" sz="900" dirty="0">
                <a:hlinkClick r:id="rId4" tooltip="https://www.picserver.org/highway-signs2/r/recruit.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54156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26C9-73EA-5A3D-BE5A-70C9A1869B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5C6FC0-435E-67B6-A311-580E3B89D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CA786E-FDBD-4274-C567-3D5E1F06AAD0}"/>
              </a:ext>
            </a:extLst>
          </p:cNvPr>
          <p:cNvSpPr>
            <a:spLocks noGrp="1"/>
          </p:cNvSpPr>
          <p:nvPr>
            <p:ph type="ctrTitle"/>
          </p:nvPr>
        </p:nvSpPr>
        <p:spPr>
          <a:xfrm>
            <a:off x="1524000" y="310551"/>
            <a:ext cx="9144000" cy="1691287"/>
          </a:xfrm>
        </p:spPr>
        <p:txBody>
          <a:bodyPr>
            <a:normAutofit fontScale="90000"/>
          </a:bodyPr>
          <a:lstStyle/>
          <a:p>
            <a:r>
              <a:rPr lang="en-US" sz="6000" b="1" u="sng" dirty="0">
                <a:latin typeface="+mn-lt"/>
              </a:rPr>
              <a:t>Who is on the board matters</a:t>
            </a:r>
            <a:endParaRPr lang="en-US" dirty="0"/>
          </a:p>
        </p:txBody>
      </p:sp>
      <p:sp>
        <p:nvSpPr>
          <p:cNvPr id="3" name="Subtitle 2">
            <a:extLst>
              <a:ext uri="{FF2B5EF4-FFF2-40B4-BE49-F238E27FC236}">
                <a16:creationId xmlns:a16="http://schemas.microsoft.com/office/drawing/2014/main" id="{395E306B-96AD-6DBE-F613-E0CD2D1547FC}"/>
              </a:ext>
            </a:extLst>
          </p:cNvPr>
          <p:cNvSpPr>
            <a:spLocks noGrp="1"/>
          </p:cNvSpPr>
          <p:nvPr>
            <p:ph type="subTitle" idx="1"/>
          </p:nvPr>
        </p:nvSpPr>
        <p:spPr>
          <a:xfrm>
            <a:off x="1469366" y="2251494"/>
            <a:ext cx="9589698" cy="3950898"/>
          </a:xfrm>
        </p:spPr>
        <p:txBody>
          <a:bodyPr>
            <a:normAutofit lnSpcReduction="10000"/>
          </a:bodyPr>
          <a:lstStyle/>
          <a:p>
            <a:pPr marL="342900" indent="-342900" algn="l">
              <a:buFont typeface="Arial" panose="020B0604020202020204" pitchFamily="34" charset="0"/>
              <a:buChar char="•"/>
            </a:pPr>
            <a:r>
              <a:rPr lang="en-US" sz="3200" b="1" dirty="0"/>
              <a:t>Essential to this recipe that the board reflect the diversity of its members and community</a:t>
            </a:r>
          </a:p>
          <a:p>
            <a:pPr marL="342900" indent="-342900" algn="l">
              <a:buFont typeface="Arial" panose="020B0604020202020204" pitchFamily="34" charset="0"/>
              <a:buChar char="•"/>
            </a:pPr>
            <a:r>
              <a:rPr lang="en-US" sz="3200" b="1" dirty="0"/>
              <a:t>Members who have time to devote to the position assigned.</a:t>
            </a:r>
          </a:p>
          <a:p>
            <a:pPr marL="342900" indent="-342900" algn="l">
              <a:buFont typeface="Arial" panose="020B0604020202020204" pitchFamily="34" charset="0"/>
              <a:buChar char="•"/>
            </a:pPr>
            <a:r>
              <a:rPr lang="en-US" sz="3200" b="1" dirty="0"/>
              <a:t>Is willing to participate in all board events and meetings</a:t>
            </a:r>
          </a:p>
          <a:p>
            <a:pPr marL="342900" indent="-342900" algn="l">
              <a:buFont typeface="Arial" panose="020B0604020202020204" pitchFamily="34" charset="0"/>
              <a:buChar char="•"/>
            </a:pPr>
            <a:r>
              <a:rPr lang="en-US" sz="3200" b="1" dirty="0"/>
              <a:t>Each board member  should  understand the  expectations for the position assigned</a:t>
            </a:r>
          </a:p>
          <a:p>
            <a:endParaRPr lang="en-US" dirty="0"/>
          </a:p>
        </p:txBody>
      </p:sp>
    </p:spTree>
    <p:extLst>
      <p:ext uri="{BB962C8B-B14F-4D97-AF65-F5344CB8AC3E}">
        <p14:creationId xmlns:p14="http://schemas.microsoft.com/office/powerpoint/2010/main" val="336593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49364-9185-C81D-A916-6DB0D5DBAD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91B4CC-40BD-F10D-0A21-8C876AD88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22F8BF-EB9B-F451-D608-5697F6EEE723}"/>
              </a:ext>
            </a:extLst>
          </p:cNvPr>
          <p:cNvSpPr>
            <a:spLocks noGrp="1"/>
          </p:cNvSpPr>
          <p:nvPr>
            <p:ph type="ctrTitle"/>
          </p:nvPr>
        </p:nvSpPr>
        <p:spPr>
          <a:xfrm>
            <a:off x="1276709" y="172529"/>
            <a:ext cx="9391291" cy="1427671"/>
          </a:xfrm>
        </p:spPr>
        <p:txBody>
          <a:bodyPr/>
          <a:lstStyle/>
          <a:p>
            <a:r>
              <a:rPr lang="en-US" sz="6000" b="1" u="sng" dirty="0">
                <a:latin typeface="+mn-lt"/>
              </a:rPr>
              <a:t>Orient</a:t>
            </a:r>
            <a:endParaRPr lang="en-US" dirty="0"/>
          </a:p>
        </p:txBody>
      </p:sp>
      <p:sp>
        <p:nvSpPr>
          <p:cNvPr id="3" name="Subtitle 2">
            <a:extLst>
              <a:ext uri="{FF2B5EF4-FFF2-40B4-BE49-F238E27FC236}">
                <a16:creationId xmlns:a16="http://schemas.microsoft.com/office/drawing/2014/main" id="{D19EECC3-8A5C-47EC-FB9D-680FF5729321}"/>
              </a:ext>
            </a:extLst>
          </p:cNvPr>
          <p:cNvSpPr>
            <a:spLocks noGrp="1"/>
          </p:cNvSpPr>
          <p:nvPr>
            <p:ph type="subTitle" idx="1"/>
          </p:nvPr>
        </p:nvSpPr>
        <p:spPr>
          <a:xfrm>
            <a:off x="1121434" y="1854679"/>
            <a:ext cx="9546566" cy="4425351"/>
          </a:xfrm>
        </p:spPr>
        <p:txBody>
          <a:bodyPr/>
          <a:lstStyle/>
          <a:p>
            <a:endParaRPr lang="en-US" dirty="0"/>
          </a:p>
        </p:txBody>
      </p:sp>
      <p:pic>
        <p:nvPicPr>
          <p:cNvPr id="4" name="Content Placeholder 11" descr="A colorful hands reaching out to the top of a globe&#10;&#10;Description automatically generated">
            <a:extLst>
              <a:ext uri="{FF2B5EF4-FFF2-40B4-BE49-F238E27FC236}">
                <a16:creationId xmlns:a16="http://schemas.microsoft.com/office/drawing/2014/main" id="{0D71A54D-3AA7-F294-1CC2-60DFFE62B6D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29761" y="1676413"/>
            <a:ext cx="6164543" cy="4328023"/>
          </a:xfrm>
        </p:spPr>
      </p:pic>
      <p:pic>
        <p:nvPicPr>
          <p:cNvPr id="6" name="Content Placeholder 11" descr="A colorful hands reaching out to the top of a globe&#10;&#10;Description automatically generated">
            <a:extLst>
              <a:ext uri="{FF2B5EF4-FFF2-40B4-BE49-F238E27FC236}">
                <a16:creationId xmlns:a16="http://schemas.microsoft.com/office/drawing/2014/main" id="{7A847228-FC99-E7D6-0B62-185333ED2CF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38754" y="2655832"/>
            <a:ext cx="4769524" cy="3348603"/>
          </a:xfrm>
        </p:spPr>
      </p:pic>
    </p:spTree>
    <p:extLst>
      <p:ext uri="{BB962C8B-B14F-4D97-AF65-F5344CB8AC3E}">
        <p14:creationId xmlns:p14="http://schemas.microsoft.com/office/powerpoint/2010/main" val="324186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3986</TotalTime>
  <Words>607</Words>
  <Application>Microsoft Office PowerPoint</Application>
  <PresentationFormat>Widescreen</PresentationFormat>
  <Paragraphs>123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Abadi</vt:lpstr>
      <vt:lpstr>Aptos</vt:lpstr>
      <vt:lpstr>Arial</vt:lpstr>
      <vt:lpstr>Calibri</vt:lpstr>
      <vt:lpstr>Calibri Light</vt:lpstr>
      <vt:lpstr>Cambria</vt:lpstr>
      <vt:lpstr>Office Theme</vt:lpstr>
      <vt:lpstr>Recipe For Building A Competent Board</vt:lpstr>
      <vt:lpstr>Our Goals Today</vt:lpstr>
      <vt:lpstr>PTA’s Mission</vt:lpstr>
      <vt:lpstr>PTA VALUES</vt:lpstr>
      <vt:lpstr>  RECIPE</vt:lpstr>
      <vt:lpstr>Recruit</vt:lpstr>
      <vt:lpstr>Who is part of your board matters and why</vt:lpstr>
      <vt:lpstr>Who is on the board matters</vt:lpstr>
      <vt:lpstr>Orient</vt:lpstr>
      <vt:lpstr>Orientation</vt:lpstr>
      <vt:lpstr>Board Member Training </vt:lpstr>
      <vt:lpstr>Documents for Board members </vt:lpstr>
      <vt:lpstr>BYLAWS</vt:lpstr>
      <vt:lpstr>Procedures</vt:lpstr>
      <vt:lpstr>Directory</vt:lpstr>
      <vt:lpstr>Code of Conduct</vt:lpstr>
      <vt:lpstr>Calendar</vt:lpstr>
      <vt:lpstr>DEVELOP “Leaders are not born, they are made.” Vince Lombardi</vt:lpstr>
      <vt:lpstr>DEVELOP</vt:lpstr>
      <vt:lpstr>Assess</vt:lpstr>
      <vt:lpstr>Assess</vt:lpstr>
      <vt:lpstr>ASSESS</vt:lpstr>
      <vt:lpstr>Conclusion</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 Marketing</dc:creator>
  <cp:lastModifiedBy>Carol Raymond</cp:lastModifiedBy>
  <cp:revision>6</cp:revision>
  <cp:lastPrinted>2024-10-23T19:03:25Z</cp:lastPrinted>
  <dcterms:created xsi:type="dcterms:W3CDTF">2021-09-27T19:05:10Z</dcterms:created>
  <dcterms:modified xsi:type="dcterms:W3CDTF">2024-10-23T19:43:35Z</dcterms:modified>
</cp:coreProperties>
</file>