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Montserra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83F4D4-5B99-4345-B0B5-8D23C8F37DBD}">
  <a:tblStyle styleId="{1C83F4D4-5B99-4345-B0B5-8D23C8F37DB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6201ff6c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76201ff6c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6fc3e7089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6fc3e708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200">
                <a:solidFill>
                  <a:srgbClr val="595959"/>
                </a:solidFill>
              </a:rPr>
              <a:t>70 days in traditional student teaching</a:t>
            </a:r>
            <a:endParaRPr sz="1200">
              <a:solidFill>
                <a:srgbClr val="595959"/>
              </a:solidFill>
            </a:endParaRPr>
          </a:p>
          <a:p>
            <a:pPr indent="0" lvl="0" marL="0" rtl="0" algn="ctr">
              <a:lnSpc>
                <a:spcPct val="100000"/>
              </a:lnSpc>
              <a:spcBef>
                <a:spcPts val="0"/>
              </a:spcBef>
              <a:spcAft>
                <a:spcPts val="0"/>
              </a:spcAft>
              <a:buClr>
                <a:schemeClr val="dk1"/>
              </a:buClr>
              <a:buSzPts val="1100"/>
              <a:buFont typeface="Arial"/>
              <a:buNone/>
            </a:pPr>
            <a:r>
              <a:rPr lang="en" sz="1200">
                <a:solidFill>
                  <a:srgbClr val="595959"/>
                </a:solidFill>
              </a:rPr>
              <a:t>vs</a:t>
            </a:r>
            <a:endParaRPr sz="1200">
              <a:solidFill>
                <a:srgbClr val="595959"/>
              </a:solidFill>
            </a:endParaRPr>
          </a:p>
          <a:p>
            <a:pPr indent="0" lvl="0" marL="0" rtl="0" algn="ctr">
              <a:lnSpc>
                <a:spcPct val="100000"/>
              </a:lnSpc>
              <a:spcBef>
                <a:spcPts val="0"/>
              </a:spcBef>
              <a:spcAft>
                <a:spcPts val="0"/>
              </a:spcAft>
              <a:buClr>
                <a:schemeClr val="dk1"/>
              </a:buClr>
              <a:buSzPts val="1100"/>
              <a:buFont typeface="Arial"/>
              <a:buNone/>
            </a:pPr>
            <a:r>
              <a:rPr lang="en" sz="1200">
                <a:solidFill>
                  <a:srgbClr val="595959"/>
                </a:solidFill>
              </a:rPr>
              <a:t>180+ days in an apprenticeship model</a:t>
            </a:r>
            <a:endParaRPr sz="1200">
              <a:solidFill>
                <a:srgbClr val="595959"/>
              </a:solidFill>
            </a:endParaRPr>
          </a:p>
          <a:p>
            <a:pPr indent="0" lvl="0" marL="0" rtl="0" algn="l">
              <a:lnSpc>
                <a:spcPct val="100000"/>
              </a:lnSpc>
              <a:spcBef>
                <a:spcPts val="0"/>
              </a:spcBef>
              <a:spcAft>
                <a:spcPts val="0"/>
              </a:spcAft>
              <a:buNone/>
            </a:pPr>
            <a:r>
              <a:rPr lang="en" sz="1200">
                <a:solidFill>
                  <a:srgbClr val="595959"/>
                </a:solidFill>
              </a:rPr>
              <a:t>Graph/statement (2.5 times more days in apprenticeship vs traditional)</a:t>
            </a:r>
            <a:endParaRPr sz="1200">
              <a:solidFill>
                <a:srgbClr val="595959"/>
              </a:solidFill>
            </a:endParaRPr>
          </a:p>
          <a:p>
            <a:pPr indent="0" lvl="0" marL="0" rtl="0" algn="l">
              <a:spcBef>
                <a:spcPts val="0"/>
              </a:spcBef>
              <a:spcAft>
                <a:spcPts val="0"/>
              </a:spcAft>
              <a:buNone/>
            </a:pPr>
            <a:r>
              <a:rPr lang="en" sz="1800">
                <a:solidFill>
                  <a:srgbClr val="595959"/>
                </a:solidFill>
              </a:rPr>
              <a:t>A one or two year immersive experience that pairs an experienced educator within the district with a college student enrolled in an educator preparation program.  Educator and student (apprentice) work elbow to elbow for the duration of the Apprenticeship, with a gradual release of responsibility passed from the educator to the Apprentice. Apprentices are paid a liveable wage to remove barriers and expand access to a career in education. RAPs are built around gradual release of responsibility from attending teacher to the apprentice, embedding the apprentice into the community.  Developing the confidence and ability for long term successful district employment.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8c169155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68c169155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4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b="1" lang="en" sz="1400">
                <a:solidFill>
                  <a:srgbClr val="595959"/>
                </a:solidFill>
              </a:rPr>
              <a:t>How did you get buy in?</a:t>
            </a:r>
            <a:endParaRPr b="1" sz="14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b="1" lang="en" sz="1400">
                <a:solidFill>
                  <a:srgbClr val="595959"/>
                </a:solidFill>
              </a:rPr>
              <a:t>What were the challenges and obstacles?</a:t>
            </a:r>
            <a:endParaRPr b="1" sz="14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b="1" lang="en" sz="1400">
                <a:solidFill>
                  <a:srgbClr val="595959"/>
                </a:solidFill>
              </a:rPr>
              <a:t>What were the opportunities?</a:t>
            </a:r>
            <a:endParaRPr b="1" sz="14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b="1" lang="en" sz="1400">
                <a:solidFill>
                  <a:srgbClr val="595959"/>
                </a:solidFill>
              </a:rPr>
              <a:t>Where are you at now?</a:t>
            </a:r>
            <a:endParaRPr b="1" sz="14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b="1" lang="en" sz="1400">
                <a:solidFill>
                  <a:srgbClr val="595959"/>
                </a:solidFill>
              </a:rPr>
              <a:t>Lessons learned?</a:t>
            </a:r>
            <a:endParaRPr b="1" sz="14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84e0dbc53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84e0dbc53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6fc3e7089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36fc3e7089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l">
              <a:lnSpc>
                <a:spcPct val="90000"/>
              </a:lnSpc>
              <a:spcBef>
                <a:spcPts val="500"/>
              </a:spcBef>
              <a:spcAft>
                <a:spcPts val="0"/>
              </a:spcAft>
              <a:buSzPts val="1100"/>
              <a:buNone/>
            </a:pPr>
            <a:r>
              <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53% decline in educator prep programs over last decade</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Interest in high school seniors/college freshmen at 50 year low</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b="1" lang="en" sz="1200">
                <a:solidFill>
                  <a:srgbClr val="333333"/>
                </a:solidFill>
              </a:rPr>
              <a:t>10% of all t</a:t>
            </a:r>
            <a:r>
              <a:rPr lang="en" sz="1200">
                <a:solidFill>
                  <a:srgbClr val="333333"/>
                </a:solidFill>
              </a:rPr>
              <a:t>eaching positions nationwide were either unfilled or filled by teachers who were not fully certified (LPI 2023)</a:t>
            </a:r>
            <a:endParaRPr sz="1200"/>
          </a:p>
          <a:p>
            <a:pPr indent="-304800" lvl="0" marL="914400" rtl="0" algn="l">
              <a:lnSpc>
                <a:spcPct val="115000"/>
              </a:lnSpc>
              <a:spcBef>
                <a:spcPts val="0"/>
              </a:spcBef>
              <a:spcAft>
                <a:spcPts val="0"/>
              </a:spcAft>
              <a:buClr>
                <a:schemeClr val="dk1"/>
              </a:buClr>
              <a:buSzPts val="1200"/>
              <a:buChar char="●"/>
            </a:pPr>
            <a:r>
              <a:rPr lang="en" sz="1200">
                <a:solidFill>
                  <a:schemeClr val="dk1"/>
                </a:solidFill>
              </a:rPr>
              <a:t>Three top reasons new educators leave the field:1) inadequate preparation; 2) lack of support; and 3) challenging work conditions</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30%-50% new teacher turnover over first five years</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50 year low in teacher satisfaction</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19% diverse workforce teaching a 56% diverse student body</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6fc3e7089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36fc3e7089d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l">
              <a:lnSpc>
                <a:spcPct val="90000"/>
              </a:lnSpc>
              <a:spcBef>
                <a:spcPts val="500"/>
              </a:spcBef>
              <a:spcAft>
                <a:spcPts val="0"/>
              </a:spcAft>
              <a:buSzPts val="1100"/>
              <a:buNone/>
            </a:pPr>
            <a:r>
              <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53% decline in educator prep programs over last decade</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Interest in high school seniors/college freshmen at 50 year low</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b="1" lang="en" sz="1200">
                <a:solidFill>
                  <a:srgbClr val="333333"/>
                </a:solidFill>
              </a:rPr>
              <a:t>10% of all t</a:t>
            </a:r>
            <a:r>
              <a:rPr lang="en" sz="1200">
                <a:solidFill>
                  <a:srgbClr val="333333"/>
                </a:solidFill>
              </a:rPr>
              <a:t>eaching positions nationwide were either unfilled or filled by teachers who were not fully certified (LPI 2023)</a:t>
            </a:r>
            <a:endParaRPr sz="1200"/>
          </a:p>
          <a:p>
            <a:pPr indent="-304800" lvl="0" marL="914400" rtl="0" algn="l">
              <a:lnSpc>
                <a:spcPct val="115000"/>
              </a:lnSpc>
              <a:spcBef>
                <a:spcPts val="0"/>
              </a:spcBef>
              <a:spcAft>
                <a:spcPts val="0"/>
              </a:spcAft>
              <a:buClr>
                <a:schemeClr val="dk1"/>
              </a:buClr>
              <a:buSzPts val="1200"/>
              <a:buChar char="●"/>
            </a:pPr>
            <a:r>
              <a:rPr lang="en" sz="1200">
                <a:solidFill>
                  <a:schemeClr val="dk1"/>
                </a:solidFill>
              </a:rPr>
              <a:t>Three top reasons new educators leave the field:1) inadequate preparation; 2) lack of support; and 3) challenging work conditions</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30%-50% new teacher turnover over first five years</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50 year low in teacher satisfaction</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19% diverse workforce teaching a 56% diverse student body</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6496e24b8a_4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6496e24b8a_4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6496e24b8a_4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6496e24b8a_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6496e24b8a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6496e24b8a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76201ff6c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76201ff6c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84e0dbc53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84e0dbc532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84e0dbc53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384e0dbc532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00"/>
              </a:spcBef>
              <a:spcAft>
                <a:spcPts val="0"/>
              </a:spcAft>
              <a:buSzPts val="1100"/>
              <a:buNone/>
            </a:pPr>
            <a:r>
              <a:t/>
            </a:r>
            <a:endParaRPr sz="1200">
              <a:solidFill>
                <a:schemeClr val="dk1"/>
              </a:solidFill>
            </a:endParaRPr>
          </a:p>
          <a:p>
            <a:pPr indent="-304800" lvl="0" marL="457200" rtl="0" algn="l">
              <a:lnSpc>
                <a:spcPct val="100000"/>
              </a:lnSpc>
              <a:spcBef>
                <a:spcPts val="500"/>
              </a:spcBef>
              <a:spcAft>
                <a:spcPts val="0"/>
              </a:spcAft>
              <a:buClr>
                <a:schemeClr val="dk1"/>
              </a:buClr>
              <a:buSzPts val="1200"/>
              <a:buChar char="●"/>
            </a:pPr>
            <a:r>
              <a:rPr lang="en" sz="1200">
                <a:solidFill>
                  <a:schemeClr val="dk1"/>
                </a:solidFill>
              </a:rPr>
              <a:t>Access to resources and support = </a:t>
            </a:r>
            <a:r>
              <a:rPr lang="en" sz="1200">
                <a:solidFill>
                  <a:schemeClr val="dk1"/>
                </a:solidFill>
              </a:rPr>
              <a:t>Increased diversity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Immersive on-the-job experience = Increased confidence and greater retention</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Improved P-12 student learning and discipline = Better schools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Growth of experienced teacher (SBTE) = Teacher leadership</a:t>
            </a:r>
            <a:endParaRPr sz="1200">
              <a:solidFill>
                <a:schemeClr val="dk1"/>
              </a:solidFill>
            </a:endParaRPr>
          </a:p>
          <a:p>
            <a:pPr indent="-304800" lvl="0" marL="457200" rtl="0" algn="l">
              <a:lnSpc>
                <a:spcPct val="100000"/>
              </a:lnSpc>
              <a:spcBef>
                <a:spcPts val="500"/>
              </a:spcBef>
              <a:spcAft>
                <a:spcPts val="0"/>
              </a:spcAft>
              <a:buClr>
                <a:schemeClr val="dk1"/>
              </a:buClr>
              <a:buSzPts val="1200"/>
              <a:buChar char="●"/>
            </a:pPr>
            <a:r>
              <a:rPr lang="en" sz="1200">
                <a:solidFill>
                  <a:schemeClr val="dk1"/>
                </a:solidFill>
              </a:rPr>
              <a:t>Collaborative P-20 relationships (UBTE) = Shared responsibility and decision making</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6496e24b8a_4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6496e24b8a_4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84e0dbc53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384e0dbc532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l">
              <a:lnSpc>
                <a:spcPct val="90000"/>
              </a:lnSpc>
              <a:spcBef>
                <a:spcPts val="500"/>
              </a:spcBef>
              <a:spcAft>
                <a:spcPts val="0"/>
              </a:spcAft>
              <a:buSzPts val="1100"/>
              <a:buNone/>
            </a:pPr>
            <a:r>
              <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53% decline in educator prep programs over last decade</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Interest in high school seniors/college freshmen at 50 year low</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b="1" lang="en" sz="1200">
                <a:solidFill>
                  <a:srgbClr val="333333"/>
                </a:solidFill>
              </a:rPr>
              <a:t>10% of all t</a:t>
            </a:r>
            <a:r>
              <a:rPr lang="en" sz="1200">
                <a:solidFill>
                  <a:srgbClr val="333333"/>
                </a:solidFill>
              </a:rPr>
              <a:t>eaching positions nationwide were either unfilled or filled by teachers who were not fully certified (LPI 2023)</a:t>
            </a:r>
            <a:endParaRPr sz="1200"/>
          </a:p>
          <a:p>
            <a:pPr indent="-304800" lvl="0" marL="914400" rtl="0" algn="l">
              <a:lnSpc>
                <a:spcPct val="115000"/>
              </a:lnSpc>
              <a:spcBef>
                <a:spcPts val="0"/>
              </a:spcBef>
              <a:spcAft>
                <a:spcPts val="0"/>
              </a:spcAft>
              <a:buClr>
                <a:schemeClr val="dk1"/>
              </a:buClr>
              <a:buSzPts val="1200"/>
              <a:buChar char="●"/>
            </a:pPr>
            <a:r>
              <a:rPr lang="en" sz="1200">
                <a:solidFill>
                  <a:schemeClr val="dk1"/>
                </a:solidFill>
              </a:rPr>
              <a:t>Three top reasons new educators leave the field:1) inadequate preparation; 2) lack of support; and 3) challenging work conditions</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30%-50% new teacher turnover over first five years</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50 year low in teacher satisfaction</a:t>
            </a:r>
            <a:endParaRPr sz="1200">
              <a:solidFill>
                <a:schemeClr val="dk1"/>
              </a:solidFill>
            </a:endParaRPr>
          </a:p>
          <a:p>
            <a:pPr indent="-304800" lvl="0" marL="914400" rtl="0" algn="l">
              <a:lnSpc>
                <a:spcPct val="90000"/>
              </a:lnSpc>
              <a:spcBef>
                <a:spcPts val="500"/>
              </a:spcBef>
              <a:spcAft>
                <a:spcPts val="0"/>
              </a:spcAft>
              <a:buClr>
                <a:schemeClr val="dk1"/>
              </a:buClr>
              <a:buSzPts val="1200"/>
              <a:buChar char="●"/>
            </a:pPr>
            <a:r>
              <a:rPr lang="en" sz="1200">
                <a:solidFill>
                  <a:schemeClr val="dk1"/>
                </a:solidFill>
              </a:rPr>
              <a:t>19% diverse workforce teaching a 56% diverse student body</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76201ff6c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76201ff6c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Considered significant at 25%, $15,650 single person federal poverty line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edhubny.org"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9.jpg"/><Relationship Id="rId5" Type="http://schemas.openxmlformats.org/officeDocument/2006/relationships/image" Target="../media/image7.png"/><Relationship Id="rId6"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1NgYBy5HvlM"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docs.google.com/document/d/1m20mQSnROwCdF_Eg-ZPiWIzueAVoTXZ98Zal06p7kWg/edit?usp=sharing" TargetMode="External"/><Relationship Id="rId4" Type="http://schemas.openxmlformats.org/officeDocument/2006/relationships/hyperlink" Target="https://docs.google.com/spreadsheets/d/1hKTSmXYQ8G2WFMWve2ZVn164VSL4ZbFYTaS1mD6h8TE/edit?usp=sharing" TargetMode="External"/><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hyperlink" Target="http://edhubn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9.jpg"/><Relationship Id="rId5" Type="http://schemas.openxmlformats.org/officeDocument/2006/relationships/image" Target="../media/image7.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360825" y="2571750"/>
            <a:ext cx="85206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275"/>
              <a:buNone/>
            </a:pPr>
            <a:r>
              <a:rPr b="1" lang="en" sz="2500">
                <a:latin typeface="Calibri"/>
                <a:ea typeface="Calibri"/>
                <a:cs typeface="Calibri"/>
                <a:sym typeface="Calibri"/>
              </a:rPr>
              <a:t>NYS PTA</a:t>
            </a:r>
            <a:endParaRPr b="1" sz="2500">
              <a:latin typeface="Calibri"/>
              <a:ea typeface="Calibri"/>
              <a:cs typeface="Calibri"/>
              <a:sym typeface="Calibri"/>
            </a:endParaRPr>
          </a:p>
          <a:p>
            <a:pPr indent="0" lvl="0" marL="0" rtl="0" algn="ctr">
              <a:lnSpc>
                <a:spcPct val="90000"/>
              </a:lnSpc>
              <a:spcBef>
                <a:spcPts val="1000"/>
              </a:spcBef>
              <a:spcAft>
                <a:spcPts val="0"/>
              </a:spcAft>
              <a:buSzPts val="275"/>
              <a:buNone/>
            </a:pPr>
            <a:r>
              <a:t/>
            </a:r>
            <a:endParaRPr b="1" sz="1800">
              <a:latin typeface="Calibri"/>
              <a:ea typeface="Calibri"/>
              <a:cs typeface="Calibri"/>
              <a:sym typeface="Calibri"/>
            </a:endParaRPr>
          </a:p>
          <a:p>
            <a:pPr indent="0" lvl="0" marL="0" rtl="0" algn="ctr">
              <a:lnSpc>
                <a:spcPct val="90000"/>
              </a:lnSpc>
              <a:spcBef>
                <a:spcPts val="1000"/>
              </a:spcBef>
              <a:spcAft>
                <a:spcPts val="0"/>
              </a:spcAft>
              <a:buSzPts val="275"/>
              <a:buNone/>
            </a:pPr>
            <a:r>
              <a:rPr b="1" lang="en" sz="2500">
                <a:latin typeface="Calibri"/>
                <a:ea typeface="Calibri"/>
                <a:cs typeface="Calibri"/>
                <a:sym typeface="Calibri"/>
              </a:rPr>
              <a:t>Redefining</a:t>
            </a:r>
            <a:r>
              <a:rPr b="1" lang="en" sz="2500">
                <a:latin typeface="Calibri"/>
                <a:ea typeface="Calibri"/>
                <a:cs typeface="Calibri"/>
                <a:sym typeface="Calibri"/>
              </a:rPr>
              <a:t> Pathways into Education</a:t>
            </a:r>
            <a:endParaRPr b="1" sz="2500">
              <a:latin typeface="Calibri"/>
              <a:ea typeface="Calibri"/>
              <a:cs typeface="Calibri"/>
              <a:sym typeface="Calibri"/>
            </a:endParaRPr>
          </a:p>
          <a:p>
            <a:pPr indent="0" lvl="0" marL="0" rtl="0" algn="ctr">
              <a:lnSpc>
                <a:spcPct val="90000"/>
              </a:lnSpc>
              <a:spcBef>
                <a:spcPts val="1000"/>
              </a:spcBef>
              <a:spcAft>
                <a:spcPts val="0"/>
              </a:spcAft>
              <a:buSzPts val="275"/>
              <a:buNone/>
            </a:pPr>
            <a:r>
              <a:rPr b="1" lang="en" sz="2500">
                <a:latin typeface="Calibri"/>
                <a:ea typeface="Calibri"/>
                <a:cs typeface="Calibri"/>
                <a:sym typeface="Calibri"/>
              </a:rPr>
              <a:t>Through Apprenticeships</a:t>
            </a:r>
            <a:endParaRPr b="1" sz="2500">
              <a:latin typeface="Calibri"/>
              <a:ea typeface="Calibri"/>
              <a:cs typeface="Calibri"/>
              <a:sym typeface="Calibri"/>
            </a:endParaRPr>
          </a:p>
          <a:p>
            <a:pPr indent="0" lvl="0" marL="0" rtl="0" algn="ctr">
              <a:lnSpc>
                <a:spcPct val="90000"/>
              </a:lnSpc>
              <a:spcBef>
                <a:spcPts val="1000"/>
              </a:spcBef>
              <a:spcAft>
                <a:spcPts val="0"/>
              </a:spcAft>
              <a:buClr>
                <a:schemeClr val="dk1"/>
              </a:buClr>
              <a:buSzPts val="275"/>
              <a:buFont typeface="Arial"/>
              <a:buNone/>
            </a:pPr>
            <a:r>
              <a:t/>
            </a:r>
            <a:endParaRPr sz="1800">
              <a:latin typeface="Calibri"/>
              <a:ea typeface="Calibri"/>
              <a:cs typeface="Calibri"/>
              <a:sym typeface="Calibri"/>
            </a:endParaRPr>
          </a:p>
          <a:p>
            <a:pPr indent="0" lvl="0" marL="0" rtl="0" algn="ctr">
              <a:lnSpc>
                <a:spcPct val="90000"/>
              </a:lnSpc>
              <a:spcBef>
                <a:spcPts val="0"/>
              </a:spcBef>
              <a:spcAft>
                <a:spcPts val="0"/>
              </a:spcAft>
              <a:buSzPts val="275"/>
              <a:buNone/>
            </a:pPr>
            <a:r>
              <a:t/>
            </a:r>
            <a:endParaRPr sz="700">
              <a:latin typeface="Calibri"/>
              <a:ea typeface="Calibri"/>
              <a:cs typeface="Calibri"/>
              <a:sym typeface="Calibri"/>
            </a:endParaRPr>
          </a:p>
        </p:txBody>
      </p:sp>
      <p:sp>
        <p:nvSpPr>
          <p:cNvPr id="55" name="Google Shape;55;p13"/>
          <p:cNvSpPr txBox="1"/>
          <p:nvPr/>
        </p:nvSpPr>
        <p:spPr>
          <a:xfrm>
            <a:off x="3095688" y="4658175"/>
            <a:ext cx="3132900" cy="40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rgbClr val="116495"/>
                </a:solidFill>
                <a:hlinkClick r:id="rId3">
                  <a:extLst>
                    <a:ext uri="{A12FA001-AC4F-418D-AE19-62706E023703}">
                      <ahyp:hlinkClr val="tx"/>
                    </a:ext>
                  </a:extLst>
                </a:hlinkClick>
              </a:rPr>
              <a:t>edhubny.org</a:t>
            </a:r>
            <a:r>
              <a:rPr lang="en" sz="1800">
                <a:solidFill>
                  <a:srgbClr val="116495"/>
                </a:solidFill>
              </a:rPr>
              <a:t> </a:t>
            </a:r>
            <a:endParaRPr sz="1800">
              <a:solidFill>
                <a:srgbClr val="116495"/>
              </a:solidFill>
            </a:endParaRPr>
          </a:p>
        </p:txBody>
      </p:sp>
      <p:pic>
        <p:nvPicPr>
          <p:cNvPr id="56" name="Google Shape;56;p13" title="EDHUBNY Logo rev_V3.jpg"/>
          <p:cNvPicPr preferRelativeResize="0"/>
          <p:nvPr/>
        </p:nvPicPr>
        <p:blipFill>
          <a:blip r:embed="rId4">
            <a:alphaModFix/>
          </a:blip>
          <a:stretch>
            <a:fillRect/>
          </a:stretch>
        </p:blipFill>
        <p:spPr>
          <a:xfrm>
            <a:off x="1727316" y="610200"/>
            <a:ext cx="5581650" cy="1476375"/>
          </a:xfrm>
          <a:prstGeom prst="rect">
            <a:avLst/>
          </a:prstGeom>
          <a:noFill/>
          <a:ln>
            <a:noFill/>
          </a:ln>
        </p:spPr>
      </p:pic>
      <p:sp>
        <p:nvSpPr>
          <p:cNvPr id="57" name="Google Shape;57;p13"/>
          <p:cNvSpPr/>
          <p:nvPr/>
        </p:nvSpPr>
        <p:spPr>
          <a:xfrm>
            <a:off x="4470275" y="1768350"/>
            <a:ext cx="1615800" cy="2604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txBox="1"/>
          <p:nvPr/>
        </p:nvSpPr>
        <p:spPr>
          <a:xfrm>
            <a:off x="1589155" y="1855893"/>
            <a:ext cx="6540900" cy="392700"/>
          </a:xfrm>
          <a:prstGeom prst="rect">
            <a:avLst/>
          </a:prstGeom>
          <a:noFill/>
          <a:ln>
            <a:noFill/>
          </a:ln>
        </p:spPr>
        <p:txBody>
          <a:bodyPr anchorCtr="0" anchor="t" bIns="117000" lIns="117000" spcFirstLastPara="1" rIns="117000" wrap="square" tIns="117000">
            <a:noAutofit/>
          </a:bodyPr>
          <a:lstStyle/>
          <a:p>
            <a:pPr indent="0" lvl="0" marL="0" rtl="0" algn="ctr">
              <a:spcBef>
                <a:spcPts val="0"/>
              </a:spcBef>
              <a:spcAft>
                <a:spcPts val="0"/>
              </a:spcAft>
              <a:buNone/>
            </a:pPr>
            <a:r>
              <a:rPr i="1" lang="en" sz="1407">
                <a:solidFill>
                  <a:schemeClr val="dk1"/>
                </a:solidFill>
                <a:latin typeface="Calibri"/>
                <a:ea typeface="Calibri"/>
                <a:cs typeface="Calibri"/>
                <a:sym typeface="Calibri"/>
              </a:rPr>
              <a:t>creating a dynamic, robust, and well-prepared educator workforce</a:t>
            </a:r>
            <a:endParaRPr i="1" sz="1407">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p:nvPr/>
        </p:nvSpPr>
        <p:spPr>
          <a:xfrm>
            <a:off x="3568725" y="4184825"/>
            <a:ext cx="5575500" cy="958800"/>
          </a:xfrm>
          <a:prstGeom prst="rect">
            <a:avLst/>
          </a:prstGeom>
          <a:solidFill>
            <a:srgbClr val="116495">
              <a:alpha val="6582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1" name="Google Shape;131;p22" title="tme-logo-scheme3.png"/>
          <p:cNvPicPr preferRelativeResize="0"/>
          <p:nvPr/>
        </p:nvPicPr>
        <p:blipFill>
          <a:blip r:embed="rId3">
            <a:alphaModFix amt="30000"/>
          </a:blip>
          <a:stretch>
            <a:fillRect/>
          </a:stretch>
        </p:blipFill>
        <p:spPr>
          <a:xfrm>
            <a:off x="1872801" y="-258175"/>
            <a:ext cx="5241426" cy="5241399"/>
          </a:xfrm>
          <a:prstGeom prst="rect">
            <a:avLst/>
          </a:prstGeom>
          <a:noFill/>
          <a:ln>
            <a:noFill/>
          </a:ln>
        </p:spPr>
      </p:pic>
      <p:sp>
        <p:nvSpPr>
          <p:cNvPr id="132" name="Google Shape;132;p22"/>
          <p:cNvSpPr txBox="1"/>
          <p:nvPr/>
        </p:nvSpPr>
        <p:spPr>
          <a:xfrm>
            <a:off x="4592735" y="4708187"/>
            <a:ext cx="4533900" cy="42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lt1"/>
                </a:solidFill>
                <a:latin typeface="Calibri"/>
                <a:ea typeface="Calibri"/>
                <a:cs typeface="Calibri"/>
                <a:sym typeface="Calibri"/>
              </a:rPr>
              <a:t>-Carolyn Cleveland, Kennedy Children’s Center</a:t>
            </a:r>
            <a:endParaRPr sz="1200">
              <a:solidFill>
                <a:schemeClr val="lt1"/>
              </a:solidFill>
              <a:latin typeface="Calibri"/>
              <a:ea typeface="Calibri"/>
              <a:cs typeface="Calibri"/>
              <a:sym typeface="Calibri"/>
            </a:endParaRPr>
          </a:p>
        </p:txBody>
      </p:sp>
      <p:sp>
        <p:nvSpPr>
          <p:cNvPr id="133" name="Google Shape;133;p22"/>
          <p:cNvSpPr/>
          <p:nvPr/>
        </p:nvSpPr>
        <p:spPr>
          <a:xfrm>
            <a:off x="2818875" y="184562"/>
            <a:ext cx="3676500" cy="810000"/>
          </a:xfrm>
          <a:prstGeom prst="rightArrow">
            <a:avLst>
              <a:gd fmla="val 50000" name="adj1"/>
              <a:gd fmla="val 50000" name="adj2"/>
            </a:avLst>
          </a:prstGeom>
          <a:solidFill>
            <a:srgbClr val="1164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EFEFEF"/>
                </a:solidFill>
                <a:latin typeface="Calibri"/>
                <a:ea typeface="Calibri"/>
                <a:cs typeface="Calibri"/>
                <a:sym typeface="Calibri"/>
              </a:rPr>
              <a:t>RAPs Offer</a:t>
            </a:r>
            <a:endParaRPr b="1" sz="1600">
              <a:solidFill>
                <a:srgbClr val="EFEFEF"/>
              </a:solidFill>
              <a:latin typeface="Calibri"/>
              <a:ea typeface="Calibri"/>
              <a:cs typeface="Calibri"/>
              <a:sym typeface="Calibri"/>
            </a:endParaRPr>
          </a:p>
        </p:txBody>
      </p:sp>
      <p:pic>
        <p:nvPicPr>
          <p:cNvPr id="134" name="Google Shape;134;p22" title="AdobeStock_310682788.jpeg"/>
          <p:cNvPicPr preferRelativeResize="0"/>
          <p:nvPr/>
        </p:nvPicPr>
        <p:blipFill rotWithShape="1">
          <a:blip r:embed="rId4">
            <a:alphaModFix/>
          </a:blip>
          <a:srcRect b="12134" l="11881" r="12055" t="11646"/>
          <a:stretch/>
        </p:blipFill>
        <p:spPr>
          <a:xfrm>
            <a:off x="6773478" y="2245944"/>
            <a:ext cx="812749" cy="651613"/>
          </a:xfrm>
          <a:prstGeom prst="rect">
            <a:avLst/>
          </a:prstGeom>
          <a:noFill/>
          <a:ln>
            <a:noFill/>
          </a:ln>
        </p:spPr>
      </p:pic>
      <p:pic>
        <p:nvPicPr>
          <p:cNvPr id="135" name="Google Shape;135;p22" title="AdobeStock_1290608356.png"/>
          <p:cNvPicPr preferRelativeResize="0"/>
          <p:nvPr/>
        </p:nvPicPr>
        <p:blipFill>
          <a:blip r:embed="rId5">
            <a:alphaModFix/>
          </a:blip>
          <a:stretch>
            <a:fillRect/>
          </a:stretch>
        </p:blipFill>
        <p:spPr>
          <a:xfrm>
            <a:off x="6635838" y="2996977"/>
            <a:ext cx="1088026" cy="1088420"/>
          </a:xfrm>
          <a:prstGeom prst="rect">
            <a:avLst/>
          </a:prstGeom>
          <a:noFill/>
          <a:ln>
            <a:noFill/>
          </a:ln>
        </p:spPr>
      </p:pic>
      <p:sp>
        <p:nvSpPr>
          <p:cNvPr id="136" name="Google Shape;136;p22"/>
          <p:cNvSpPr txBox="1"/>
          <p:nvPr/>
        </p:nvSpPr>
        <p:spPr>
          <a:xfrm>
            <a:off x="2369945" y="4260257"/>
            <a:ext cx="6747600" cy="646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500">
                <a:solidFill>
                  <a:schemeClr val="lt1"/>
                </a:solidFill>
                <a:latin typeface="Calibri"/>
                <a:ea typeface="Calibri"/>
                <a:cs typeface="Calibri"/>
                <a:sym typeface="Calibri"/>
              </a:rPr>
              <a:t>"There is no shortage of people who want to do this work.</a:t>
            </a:r>
            <a:endParaRPr b="1" sz="1500">
              <a:solidFill>
                <a:schemeClr val="lt1"/>
              </a:solidFill>
              <a:latin typeface="Calibri"/>
              <a:ea typeface="Calibri"/>
              <a:cs typeface="Calibri"/>
              <a:sym typeface="Calibri"/>
            </a:endParaRPr>
          </a:p>
          <a:p>
            <a:pPr indent="0" lvl="0" marL="0" rtl="0" algn="r">
              <a:spcBef>
                <a:spcPts val="0"/>
              </a:spcBef>
              <a:spcAft>
                <a:spcPts val="0"/>
              </a:spcAft>
              <a:buNone/>
            </a:pPr>
            <a:r>
              <a:rPr b="1" lang="en" sz="1500">
                <a:solidFill>
                  <a:schemeClr val="lt1"/>
                </a:solidFill>
                <a:latin typeface="Calibri"/>
                <a:ea typeface="Calibri"/>
                <a:cs typeface="Calibri"/>
                <a:sym typeface="Calibri"/>
              </a:rPr>
              <a:t>There is a shortage of opportunities."</a:t>
            </a:r>
            <a:endParaRPr b="1" sz="1500">
              <a:solidFill>
                <a:schemeClr val="lt1"/>
              </a:solidFill>
              <a:latin typeface="Calibri"/>
              <a:ea typeface="Calibri"/>
              <a:cs typeface="Calibri"/>
              <a:sym typeface="Calibri"/>
            </a:endParaRPr>
          </a:p>
        </p:txBody>
      </p:sp>
      <p:graphicFrame>
        <p:nvGraphicFramePr>
          <p:cNvPr id="137" name="Google Shape;137;p22"/>
          <p:cNvGraphicFramePr/>
          <p:nvPr/>
        </p:nvGraphicFramePr>
        <p:xfrm>
          <a:off x="2491656" y="1041362"/>
          <a:ext cx="3000000" cy="3000000"/>
        </p:xfrm>
        <a:graphic>
          <a:graphicData uri="http://schemas.openxmlformats.org/drawingml/2006/table">
            <a:tbl>
              <a:tblPr>
                <a:noFill/>
                <a:tableStyleId>{1C83F4D4-5B99-4345-B0B5-8D23C8F37DBD}</a:tableStyleId>
              </a:tblPr>
              <a:tblGrid>
                <a:gridCol w="4003700"/>
              </a:tblGrid>
              <a:tr h="664950">
                <a:tc>
                  <a:txBody>
                    <a:bodyPr/>
                    <a:lstStyle/>
                    <a:p>
                      <a:pPr indent="0" lvl="0" marL="0" rtl="0" algn="ctr">
                        <a:spcBef>
                          <a:spcPts val="0"/>
                        </a:spcBef>
                        <a:spcAft>
                          <a:spcPts val="0"/>
                        </a:spcAft>
                        <a:buNone/>
                      </a:pPr>
                      <a:r>
                        <a:rPr b="1" i="1" lang="en" sz="1900">
                          <a:latin typeface="Calibri"/>
                          <a:ea typeface="Calibri"/>
                          <a:cs typeface="Calibri"/>
                          <a:sym typeface="Calibri"/>
                        </a:rPr>
                        <a:t>Direct support to Apprentices; t</a:t>
                      </a:r>
                      <a:r>
                        <a:rPr b="1" i="1" lang="en" sz="1900">
                          <a:latin typeface="Calibri"/>
                          <a:ea typeface="Calibri"/>
                          <a:cs typeface="Calibri"/>
                          <a:sym typeface="Calibri"/>
                        </a:rPr>
                        <a:t>uition assistance, paid placements, wrap around support, </a:t>
                      </a:r>
                      <a:r>
                        <a:rPr b="1" i="1" lang="en" sz="1900">
                          <a:solidFill>
                            <a:schemeClr val="dk1"/>
                          </a:solidFill>
                          <a:latin typeface="Calibri"/>
                          <a:ea typeface="Calibri"/>
                          <a:cs typeface="Calibri"/>
                          <a:sym typeface="Calibri"/>
                        </a:rPr>
                        <a:t>Certification Costs</a:t>
                      </a:r>
                      <a:endParaRPr b="1" i="1" sz="1900">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91150">
                <a:tc>
                  <a:txBody>
                    <a:bodyPr/>
                    <a:lstStyle/>
                    <a:p>
                      <a:pPr indent="0" lvl="0" marL="0" rtl="0" algn="l">
                        <a:spcBef>
                          <a:spcPts val="0"/>
                        </a:spcBef>
                        <a:spcAft>
                          <a:spcPts val="0"/>
                        </a:spcAft>
                        <a:buNone/>
                      </a:pPr>
                      <a:r>
                        <a:t/>
                      </a:r>
                      <a:endParaRPr b="1" i="1" sz="1900">
                        <a:solidFill>
                          <a:schemeClr val="dk1"/>
                        </a:solidFill>
                        <a:latin typeface="Calibri"/>
                        <a:ea typeface="Calibri"/>
                        <a:cs typeface="Calibri"/>
                        <a:sym typeface="Calibri"/>
                      </a:endParaRPr>
                    </a:p>
                    <a:p>
                      <a:pPr indent="0" lvl="0" marL="0" rtl="0" algn="ctr">
                        <a:lnSpc>
                          <a:spcPct val="80000"/>
                        </a:lnSpc>
                        <a:spcBef>
                          <a:spcPts val="0"/>
                        </a:spcBef>
                        <a:spcAft>
                          <a:spcPts val="1200"/>
                        </a:spcAft>
                        <a:buNone/>
                      </a:pPr>
                      <a:r>
                        <a:rPr b="1" i="1" lang="en" sz="1900">
                          <a:solidFill>
                            <a:schemeClr val="dk1"/>
                          </a:solidFill>
                          <a:latin typeface="Calibri"/>
                          <a:ea typeface="Calibri"/>
                          <a:cs typeface="Calibri"/>
                          <a:sym typeface="Calibri"/>
                        </a:rPr>
                        <a:t>Employer Wage Support, Individual and Group Programs to reduce administrative work</a:t>
                      </a:r>
                      <a:endParaRPr b="1" i="1" sz="1900">
                        <a:solidFill>
                          <a:schemeClr val="dk1"/>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22650">
                <a:tc>
                  <a:txBody>
                    <a:bodyPr/>
                    <a:lstStyle/>
                    <a:p>
                      <a:pPr indent="0" lvl="0" marL="0" rtl="0" algn="ctr">
                        <a:lnSpc>
                          <a:spcPct val="80000"/>
                        </a:lnSpc>
                        <a:spcBef>
                          <a:spcPts val="0"/>
                        </a:spcBef>
                        <a:spcAft>
                          <a:spcPts val="1200"/>
                        </a:spcAft>
                        <a:buClr>
                          <a:schemeClr val="dk1"/>
                        </a:buClr>
                        <a:buSzPts val="1100"/>
                        <a:buFont typeface="Arial"/>
                        <a:buNone/>
                      </a:pPr>
                      <a:r>
                        <a:rPr b="1" i="1" lang="en" sz="1900">
                          <a:solidFill>
                            <a:schemeClr val="dk1"/>
                          </a:solidFill>
                          <a:latin typeface="Calibri"/>
                          <a:ea typeface="Calibri"/>
                          <a:cs typeface="Calibri"/>
                          <a:sym typeface="Calibri"/>
                        </a:rPr>
                        <a:t>E</a:t>
                      </a:r>
                      <a:r>
                        <a:rPr b="1" i="1" lang="en" sz="1900">
                          <a:solidFill>
                            <a:schemeClr val="dk1"/>
                          </a:solidFill>
                          <a:latin typeface="Calibri"/>
                          <a:ea typeface="Calibri"/>
                          <a:cs typeface="Calibri"/>
                          <a:sym typeface="Calibri"/>
                        </a:rPr>
                        <a:t>stablished high quality programs with technical assistance;  coaching to apprentices</a:t>
                      </a:r>
                      <a:endParaRPr b="1" i="1" sz="1900">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38" name="Google Shape;138;p22" title="Dollar Icon.png"/>
          <p:cNvPicPr preferRelativeResize="0"/>
          <p:nvPr/>
        </p:nvPicPr>
        <p:blipFill>
          <a:blip r:embed="rId6">
            <a:alphaModFix/>
          </a:blip>
          <a:stretch>
            <a:fillRect/>
          </a:stretch>
        </p:blipFill>
        <p:spPr>
          <a:xfrm>
            <a:off x="6570988" y="906058"/>
            <a:ext cx="1217725" cy="13578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4"/>
          <p:cNvPicPr preferRelativeResize="0"/>
          <p:nvPr/>
        </p:nvPicPr>
        <p:blipFill>
          <a:blip r:embed="rId3">
            <a:alphaModFix amt="35000"/>
          </a:blip>
          <a:stretch>
            <a:fillRect/>
          </a:stretch>
        </p:blipFill>
        <p:spPr>
          <a:xfrm>
            <a:off x="0" y="1"/>
            <a:ext cx="9144003" cy="5143501"/>
          </a:xfrm>
          <a:prstGeom prst="rect">
            <a:avLst/>
          </a:prstGeom>
          <a:noFill/>
          <a:ln>
            <a:noFill/>
          </a:ln>
        </p:spPr>
      </p:pic>
      <p:sp>
        <p:nvSpPr>
          <p:cNvPr id="148" name="Google Shape;148;p24"/>
          <p:cNvSpPr txBox="1"/>
          <p:nvPr>
            <p:ph type="title"/>
          </p:nvPr>
        </p:nvSpPr>
        <p:spPr>
          <a:xfrm>
            <a:off x="125675" y="-8167"/>
            <a:ext cx="8949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Getting Over the Hurdles: Return on Investment</a:t>
            </a:r>
            <a:r>
              <a:rPr lang="en"/>
              <a:t> </a:t>
            </a:r>
            <a:endParaRPr/>
          </a:p>
        </p:txBody>
      </p:sp>
      <p:sp>
        <p:nvSpPr>
          <p:cNvPr id="149" name="Google Shape;149;p24"/>
          <p:cNvSpPr txBox="1"/>
          <p:nvPr/>
        </p:nvSpPr>
        <p:spPr>
          <a:xfrm>
            <a:off x="3822000" y="918350"/>
            <a:ext cx="5143500" cy="1892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Char char="●"/>
            </a:pPr>
            <a:r>
              <a:rPr b="1" lang="en" sz="2000">
                <a:solidFill>
                  <a:schemeClr val="dk2"/>
                </a:solidFill>
              </a:rPr>
              <a:t>Retention rates are 4x higher </a:t>
            </a:r>
            <a:endParaRPr b="1" sz="2000">
              <a:solidFill>
                <a:schemeClr val="dk2"/>
              </a:solidFill>
            </a:endParaRPr>
          </a:p>
          <a:p>
            <a:pPr indent="-355600" lvl="0" marL="457200" rtl="0" algn="l">
              <a:lnSpc>
                <a:spcPct val="115000"/>
              </a:lnSpc>
              <a:spcBef>
                <a:spcPts val="0"/>
              </a:spcBef>
              <a:spcAft>
                <a:spcPts val="0"/>
              </a:spcAft>
              <a:buClr>
                <a:schemeClr val="dk2"/>
              </a:buClr>
              <a:buSzPts val="2000"/>
              <a:buChar char="●"/>
            </a:pPr>
            <a:r>
              <a:rPr b="1" lang="en" sz="2000">
                <a:solidFill>
                  <a:schemeClr val="dk2"/>
                </a:solidFill>
              </a:rPr>
              <a:t>Higher student outcomes than traditional programs</a:t>
            </a:r>
            <a:endParaRPr b="1" sz="2000">
              <a:solidFill>
                <a:schemeClr val="dk2"/>
              </a:solidFill>
            </a:endParaRPr>
          </a:p>
          <a:p>
            <a:pPr indent="-355600" lvl="0" marL="457200" rtl="0" algn="l">
              <a:lnSpc>
                <a:spcPct val="115000"/>
              </a:lnSpc>
              <a:spcBef>
                <a:spcPts val="0"/>
              </a:spcBef>
              <a:spcAft>
                <a:spcPts val="0"/>
              </a:spcAft>
              <a:buClr>
                <a:schemeClr val="dk2"/>
              </a:buClr>
              <a:buSzPts val="2000"/>
              <a:buChar char="●"/>
            </a:pPr>
            <a:r>
              <a:rPr b="1" lang="en" sz="2000">
                <a:solidFill>
                  <a:schemeClr val="dk2"/>
                </a:solidFill>
              </a:rPr>
              <a:t>Instructional continuity</a:t>
            </a:r>
            <a:endParaRPr b="1" sz="2000">
              <a:solidFill>
                <a:schemeClr val="dk2"/>
              </a:solidFill>
            </a:endParaRPr>
          </a:p>
          <a:p>
            <a:pPr indent="-355600" lvl="0" marL="457200" rtl="0" algn="l">
              <a:lnSpc>
                <a:spcPct val="115000"/>
              </a:lnSpc>
              <a:spcBef>
                <a:spcPts val="0"/>
              </a:spcBef>
              <a:spcAft>
                <a:spcPts val="0"/>
              </a:spcAft>
              <a:buClr>
                <a:schemeClr val="dk2"/>
              </a:buClr>
              <a:buSzPts val="2000"/>
              <a:buChar char="●"/>
            </a:pPr>
            <a:r>
              <a:rPr b="1" lang="en" sz="2000">
                <a:solidFill>
                  <a:schemeClr val="dk2"/>
                </a:solidFill>
              </a:rPr>
              <a:t>CoSER-able, depending on title</a:t>
            </a:r>
            <a:endParaRPr b="1" sz="2000">
              <a:solidFill>
                <a:schemeClr val="dk2"/>
              </a:solidFill>
            </a:endParaRPr>
          </a:p>
          <a:p>
            <a:pPr indent="-355600" lvl="0" marL="457200" rtl="0" algn="l">
              <a:lnSpc>
                <a:spcPct val="115000"/>
              </a:lnSpc>
              <a:spcBef>
                <a:spcPts val="0"/>
              </a:spcBef>
              <a:spcAft>
                <a:spcPts val="0"/>
              </a:spcAft>
              <a:buClr>
                <a:schemeClr val="dk2"/>
              </a:buClr>
              <a:buSzPts val="2000"/>
              <a:buChar char="●"/>
            </a:pPr>
            <a:r>
              <a:rPr b="1" lang="en" sz="2000">
                <a:solidFill>
                  <a:schemeClr val="dk2"/>
                </a:solidFill>
              </a:rPr>
              <a:t>B</a:t>
            </a:r>
            <a:r>
              <a:rPr b="1" lang="en" sz="2000">
                <a:solidFill>
                  <a:schemeClr val="dk2"/>
                </a:solidFill>
              </a:rPr>
              <a:t>roader access into the profession for current community members</a:t>
            </a:r>
            <a:endParaRPr b="1" sz="20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Learn about the incredible value of Registered Apprenticeship Programs for educators and how they are being used successfully across NYS to address workforce development needs." id="154" name="Google Shape;154;p25" title="Teacher Apprenticeship Across NYS">
            <a:hlinkClick r:id="rId3"/>
          </p:cNvPr>
          <p:cNvPicPr preferRelativeResize="0"/>
          <p:nvPr/>
        </p:nvPicPr>
        <p:blipFill>
          <a:blip r:embed="rId4">
            <a:alphaModFix/>
          </a:blip>
          <a:stretch>
            <a:fillRect/>
          </a:stretch>
        </p:blipFill>
        <p:spPr>
          <a:xfrm>
            <a:off x="59213" y="33300"/>
            <a:ext cx="9025578" cy="507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74150"/>
            <a:ext cx="8520600" cy="6708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1"/>
              </a:buClr>
              <a:buSzPts val="1100"/>
              <a:buFont typeface="Arial"/>
              <a:buNone/>
            </a:pPr>
            <a:r>
              <a:rPr b="1" lang="en" sz="3691">
                <a:solidFill>
                  <a:srgbClr val="116495"/>
                </a:solidFill>
              </a:rPr>
              <a:t>Community Planning Tool</a:t>
            </a:r>
            <a:endParaRPr b="1" sz="3691">
              <a:solidFill>
                <a:srgbClr val="116495"/>
              </a:solidFill>
            </a:endParaRPr>
          </a:p>
          <a:p>
            <a:pPr indent="0" lvl="0" marL="0" rtl="0" algn="l">
              <a:lnSpc>
                <a:spcPct val="90000"/>
              </a:lnSpc>
              <a:spcBef>
                <a:spcPts val="1000"/>
              </a:spcBef>
              <a:spcAft>
                <a:spcPts val="0"/>
              </a:spcAft>
              <a:buClr>
                <a:schemeClr val="dk1"/>
              </a:buClr>
              <a:buSzPts val="1100"/>
              <a:buFont typeface="Arial"/>
              <a:buNone/>
            </a:pPr>
            <a:r>
              <a:t/>
            </a:r>
            <a:endParaRPr b="1" sz="3691">
              <a:solidFill>
                <a:srgbClr val="116495"/>
              </a:solidFill>
            </a:endParaRPr>
          </a:p>
          <a:p>
            <a:pPr indent="0" lvl="0" marL="0" rtl="0" algn="ctr">
              <a:lnSpc>
                <a:spcPct val="100000"/>
              </a:lnSpc>
              <a:spcBef>
                <a:spcPts val="0"/>
              </a:spcBef>
              <a:spcAft>
                <a:spcPts val="0"/>
              </a:spcAft>
              <a:buSzPts val="990"/>
              <a:buNone/>
            </a:pPr>
            <a:r>
              <a:t/>
            </a:r>
            <a:endParaRPr sz="3691">
              <a:solidFill>
                <a:srgbClr val="116495"/>
              </a:solidFill>
            </a:endParaRPr>
          </a:p>
        </p:txBody>
      </p:sp>
      <p:pic>
        <p:nvPicPr>
          <p:cNvPr id="160" name="Google Shape;160;p26" title="tme-logo-scheme3.png"/>
          <p:cNvPicPr preferRelativeResize="0"/>
          <p:nvPr/>
        </p:nvPicPr>
        <p:blipFill>
          <a:blip r:embed="rId3">
            <a:alphaModFix amt="30000"/>
          </a:blip>
          <a:stretch>
            <a:fillRect/>
          </a:stretch>
        </p:blipFill>
        <p:spPr>
          <a:xfrm>
            <a:off x="7572725" y="3606475"/>
            <a:ext cx="1457201" cy="1457201"/>
          </a:xfrm>
          <a:prstGeom prst="rect">
            <a:avLst/>
          </a:prstGeom>
          <a:noFill/>
          <a:ln>
            <a:noFill/>
          </a:ln>
        </p:spPr>
      </p:pic>
      <p:pic>
        <p:nvPicPr>
          <p:cNvPr id="161" name="Google Shape;161;p26" title="Screenshot 2025-11-04 at 12.58.30 PM.png"/>
          <p:cNvPicPr preferRelativeResize="0"/>
          <p:nvPr/>
        </p:nvPicPr>
        <p:blipFill>
          <a:blip r:embed="rId4">
            <a:alphaModFix/>
          </a:blip>
          <a:stretch>
            <a:fillRect/>
          </a:stretch>
        </p:blipFill>
        <p:spPr>
          <a:xfrm>
            <a:off x="1024925" y="744950"/>
            <a:ext cx="7094148" cy="4842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74150"/>
            <a:ext cx="8520600" cy="6708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1"/>
              </a:buClr>
              <a:buSzPts val="1100"/>
              <a:buFont typeface="Arial"/>
              <a:buNone/>
            </a:pPr>
            <a:r>
              <a:rPr b="1" lang="en" sz="3691">
                <a:solidFill>
                  <a:srgbClr val="116495"/>
                </a:solidFill>
              </a:rPr>
              <a:t>Recruiting Apprentices</a:t>
            </a:r>
            <a:endParaRPr b="1" sz="3691">
              <a:solidFill>
                <a:srgbClr val="116495"/>
              </a:solidFill>
            </a:endParaRPr>
          </a:p>
          <a:p>
            <a:pPr indent="0" lvl="0" marL="0" rtl="0" algn="l">
              <a:lnSpc>
                <a:spcPct val="90000"/>
              </a:lnSpc>
              <a:spcBef>
                <a:spcPts val="1000"/>
              </a:spcBef>
              <a:spcAft>
                <a:spcPts val="0"/>
              </a:spcAft>
              <a:buClr>
                <a:schemeClr val="dk1"/>
              </a:buClr>
              <a:buSzPts val="1100"/>
              <a:buFont typeface="Arial"/>
              <a:buNone/>
            </a:pPr>
            <a:r>
              <a:t/>
            </a:r>
            <a:endParaRPr b="1" sz="3691">
              <a:solidFill>
                <a:srgbClr val="116495"/>
              </a:solidFill>
            </a:endParaRPr>
          </a:p>
          <a:p>
            <a:pPr indent="0" lvl="0" marL="0" rtl="0" algn="l">
              <a:lnSpc>
                <a:spcPct val="90000"/>
              </a:lnSpc>
              <a:spcBef>
                <a:spcPts val="1000"/>
              </a:spcBef>
              <a:spcAft>
                <a:spcPts val="0"/>
              </a:spcAft>
              <a:buClr>
                <a:schemeClr val="dk1"/>
              </a:buClr>
              <a:buSzPts val="1100"/>
              <a:buFont typeface="Arial"/>
              <a:buNone/>
            </a:pPr>
            <a:r>
              <a:rPr b="1" lang="en" sz="2791">
                <a:solidFill>
                  <a:srgbClr val="116495"/>
                </a:solidFill>
              </a:rPr>
              <a:t>Recruitment Ideas: </a:t>
            </a:r>
            <a:r>
              <a:rPr b="1" lang="en" sz="2791" u="sng">
                <a:solidFill>
                  <a:schemeClr val="hlink"/>
                </a:solidFill>
                <a:hlinkClick r:id="rId3"/>
              </a:rPr>
              <a:t>Link</a:t>
            </a:r>
            <a:endParaRPr b="1" sz="2791">
              <a:solidFill>
                <a:srgbClr val="116495"/>
              </a:solidFill>
            </a:endParaRPr>
          </a:p>
          <a:p>
            <a:pPr indent="0" lvl="0" marL="0" rtl="0" algn="l">
              <a:lnSpc>
                <a:spcPct val="90000"/>
              </a:lnSpc>
              <a:spcBef>
                <a:spcPts val="1000"/>
              </a:spcBef>
              <a:spcAft>
                <a:spcPts val="0"/>
              </a:spcAft>
              <a:buClr>
                <a:schemeClr val="dk1"/>
              </a:buClr>
              <a:buSzPts val="1100"/>
              <a:buFont typeface="Arial"/>
              <a:buNone/>
            </a:pPr>
            <a:r>
              <a:rPr b="1" lang="en" sz="2791">
                <a:solidFill>
                  <a:srgbClr val="116495"/>
                </a:solidFill>
              </a:rPr>
              <a:t>Recruitment Timeline: </a:t>
            </a:r>
            <a:r>
              <a:rPr b="1" lang="en" sz="2791" u="sng">
                <a:solidFill>
                  <a:schemeClr val="hlink"/>
                </a:solidFill>
                <a:hlinkClick r:id="rId4"/>
              </a:rPr>
              <a:t>Link</a:t>
            </a:r>
            <a:endParaRPr b="1" sz="2791">
              <a:solidFill>
                <a:srgbClr val="116495"/>
              </a:solidFill>
            </a:endParaRPr>
          </a:p>
          <a:p>
            <a:pPr indent="0" lvl="0" marL="0" rtl="0" algn="ctr">
              <a:lnSpc>
                <a:spcPct val="100000"/>
              </a:lnSpc>
              <a:spcBef>
                <a:spcPts val="0"/>
              </a:spcBef>
              <a:spcAft>
                <a:spcPts val="0"/>
              </a:spcAft>
              <a:buSzPts val="990"/>
              <a:buNone/>
            </a:pPr>
            <a:r>
              <a:t/>
            </a:r>
            <a:endParaRPr sz="3691">
              <a:solidFill>
                <a:srgbClr val="116495"/>
              </a:solidFill>
            </a:endParaRPr>
          </a:p>
        </p:txBody>
      </p:sp>
      <p:pic>
        <p:nvPicPr>
          <p:cNvPr id="167" name="Google Shape;167;p27" title="tme-logo-scheme3.png"/>
          <p:cNvPicPr preferRelativeResize="0"/>
          <p:nvPr/>
        </p:nvPicPr>
        <p:blipFill>
          <a:blip r:embed="rId5">
            <a:alphaModFix amt="30000"/>
          </a:blip>
          <a:stretch>
            <a:fillRect/>
          </a:stretch>
        </p:blipFill>
        <p:spPr>
          <a:xfrm>
            <a:off x="7572725" y="3606475"/>
            <a:ext cx="1457201" cy="1457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p:nvPr/>
        </p:nvSpPr>
        <p:spPr>
          <a:xfrm>
            <a:off x="0" y="2177750"/>
            <a:ext cx="6462300" cy="2972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8"/>
          <p:cNvSpPr txBox="1"/>
          <p:nvPr>
            <p:ph type="title"/>
          </p:nvPr>
        </p:nvSpPr>
        <p:spPr>
          <a:xfrm>
            <a:off x="83100" y="123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Building Out Resources: Here to Help</a:t>
            </a:r>
            <a:endParaRPr>
              <a:latin typeface="Calibri"/>
              <a:ea typeface="Calibri"/>
              <a:cs typeface="Calibri"/>
              <a:sym typeface="Calibri"/>
            </a:endParaRPr>
          </a:p>
        </p:txBody>
      </p:sp>
      <p:sp>
        <p:nvSpPr>
          <p:cNvPr id="174" name="Google Shape;174;p28"/>
          <p:cNvSpPr/>
          <p:nvPr/>
        </p:nvSpPr>
        <p:spPr>
          <a:xfrm>
            <a:off x="6437125" y="10350"/>
            <a:ext cx="2706900" cy="5143500"/>
          </a:xfrm>
          <a:prstGeom prst="rect">
            <a:avLst/>
          </a:prstGeom>
          <a:solidFill>
            <a:srgbClr val="116495"/>
          </a:solidFill>
          <a:ln cap="flat" cmpd="sng" w="9525">
            <a:solidFill>
              <a:schemeClr val="dk2"/>
            </a:solidFill>
            <a:prstDash val="solid"/>
            <a:round/>
            <a:headEnd len="sm" w="sm" type="none"/>
            <a:tailEnd len="sm" w="sm" type="none"/>
          </a:ln>
        </p:spPr>
        <p:txBody>
          <a:bodyPr anchorCtr="0" anchor="ctr" bIns="91425" lIns="182875" spcFirstLastPara="1" rIns="182875" wrap="square" tIns="0">
            <a:noAutofit/>
          </a:bodyPr>
          <a:lstStyle/>
          <a:p>
            <a:pPr indent="0" lvl="0" marL="182880" marR="274320" rtl="0" algn="l">
              <a:lnSpc>
                <a:spcPct val="115000"/>
              </a:lnSpc>
              <a:spcBef>
                <a:spcPts val="0"/>
              </a:spcBef>
              <a:spcAft>
                <a:spcPts val="0"/>
              </a:spcAft>
              <a:buNone/>
            </a:pPr>
            <a:r>
              <a:rPr b="1" i="1" lang="en">
                <a:solidFill>
                  <a:schemeClr val="lt2"/>
                </a:solidFill>
                <a:latin typeface="Montserrat"/>
                <a:ea typeface="Montserrat"/>
                <a:cs typeface="Montserrat"/>
                <a:sym typeface="Montserrat"/>
              </a:rPr>
              <a:t>From day one, we had someone who already knew our students, our systems, and our community. Unlike my own part-time internship, this full-time role allowed him to be truly present, engaged, and a real part of the [administrative] team.</a:t>
            </a:r>
            <a:endParaRPr b="1" i="1">
              <a:solidFill>
                <a:schemeClr val="lt2"/>
              </a:solidFill>
              <a:latin typeface="Montserrat"/>
              <a:ea typeface="Montserrat"/>
              <a:cs typeface="Montserrat"/>
              <a:sym typeface="Montserrat"/>
            </a:endParaRPr>
          </a:p>
          <a:p>
            <a:pPr indent="0" lvl="0" marL="182880" marR="274320" rtl="0" algn="l">
              <a:lnSpc>
                <a:spcPct val="115000"/>
              </a:lnSpc>
              <a:spcBef>
                <a:spcPts val="0"/>
              </a:spcBef>
              <a:spcAft>
                <a:spcPts val="0"/>
              </a:spcAft>
              <a:buNone/>
            </a:pPr>
            <a:r>
              <a:t/>
            </a:r>
            <a:endParaRPr b="1" i="1">
              <a:solidFill>
                <a:schemeClr val="lt2"/>
              </a:solidFill>
              <a:latin typeface="Montserrat"/>
              <a:ea typeface="Montserrat"/>
              <a:cs typeface="Montserrat"/>
              <a:sym typeface="Montserrat"/>
            </a:endParaRPr>
          </a:p>
          <a:p>
            <a:pPr indent="0" lvl="0" marL="182880" marR="274320" rtl="0" algn="l">
              <a:lnSpc>
                <a:spcPct val="115000"/>
              </a:lnSpc>
              <a:spcBef>
                <a:spcPts val="0"/>
              </a:spcBef>
              <a:spcAft>
                <a:spcPts val="0"/>
              </a:spcAft>
              <a:buClr>
                <a:schemeClr val="dk1"/>
              </a:buClr>
              <a:buSzPts val="1100"/>
              <a:buFont typeface="Arial"/>
              <a:buNone/>
            </a:pPr>
            <a:r>
              <a:rPr b="1" i="1" lang="en" sz="1100">
                <a:solidFill>
                  <a:schemeClr val="lt2"/>
                </a:solidFill>
                <a:latin typeface="Montserrat"/>
                <a:ea typeface="Montserrat"/>
                <a:cs typeface="Montserrat"/>
                <a:sym typeface="Montserrat"/>
              </a:rPr>
              <a:t>-K. Conrow, HS Principal</a:t>
            </a:r>
            <a:endParaRPr b="1" i="1" sz="1100">
              <a:solidFill>
                <a:schemeClr val="lt2"/>
              </a:solidFill>
              <a:latin typeface="Montserrat"/>
              <a:ea typeface="Montserrat"/>
              <a:cs typeface="Montserrat"/>
              <a:sym typeface="Montserrat"/>
            </a:endParaRPr>
          </a:p>
        </p:txBody>
      </p:sp>
      <p:pic>
        <p:nvPicPr>
          <p:cNvPr id="175" name="Google Shape;175;p28" title="ANEW-Logo_ANEW logo FINAL2.png"/>
          <p:cNvPicPr preferRelativeResize="0"/>
          <p:nvPr/>
        </p:nvPicPr>
        <p:blipFill>
          <a:blip r:embed="rId3">
            <a:alphaModFix/>
          </a:blip>
          <a:stretch>
            <a:fillRect/>
          </a:stretch>
        </p:blipFill>
        <p:spPr>
          <a:xfrm>
            <a:off x="0" y="2371025"/>
            <a:ext cx="2305099" cy="2305099"/>
          </a:xfrm>
          <a:prstGeom prst="rect">
            <a:avLst/>
          </a:prstGeom>
          <a:noFill/>
          <a:ln>
            <a:noFill/>
          </a:ln>
        </p:spPr>
      </p:pic>
      <p:pic>
        <p:nvPicPr>
          <p:cNvPr id="176" name="Google Shape;176;p28" title="AppleCORE_Logo-02.png"/>
          <p:cNvPicPr preferRelativeResize="0"/>
          <p:nvPr/>
        </p:nvPicPr>
        <p:blipFill>
          <a:blip r:embed="rId4">
            <a:alphaModFix/>
          </a:blip>
          <a:stretch>
            <a:fillRect/>
          </a:stretch>
        </p:blipFill>
        <p:spPr>
          <a:xfrm>
            <a:off x="2410025" y="2592614"/>
            <a:ext cx="1366422" cy="1861898"/>
          </a:xfrm>
          <a:prstGeom prst="rect">
            <a:avLst/>
          </a:prstGeom>
          <a:noFill/>
          <a:ln>
            <a:noFill/>
          </a:ln>
        </p:spPr>
      </p:pic>
      <p:pic>
        <p:nvPicPr>
          <p:cNvPr id="177" name="Google Shape;177;p28" title="Classroom-academy-logo.png"/>
          <p:cNvPicPr preferRelativeResize="0"/>
          <p:nvPr/>
        </p:nvPicPr>
        <p:blipFill>
          <a:blip r:embed="rId5">
            <a:alphaModFix/>
          </a:blip>
          <a:stretch>
            <a:fillRect/>
          </a:stretch>
        </p:blipFill>
        <p:spPr>
          <a:xfrm>
            <a:off x="4190200" y="2706028"/>
            <a:ext cx="1635100" cy="1635100"/>
          </a:xfrm>
          <a:prstGeom prst="rect">
            <a:avLst/>
          </a:prstGeom>
          <a:noFill/>
          <a:ln>
            <a:noFill/>
          </a:ln>
        </p:spPr>
      </p:pic>
      <p:pic>
        <p:nvPicPr>
          <p:cNvPr id="178" name="Google Shape;178;p28" title="EDHUBNY Logo revised (1).png"/>
          <p:cNvPicPr preferRelativeResize="0"/>
          <p:nvPr/>
        </p:nvPicPr>
        <p:blipFill>
          <a:blip r:embed="rId6">
            <a:alphaModFix/>
          </a:blip>
          <a:stretch>
            <a:fillRect/>
          </a:stretch>
        </p:blipFill>
        <p:spPr>
          <a:xfrm>
            <a:off x="1405850" y="696270"/>
            <a:ext cx="3548200" cy="1462050"/>
          </a:xfrm>
          <a:prstGeom prst="rect">
            <a:avLst/>
          </a:prstGeom>
          <a:noFill/>
          <a:ln>
            <a:noFill/>
          </a:ln>
        </p:spPr>
      </p:pic>
      <p:sp>
        <p:nvSpPr>
          <p:cNvPr id="179" name="Google Shape;179;p28"/>
          <p:cNvSpPr txBox="1"/>
          <p:nvPr/>
        </p:nvSpPr>
        <p:spPr>
          <a:xfrm>
            <a:off x="1526788" y="4676125"/>
            <a:ext cx="3132900" cy="40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rgbClr val="116495"/>
                </a:solidFill>
                <a:hlinkClick r:id="rId7">
                  <a:extLst>
                    <a:ext uri="{A12FA001-AC4F-418D-AE19-62706E023703}">
                      <ahyp:hlinkClr val="tx"/>
                    </a:ext>
                  </a:extLst>
                </a:hlinkClick>
              </a:rPr>
              <a:t>edhubny.org</a:t>
            </a:r>
            <a:r>
              <a:rPr lang="en" sz="1800">
                <a:solidFill>
                  <a:srgbClr val="116495"/>
                </a:solidFill>
              </a:rPr>
              <a:t> </a:t>
            </a:r>
            <a:endParaRPr sz="1800">
              <a:solidFill>
                <a:srgbClr val="11649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93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Welcome!</a:t>
            </a:r>
            <a:endParaRPr b="1">
              <a:latin typeface="Calibri"/>
              <a:ea typeface="Calibri"/>
              <a:cs typeface="Calibri"/>
              <a:sym typeface="Calibri"/>
            </a:endParaRPr>
          </a:p>
        </p:txBody>
      </p:sp>
      <p:pic>
        <p:nvPicPr>
          <p:cNvPr id="64" name="Google Shape;64;p14" title="cmcd-headshot_orig.jpg"/>
          <p:cNvPicPr preferRelativeResize="0"/>
          <p:nvPr/>
        </p:nvPicPr>
        <p:blipFill rotWithShape="1">
          <a:blip r:embed="rId3">
            <a:alphaModFix/>
          </a:blip>
          <a:srcRect b="12728" l="0" r="0" t="16000"/>
          <a:stretch/>
        </p:blipFill>
        <p:spPr>
          <a:xfrm>
            <a:off x="235500" y="911868"/>
            <a:ext cx="1697100" cy="1801500"/>
          </a:xfrm>
          <a:prstGeom prst="roundRect">
            <a:avLst>
              <a:gd fmla="val 16667" name="adj"/>
            </a:avLst>
          </a:prstGeom>
          <a:noFill/>
          <a:ln>
            <a:noFill/>
          </a:ln>
        </p:spPr>
      </p:pic>
      <p:sp>
        <p:nvSpPr>
          <p:cNvPr id="65" name="Google Shape;65;p14"/>
          <p:cNvSpPr txBox="1"/>
          <p:nvPr>
            <p:ph idx="1" type="body"/>
          </p:nvPr>
        </p:nvSpPr>
        <p:spPr>
          <a:xfrm>
            <a:off x="28525" y="3006235"/>
            <a:ext cx="2071200" cy="9420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0"/>
              </a:spcAft>
              <a:buNone/>
            </a:pPr>
            <a:r>
              <a:rPr b="1" lang="en" sz="2280">
                <a:latin typeface="Calibri"/>
                <a:ea typeface="Calibri"/>
                <a:cs typeface="Calibri"/>
                <a:sym typeface="Calibri"/>
              </a:rPr>
              <a:t>Colleen McDonald</a:t>
            </a:r>
            <a:endParaRPr b="1" sz="2280">
              <a:latin typeface="Calibri"/>
              <a:ea typeface="Calibri"/>
              <a:cs typeface="Calibri"/>
              <a:sym typeface="Calibri"/>
            </a:endParaRPr>
          </a:p>
          <a:p>
            <a:pPr indent="0" lvl="0" marL="0" rtl="0" algn="ctr">
              <a:spcBef>
                <a:spcPts val="1200"/>
              </a:spcBef>
              <a:spcAft>
                <a:spcPts val="1200"/>
              </a:spcAft>
              <a:buNone/>
            </a:pPr>
            <a:r>
              <a:rPr lang="en">
                <a:latin typeface="Calibri"/>
                <a:ea typeface="Calibri"/>
                <a:cs typeface="Calibri"/>
                <a:sym typeface="Calibri"/>
              </a:rPr>
              <a:t>D</a:t>
            </a:r>
            <a:r>
              <a:rPr lang="en">
                <a:latin typeface="Calibri"/>
                <a:ea typeface="Calibri"/>
                <a:cs typeface="Calibri"/>
                <a:sym typeface="Calibri"/>
              </a:rPr>
              <a:t>irector, EDHUBNY</a:t>
            </a:r>
            <a:endParaRPr>
              <a:latin typeface="Calibri"/>
              <a:ea typeface="Calibri"/>
              <a:cs typeface="Calibri"/>
              <a:sym typeface="Calibri"/>
            </a:endParaRPr>
          </a:p>
        </p:txBody>
      </p:sp>
      <p:sp>
        <p:nvSpPr>
          <p:cNvPr id="66" name="Google Shape;66;p14"/>
          <p:cNvSpPr txBox="1"/>
          <p:nvPr/>
        </p:nvSpPr>
        <p:spPr>
          <a:xfrm>
            <a:off x="3371575" y="562650"/>
            <a:ext cx="5334900" cy="4321200"/>
          </a:xfrm>
          <a:prstGeom prst="rect">
            <a:avLst/>
          </a:prstGeom>
          <a:noFill/>
          <a:ln>
            <a:noFill/>
          </a:ln>
        </p:spPr>
        <p:txBody>
          <a:bodyPr anchorCtr="0" anchor="t" bIns="91425" lIns="91425" spcFirstLastPara="1" rIns="91425" wrap="square" tIns="91425">
            <a:noAutofit/>
          </a:bodyPr>
          <a:lstStyle/>
          <a:p>
            <a:pPr indent="0" lvl="0" marL="0" rtl="0" algn="l">
              <a:lnSpc>
                <a:spcPct val="153250"/>
              </a:lnSpc>
              <a:spcBef>
                <a:spcPts val="0"/>
              </a:spcBef>
              <a:spcAft>
                <a:spcPts val="0"/>
              </a:spcAft>
              <a:buClr>
                <a:schemeClr val="dk1"/>
              </a:buClr>
              <a:buSzPts val="1100"/>
              <a:buFont typeface="Arial"/>
              <a:buNone/>
            </a:pPr>
            <a:r>
              <a:rPr b="1" lang="en">
                <a:solidFill>
                  <a:srgbClr val="011114"/>
                </a:solidFill>
                <a:highlight>
                  <a:srgbClr val="FFFFFF"/>
                </a:highlight>
                <a:latin typeface="Montserrat"/>
                <a:ea typeface="Montserrat"/>
                <a:cs typeface="Montserrat"/>
                <a:sym typeface="Montserrat"/>
              </a:rPr>
              <a:t>In response to the urgent need to recruit, develop and retain a responsive, well-prepared educator workforce for students in communities across the state, EDHUBNY* provides technical assistance to agencies that serve children of all ages. From childcare to preschool through school age students, EDHUBNY works with partners to develop the workforce that’s needed.</a:t>
            </a:r>
            <a:endParaRPr b="1">
              <a:solidFill>
                <a:srgbClr val="011114"/>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i="1" lang="en" sz="800">
                <a:solidFill>
                  <a:srgbClr val="011114"/>
                </a:solidFill>
                <a:highlight>
                  <a:srgbClr val="FFFFFF"/>
                </a:highlight>
                <a:latin typeface="Montserrat"/>
                <a:ea typeface="Montserrat"/>
                <a:cs typeface="Montserrat"/>
                <a:sym typeface="Montserrat"/>
              </a:rPr>
              <a:t>* (supported by federal DOL Apprenticeship Building America funds) </a:t>
            </a:r>
            <a:endParaRPr i="1" sz="800">
              <a:solidFill>
                <a:srgbClr val="011114"/>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endParaRPr>
          </a:p>
        </p:txBody>
      </p:sp>
      <p:pic>
        <p:nvPicPr>
          <p:cNvPr id="67" name="Google Shape;67;p14" title="tme-logo-scheme3.png"/>
          <p:cNvPicPr preferRelativeResize="0"/>
          <p:nvPr/>
        </p:nvPicPr>
        <p:blipFill>
          <a:blip r:embed="rId4">
            <a:alphaModFix amt="30000"/>
          </a:blip>
          <a:stretch>
            <a:fillRect/>
          </a:stretch>
        </p:blipFill>
        <p:spPr>
          <a:xfrm>
            <a:off x="28525" y="4012475"/>
            <a:ext cx="1131025" cy="1131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25800" y="212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New York Faces an Urgent Educator Shortage</a:t>
            </a:r>
            <a:endParaRPr>
              <a:latin typeface="Calibri"/>
              <a:ea typeface="Calibri"/>
              <a:cs typeface="Calibri"/>
              <a:sym typeface="Calibri"/>
            </a:endParaRPr>
          </a:p>
        </p:txBody>
      </p:sp>
      <p:sp>
        <p:nvSpPr>
          <p:cNvPr id="73" name="Google Shape;73;p15"/>
          <p:cNvSpPr txBox="1"/>
          <p:nvPr>
            <p:ph idx="1" type="body"/>
          </p:nvPr>
        </p:nvSpPr>
        <p:spPr>
          <a:xfrm>
            <a:off x="378200" y="939750"/>
            <a:ext cx="5862300" cy="2788500"/>
          </a:xfrm>
          <a:prstGeom prst="rect">
            <a:avLst/>
          </a:prstGeom>
        </p:spPr>
        <p:txBody>
          <a:bodyPr anchorCtr="0" anchor="t" bIns="91425" lIns="91425" spcFirstLastPara="1" rIns="91425" wrap="square" tIns="91425">
            <a:normAutofit/>
          </a:bodyPr>
          <a:lstStyle/>
          <a:p>
            <a:pPr indent="-336550" lvl="0" marL="457200" rtl="0" algn="l">
              <a:lnSpc>
                <a:spcPct val="11625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180,000 new educators needed in the next decade</a:t>
            </a:r>
            <a:endParaRPr sz="1700">
              <a:solidFill>
                <a:schemeClr val="dk1"/>
              </a:solidFill>
              <a:latin typeface="Calibri"/>
              <a:ea typeface="Calibri"/>
              <a:cs typeface="Calibri"/>
              <a:sym typeface="Calibri"/>
            </a:endParaRPr>
          </a:p>
          <a:p>
            <a:pPr indent="-336550" lvl="0" marL="457200" rtl="0" algn="l">
              <a:lnSpc>
                <a:spcPct val="11625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53% decline in NYS teacher preparation program enrollment since 2015</a:t>
            </a:r>
            <a:endParaRPr sz="1700">
              <a:solidFill>
                <a:schemeClr val="dk1"/>
              </a:solidFill>
              <a:latin typeface="Calibri"/>
              <a:ea typeface="Calibri"/>
              <a:cs typeface="Calibri"/>
              <a:sym typeface="Calibri"/>
            </a:endParaRPr>
          </a:p>
          <a:p>
            <a:pPr indent="-336550" lvl="0" marL="457200" rtl="0" algn="l">
              <a:lnSpc>
                <a:spcPct val="11625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More than 20% of teachers in New York’s high-poverty schools (rural and urban) are teaching out of their certification area</a:t>
            </a:r>
            <a:endParaRPr sz="1700">
              <a:solidFill>
                <a:schemeClr val="dk1"/>
              </a:solidFill>
              <a:latin typeface="Calibri"/>
              <a:ea typeface="Calibri"/>
              <a:cs typeface="Calibri"/>
              <a:sym typeface="Calibri"/>
            </a:endParaRPr>
          </a:p>
          <a:p>
            <a:pPr indent="-336550" lvl="0" marL="457200" rtl="0" algn="l">
              <a:lnSpc>
                <a:spcPct val="116250"/>
              </a:lnSpc>
              <a:spcBef>
                <a:spcPts val="0"/>
              </a:spcBef>
              <a:spcAft>
                <a:spcPts val="800"/>
              </a:spcAft>
              <a:buClr>
                <a:schemeClr val="dk1"/>
              </a:buClr>
              <a:buSzPts val="1700"/>
              <a:buFont typeface="Calibri"/>
              <a:buChar char="●"/>
            </a:pPr>
            <a:r>
              <a:rPr lang="en" sz="1700">
                <a:solidFill>
                  <a:schemeClr val="dk1"/>
                </a:solidFill>
                <a:latin typeface="Calibri"/>
                <a:ea typeface="Calibri"/>
                <a:cs typeface="Calibri"/>
                <a:sym typeface="Calibri"/>
              </a:rPr>
              <a:t>33% of New York’s current teachers are eligible to retire within the next 5 years</a:t>
            </a:r>
            <a:endParaRPr sz="2400">
              <a:latin typeface="Calibri"/>
              <a:ea typeface="Calibri"/>
              <a:cs typeface="Calibri"/>
              <a:sym typeface="Calibri"/>
            </a:endParaRPr>
          </a:p>
        </p:txBody>
      </p:sp>
      <p:pic>
        <p:nvPicPr>
          <p:cNvPr id="74" name="Google Shape;74;p15" title="tme-logo-scheme3.png"/>
          <p:cNvPicPr preferRelativeResize="0"/>
          <p:nvPr/>
        </p:nvPicPr>
        <p:blipFill>
          <a:blip r:embed="rId3">
            <a:alphaModFix amt="30000"/>
          </a:blip>
          <a:stretch>
            <a:fillRect/>
          </a:stretch>
        </p:blipFill>
        <p:spPr>
          <a:xfrm>
            <a:off x="185125" y="3480825"/>
            <a:ext cx="1457201" cy="1457201"/>
          </a:xfrm>
          <a:prstGeom prst="rect">
            <a:avLst/>
          </a:prstGeom>
          <a:noFill/>
          <a:ln>
            <a:noFill/>
          </a:ln>
        </p:spPr>
      </p:pic>
      <p:sp>
        <p:nvSpPr>
          <p:cNvPr id="75" name="Google Shape;75;p15"/>
          <p:cNvSpPr/>
          <p:nvPr/>
        </p:nvSpPr>
        <p:spPr>
          <a:xfrm>
            <a:off x="6437125" y="10350"/>
            <a:ext cx="2706900" cy="5143500"/>
          </a:xfrm>
          <a:prstGeom prst="rect">
            <a:avLst/>
          </a:prstGeom>
          <a:solidFill>
            <a:srgbClr val="1164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6250"/>
              </a:lnSpc>
              <a:spcBef>
                <a:spcPts val="0"/>
              </a:spcBef>
              <a:spcAft>
                <a:spcPts val="0"/>
              </a:spcAft>
              <a:buNone/>
            </a:pPr>
            <a:r>
              <a:rPr b="1" lang="en" sz="1700">
                <a:solidFill>
                  <a:schemeClr val="lt1"/>
                </a:solidFill>
                <a:latin typeface="Calibri"/>
                <a:ea typeface="Calibri"/>
                <a:cs typeface="Calibri"/>
                <a:sym typeface="Calibri"/>
              </a:rPr>
              <a:t>Educators are the backbone and key economic driver of every other industry.</a:t>
            </a:r>
            <a:endParaRPr b="1" sz="1700">
              <a:solidFill>
                <a:schemeClr val="lt1"/>
              </a:solidFill>
              <a:latin typeface="Calibri"/>
              <a:ea typeface="Calibri"/>
              <a:cs typeface="Calibri"/>
              <a:sym typeface="Calibri"/>
            </a:endParaRPr>
          </a:p>
          <a:p>
            <a:pPr indent="0" lvl="0" marL="0" rtl="0" algn="ctr">
              <a:lnSpc>
                <a:spcPct val="116250"/>
              </a:lnSpc>
              <a:spcBef>
                <a:spcPts val="800"/>
              </a:spcBef>
              <a:spcAft>
                <a:spcPts val="0"/>
              </a:spcAft>
              <a:buNone/>
            </a:pPr>
            <a:r>
              <a:rPr lang="en" sz="1700">
                <a:solidFill>
                  <a:schemeClr val="lt1"/>
                </a:solidFill>
                <a:latin typeface="Calibri"/>
                <a:ea typeface="Calibri"/>
                <a:cs typeface="Calibri"/>
                <a:sym typeface="Calibri"/>
              </a:rPr>
              <a:t>This</a:t>
            </a:r>
            <a:r>
              <a:rPr lang="en" sz="1700">
                <a:solidFill>
                  <a:schemeClr val="lt1"/>
                </a:solidFill>
                <a:latin typeface="Calibri"/>
                <a:ea typeface="Calibri"/>
                <a:cs typeface="Calibri"/>
                <a:sym typeface="Calibri"/>
              </a:rPr>
              <a:t> crisis demands bold, coordinated action starting with investment in local talent and paid, community-rooted educator pathways.</a:t>
            </a:r>
            <a:endParaRPr sz="1700">
              <a:solidFill>
                <a:schemeClr val="lt1"/>
              </a:solidFill>
              <a:latin typeface="Calibri"/>
              <a:ea typeface="Calibri"/>
              <a:cs typeface="Calibri"/>
              <a:sym typeface="Calibri"/>
            </a:endParaRPr>
          </a:p>
          <a:p>
            <a:pPr indent="0" lvl="0" marL="0" rtl="0" algn="ctr">
              <a:spcBef>
                <a:spcPts val="800"/>
              </a:spcBef>
              <a:spcAft>
                <a:spcPts val="0"/>
              </a:spcAft>
              <a:buNone/>
            </a:pPr>
            <a:r>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title="EWD LOGO.png"/>
          <p:cNvPicPr preferRelativeResize="0"/>
          <p:nvPr/>
        </p:nvPicPr>
        <p:blipFill>
          <a:blip r:embed="rId3">
            <a:alphaModFix amt="14000"/>
          </a:blip>
          <a:stretch>
            <a:fillRect/>
          </a:stretch>
        </p:blipFill>
        <p:spPr>
          <a:xfrm>
            <a:off x="1691540" y="0"/>
            <a:ext cx="5760920" cy="5143501"/>
          </a:xfrm>
          <a:prstGeom prst="rect">
            <a:avLst/>
          </a:prstGeom>
          <a:noFill/>
          <a:ln>
            <a:noFill/>
          </a:ln>
        </p:spPr>
      </p:pic>
      <p:graphicFrame>
        <p:nvGraphicFramePr>
          <p:cNvPr id="81" name="Google Shape;81;p16"/>
          <p:cNvGraphicFramePr/>
          <p:nvPr/>
        </p:nvGraphicFramePr>
        <p:xfrm>
          <a:off x="2907541" y="1022587"/>
          <a:ext cx="3000000" cy="3000000"/>
        </p:xfrm>
        <a:graphic>
          <a:graphicData uri="http://schemas.openxmlformats.org/drawingml/2006/table">
            <a:tbl>
              <a:tblPr>
                <a:noFill/>
                <a:tableStyleId>{1C83F4D4-5B99-4345-B0B5-8D23C8F37DBD}</a:tableStyleId>
              </a:tblPr>
              <a:tblGrid>
                <a:gridCol w="5363850"/>
              </a:tblGrid>
              <a:tr h="919250">
                <a:tc>
                  <a:txBody>
                    <a:bodyPr/>
                    <a:lstStyle/>
                    <a:p>
                      <a:pPr indent="0" lvl="0" marL="0" rtl="0" algn="l">
                        <a:spcBef>
                          <a:spcPts val="0"/>
                        </a:spcBef>
                        <a:spcAft>
                          <a:spcPts val="0"/>
                        </a:spcAft>
                        <a:buNone/>
                      </a:pPr>
                      <a:r>
                        <a:rPr b="1" i="1" lang="en" sz="1900">
                          <a:latin typeface="Calibri"/>
                          <a:ea typeface="Calibri"/>
                          <a:cs typeface="Calibri"/>
                          <a:sym typeface="Calibri"/>
                        </a:rPr>
                        <a:t>Cost of Tuition, unpaid placements, </a:t>
                      </a:r>
                      <a:endParaRPr b="1" i="1" sz="1900">
                        <a:latin typeface="Calibri"/>
                        <a:ea typeface="Calibri"/>
                        <a:cs typeface="Calibri"/>
                        <a:sym typeface="Calibri"/>
                      </a:endParaRPr>
                    </a:p>
                    <a:p>
                      <a:pPr indent="0" lvl="0" marL="0" rtl="0" algn="l">
                        <a:spcBef>
                          <a:spcPts val="0"/>
                        </a:spcBef>
                        <a:spcAft>
                          <a:spcPts val="0"/>
                        </a:spcAft>
                        <a:buNone/>
                      </a:pPr>
                      <a:r>
                        <a:rPr b="1" i="1" lang="en" sz="1900">
                          <a:solidFill>
                            <a:schemeClr val="dk1"/>
                          </a:solidFill>
                          <a:latin typeface="Calibri"/>
                          <a:ea typeface="Calibri"/>
                          <a:cs typeface="Calibri"/>
                          <a:sym typeface="Calibri"/>
                        </a:rPr>
                        <a:t>Certification Costs, Wraparound Service Needs, employer costs</a:t>
                      </a:r>
                      <a:endParaRPr b="1" i="1" sz="1900">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931775">
                <a:tc>
                  <a:txBody>
                    <a:bodyPr/>
                    <a:lstStyle/>
                    <a:p>
                      <a:pPr indent="0" lvl="0" marL="0" rtl="0" algn="l">
                        <a:spcBef>
                          <a:spcPts val="0"/>
                        </a:spcBef>
                        <a:spcAft>
                          <a:spcPts val="0"/>
                        </a:spcAft>
                        <a:buNone/>
                      </a:pPr>
                      <a:r>
                        <a:t/>
                      </a:r>
                      <a:endParaRPr b="1" i="1" sz="1900">
                        <a:solidFill>
                          <a:schemeClr val="dk1"/>
                        </a:solidFill>
                        <a:latin typeface="Calibri"/>
                        <a:ea typeface="Calibri"/>
                        <a:cs typeface="Calibri"/>
                        <a:sym typeface="Calibri"/>
                      </a:endParaRPr>
                    </a:p>
                    <a:p>
                      <a:pPr indent="0" lvl="0" marL="0" rtl="0" algn="l">
                        <a:spcBef>
                          <a:spcPts val="0"/>
                        </a:spcBef>
                        <a:spcAft>
                          <a:spcPts val="0"/>
                        </a:spcAft>
                        <a:buNone/>
                      </a:pPr>
                      <a:r>
                        <a:rPr b="1" i="1" lang="en" sz="1900">
                          <a:solidFill>
                            <a:schemeClr val="dk1"/>
                          </a:solidFill>
                          <a:latin typeface="Calibri"/>
                          <a:ea typeface="Calibri"/>
                          <a:cs typeface="Calibri"/>
                          <a:sym typeface="Calibri"/>
                        </a:rPr>
                        <a:t>Navigating Complex Systems and lack of administrative bandwidth; unknown - new agency partner</a:t>
                      </a:r>
                      <a:endParaRPr b="1" i="1" sz="1900">
                        <a:solidFill>
                          <a:schemeClr val="dk1"/>
                        </a:solidFill>
                        <a:latin typeface="Calibri"/>
                        <a:ea typeface="Calibri"/>
                        <a:cs typeface="Calibri"/>
                        <a:sym typeface="Calibri"/>
                      </a:endParaRPr>
                    </a:p>
                    <a:p>
                      <a:pPr indent="0" lvl="0" marL="0" rtl="0" algn="l">
                        <a:spcBef>
                          <a:spcPts val="0"/>
                        </a:spcBef>
                        <a:spcAft>
                          <a:spcPts val="0"/>
                        </a:spcAft>
                        <a:buNone/>
                      </a:pPr>
                      <a:br>
                        <a:rPr b="1" i="1" lang="en" sz="1900">
                          <a:solidFill>
                            <a:schemeClr val="dk1"/>
                          </a:solidFill>
                          <a:latin typeface="Calibri"/>
                          <a:ea typeface="Calibri"/>
                          <a:cs typeface="Calibri"/>
                          <a:sym typeface="Calibri"/>
                        </a:rPr>
                      </a:br>
                      <a:endParaRPr b="1" i="1" sz="1900">
                        <a:solidFill>
                          <a:schemeClr val="dk1"/>
                        </a:solidFill>
                        <a:latin typeface="Calibri"/>
                        <a:ea typeface="Calibri"/>
                        <a:cs typeface="Calibri"/>
                        <a:sym typeface="Calibri"/>
                      </a:endParaRPr>
                    </a:p>
                    <a:p>
                      <a:pPr indent="0" lvl="0" marL="0" rtl="0" algn="l">
                        <a:spcBef>
                          <a:spcPts val="0"/>
                        </a:spcBef>
                        <a:spcAft>
                          <a:spcPts val="0"/>
                        </a:spcAft>
                        <a:buNone/>
                      </a:pPr>
                      <a:r>
                        <a:rPr b="1" i="1" lang="en" sz="1900">
                          <a:solidFill>
                            <a:schemeClr val="dk1"/>
                          </a:solidFill>
                          <a:latin typeface="Calibri"/>
                          <a:ea typeface="Calibri"/>
                          <a:cs typeface="Calibri"/>
                          <a:sym typeface="Calibri"/>
                        </a:rPr>
                        <a:t>Lack of available programs with employment</a:t>
                      </a:r>
                      <a:endParaRPr b="1" i="1" sz="1900">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82" name="Google Shape;82;p16" title="AdobeStock_310682788.jpeg"/>
          <p:cNvPicPr preferRelativeResize="0"/>
          <p:nvPr/>
        </p:nvPicPr>
        <p:blipFill rotWithShape="1">
          <a:blip r:embed="rId4">
            <a:alphaModFix/>
          </a:blip>
          <a:srcRect b="12137" l="11879" r="17284" t="12708"/>
          <a:stretch/>
        </p:blipFill>
        <p:spPr>
          <a:xfrm>
            <a:off x="1369562" y="3680350"/>
            <a:ext cx="1197701" cy="1016649"/>
          </a:xfrm>
          <a:prstGeom prst="rect">
            <a:avLst/>
          </a:prstGeom>
          <a:noFill/>
          <a:ln>
            <a:noFill/>
          </a:ln>
        </p:spPr>
      </p:pic>
      <p:pic>
        <p:nvPicPr>
          <p:cNvPr id="83" name="Google Shape;83;p16" title="AdobeStock_1290608356.png"/>
          <p:cNvPicPr preferRelativeResize="0"/>
          <p:nvPr/>
        </p:nvPicPr>
        <p:blipFill>
          <a:blip r:embed="rId5">
            <a:alphaModFix/>
          </a:blip>
          <a:stretch>
            <a:fillRect/>
          </a:stretch>
        </p:blipFill>
        <p:spPr>
          <a:xfrm>
            <a:off x="1296958" y="2171290"/>
            <a:ext cx="1395348" cy="1395886"/>
          </a:xfrm>
          <a:prstGeom prst="rect">
            <a:avLst/>
          </a:prstGeom>
          <a:noFill/>
          <a:ln>
            <a:noFill/>
          </a:ln>
        </p:spPr>
      </p:pic>
      <p:sp>
        <p:nvSpPr>
          <p:cNvPr id="84" name="Google Shape;84;p16"/>
          <p:cNvSpPr/>
          <p:nvPr/>
        </p:nvSpPr>
        <p:spPr>
          <a:xfrm>
            <a:off x="1000975" y="157525"/>
            <a:ext cx="6898200" cy="749700"/>
          </a:xfrm>
          <a:prstGeom prst="leftArrow">
            <a:avLst>
              <a:gd fmla="val 50000" name="adj1"/>
              <a:gd fmla="val 50000"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lt1"/>
                </a:solidFill>
                <a:latin typeface="Calibri"/>
                <a:ea typeface="Calibri"/>
                <a:cs typeface="Calibri"/>
                <a:sym typeface="Calibri"/>
              </a:rPr>
              <a:t>BARRIERS</a:t>
            </a:r>
            <a:endParaRPr b="1" sz="2700">
              <a:solidFill>
                <a:schemeClr val="lt1"/>
              </a:solidFill>
              <a:latin typeface="Calibri"/>
              <a:ea typeface="Calibri"/>
              <a:cs typeface="Calibri"/>
              <a:sym typeface="Calibri"/>
            </a:endParaRPr>
          </a:p>
        </p:txBody>
      </p:sp>
      <p:pic>
        <p:nvPicPr>
          <p:cNvPr id="85" name="Google Shape;85;p16" title="Dollar Icon.png"/>
          <p:cNvPicPr preferRelativeResize="0"/>
          <p:nvPr/>
        </p:nvPicPr>
        <p:blipFill>
          <a:blip r:embed="rId6">
            <a:alphaModFix/>
          </a:blip>
          <a:stretch>
            <a:fillRect/>
          </a:stretch>
        </p:blipFill>
        <p:spPr>
          <a:xfrm>
            <a:off x="1161808" y="586175"/>
            <a:ext cx="1780725" cy="198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p:nvPr/>
        </p:nvSpPr>
        <p:spPr>
          <a:xfrm>
            <a:off x="0" y="0"/>
            <a:ext cx="9144000" cy="636600"/>
          </a:xfrm>
          <a:prstGeom prst="rect">
            <a:avLst/>
          </a:prstGeom>
          <a:solidFill>
            <a:srgbClr val="1164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17"/>
          <p:cNvPicPr preferRelativeResize="0"/>
          <p:nvPr/>
        </p:nvPicPr>
        <p:blipFill rotWithShape="1">
          <a:blip r:embed="rId3">
            <a:alphaModFix amt="45000"/>
          </a:blip>
          <a:srcRect b="12701" l="0" r="0" t="0"/>
          <a:stretch/>
        </p:blipFill>
        <p:spPr>
          <a:xfrm>
            <a:off x="7197425" y="-32262"/>
            <a:ext cx="1946573" cy="701124"/>
          </a:xfrm>
          <a:prstGeom prst="rect">
            <a:avLst/>
          </a:prstGeom>
          <a:noFill/>
          <a:ln>
            <a:noFill/>
          </a:ln>
        </p:spPr>
      </p:pic>
      <p:sp>
        <p:nvSpPr>
          <p:cNvPr id="92" name="Google Shape;92;p17"/>
          <p:cNvSpPr txBox="1"/>
          <p:nvPr/>
        </p:nvSpPr>
        <p:spPr>
          <a:xfrm>
            <a:off x="818275" y="-114850"/>
            <a:ext cx="77154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100"/>
              <a:buFont typeface="Arial"/>
              <a:buNone/>
            </a:pPr>
            <a:r>
              <a:rPr b="1" i="0" lang="en" sz="4100" u="none" cap="none" strike="noStrike">
                <a:solidFill>
                  <a:schemeClr val="lt2"/>
                </a:solidFill>
                <a:latin typeface="Arial"/>
                <a:ea typeface="Arial"/>
                <a:cs typeface="Arial"/>
                <a:sym typeface="Arial"/>
              </a:rPr>
              <a:t>Overview: Apprenticeships</a:t>
            </a:r>
            <a:endParaRPr b="1" i="0" sz="4100" u="none" cap="none" strike="noStrike">
              <a:solidFill>
                <a:schemeClr val="lt2"/>
              </a:solidFill>
              <a:latin typeface="Arial"/>
              <a:ea typeface="Arial"/>
              <a:cs typeface="Arial"/>
              <a:sym typeface="Arial"/>
            </a:endParaRPr>
          </a:p>
        </p:txBody>
      </p:sp>
      <p:sp>
        <p:nvSpPr>
          <p:cNvPr id="93" name="Google Shape;93;p17"/>
          <p:cNvSpPr txBox="1"/>
          <p:nvPr/>
        </p:nvSpPr>
        <p:spPr>
          <a:xfrm>
            <a:off x="0" y="700850"/>
            <a:ext cx="9144000" cy="777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200"/>
              <a:buFont typeface="Arial"/>
              <a:buNone/>
            </a:pPr>
            <a:r>
              <a:rPr b="0" i="0" lang="en" sz="2200" u="none" cap="none" strike="noStrike">
                <a:solidFill>
                  <a:schemeClr val="dk2"/>
                </a:solidFill>
                <a:latin typeface="Arial"/>
                <a:ea typeface="Arial"/>
                <a:cs typeface="Arial"/>
                <a:sym typeface="Arial"/>
              </a:rPr>
              <a:t>A highly successful training model used for centuries in many sectors.</a:t>
            </a:r>
            <a:endParaRPr b="0" i="0" sz="22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4" name="Google Shape;94;p17"/>
          <p:cNvPicPr preferRelativeResize="0"/>
          <p:nvPr/>
        </p:nvPicPr>
        <p:blipFill rotWithShape="1">
          <a:blip r:embed="rId4">
            <a:alphaModFix/>
          </a:blip>
          <a:srcRect b="0" l="0" r="0" t="0"/>
          <a:stretch/>
        </p:blipFill>
        <p:spPr>
          <a:xfrm>
            <a:off x="0" y="1309150"/>
            <a:ext cx="9091427" cy="340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8"/>
          <p:cNvPicPr preferRelativeResize="0"/>
          <p:nvPr/>
        </p:nvPicPr>
        <p:blipFill rotWithShape="1">
          <a:blip r:embed="rId3">
            <a:alphaModFix/>
          </a:blip>
          <a:srcRect b="7715" l="17539" r="32016" t="0"/>
          <a:stretch/>
        </p:blipFill>
        <p:spPr>
          <a:xfrm>
            <a:off x="0" y="0"/>
            <a:ext cx="3892726" cy="5143501"/>
          </a:xfrm>
          <a:prstGeom prst="rect">
            <a:avLst/>
          </a:prstGeom>
          <a:noFill/>
          <a:ln>
            <a:noFill/>
          </a:ln>
        </p:spPr>
      </p:pic>
      <p:sp>
        <p:nvSpPr>
          <p:cNvPr id="100" name="Google Shape;100;p18"/>
          <p:cNvSpPr/>
          <p:nvPr/>
        </p:nvSpPr>
        <p:spPr>
          <a:xfrm>
            <a:off x="4119100" y="228925"/>
            <a:ext cx="4878286" cy="1144476"/>
          </a:xfrm>
          <a:prstGeom prst="rect">
            <a:avLst/>
          </a:prstGeom>
        </p:spPr>
        <p:txBody>
          <a:bodyPr>
            <a:prstTxWarp prst="textPlain"/>
          </a:bodyPr>
          <a:lstStyle/>
          <a:p>
            <a:pPr lvl="0" algn="ctr"/>
            <a:r>
              <a:rPr b="1" i="0">
                <a:ln cap="flat" cmpd="sng" w="9525">
                  <a:solidFill>
                    <a:srgbClr val="666666"/>
                  </a:solidFill>
                  <a:prstDash val="solid"/>
                  <a:round/>
                  <a:headEnd len="sm" w="sm" type="none"/>
                  <a:tailEnd len="sm" w="sm" type="none"/>
                </a:ln>
                <a:solidFill>
                  <a:srgbClr val="116495"/>
                </a:solidFill>
                <a:latin typeface="Montserrat"/>
              </a:rPr>
              <a:t>In all Industry Sectors</a:t>
            </a:r>
            <a:br>
              <a:rPr b="1" i="0">
                <a:ln cap="flat" cmpd="sng" w="9525">
                  <a:solidFill>
                    <a:srgbClr val="666666"/>
                  </a:solidFill>
                  <a:prstDash val="solid"/>
                  <a:round/>
                  <a:headEnd len="sm" w="sm" type="none"/>
                  <a:tailEnd len="sm" w="sm" type="none"/>
                </a:ln>
                <a:solidFill>
                  <a:srgbClr val="116495"/>
                </a:solidFill>
                <a:latin typeface="Montserrat"/>
              </a:rPr>
            </a:br>
            <a:r>
              <a:rPr b="1" i="0">
                <a:ln cap="flat" cmpd="sng" w="9525">
                  <a:solidFill>
                    <a:srgbClr val="666666"/>
                  </a:solidFill>
                  <a:prstDash val="solid"/>
                  <a:round/>
                  <a:headEnd len="sm" w="sm" type="none"/>
                  <a:tailEnd len="sm" w="sm" type="none"/>
                </a:ln>
                <a:solidFill>
                  <a:srgbClr val="116495"/>
                </a:solidFill>
                <a:latin typeface="Montserrat"/>
              </a:rPr>
              <a:t>RAPs Work by providing:</a:t>
            </a:r>
          </a:p>
        </p:txBody>
      </p:sp>
      <p:sp>
        <p:nvSpPr>
          <p:cNvPr id="101" name="Google Shape;101;p18"/>
          <p:cNvSpPr/>
          <p:nvPr/>
        </p:nvSpPr>
        <p:spPr>
          <a:xfrm>
            <a:off x="4119100" y="1673688"/>
            <a:ext cx="4878300" cy="445800"/>
          </a:xfrm>
          <a:prstGeom prst="roundRect">
            <a:avLst>
              <a:gd fmla="val 16667" name="adj"/>
            </a:avLst>
          </a:prstGeom>
          <a:solidFill>
            <a:srgbClr val="EBEADF"/>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400" u="none" cap="none" strike="noStrike">
                <a:solidFill>
                  <a:schemeClr val="dk1"/>
                </a:solidFill>
                <a:latin typeface="Arial"/>
                <a:ea typeface="Arial"/>
                <a:cs typeface="Arial"/>
                <a:sym typeface="Arial"/>
              </a:rPr>
              <a:t>Resources and Support</a:t>
            </a:r>
            <a:endParaRPr b="0" i="0" sz="1400" u="none" cap="none" strike="noStrike">
              <a:solidFill>
                <a:srgbClr val="000000"/>
              </a:solidFill>
              <a:latin typeface="Arial"/>
              <a:ea typeface="Arial"/>
              <a:cs typeface="Arial"/>
              <a:sym typeface="Arial"/>
            </a:endParaRPr>
          </a:p>
        </p:txBody>
      </p:sp>
      <p:sp>
        <p:nvSpPr>
          <p:cNvPr id="102" name="Google Shape;102;p18"/>
          <p:cNvSpPr/>
          <p:nvPr/>
        </p:nvSpPr>
        <p:spPr>
          <a:xfrm>
            <a:off x="4119100" y="2254650"/>
            <a:ext cx="4878300" cy="409200"/>
          </a:xfrm>
          <a:prstGeom prst="roundRect">
            <a:avLst>
              <a:gd fmla="val 16667" name="adj"/>
            </a:avLst>
          </a:prstGeom>
          <a:solidFill>
            <a:srgbClr val="116495"/>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2"/>
                </a:solidFill>
                <a:latin typeface="Arial"/>
                <a:ea typeface="Arial"/>
                <a:cs typeface="Arial"/>
                <a:sym typeface="Arial"/>
              </a:rPr>
              <a:t>Confidence and Retention</a:t>
            </a:r>
            <a:endParaRPr b="0" i="0" sz="1400" u="none" cap="none" strike="noStrike">
              <a:solidFill>
                <a:schemeClr val="l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103" name="Google Shape;103;p18"/>
          <p:cNvSpPr/>
          <p:nvPr/>
        </p:nvSpPr>
        <p:spPr>
          <a:xfrm>
            <a:off x="4119100" y="2771813"/>
            <a:ext cx="4878300" cy="445800"/>
          </a:xfrm>
          <a:prstGeom prst="roundRect">
            <a:avLst>
              <a:gd fmla="val 16667" name="adj"/>
            </a:avLst>
          </a:prstGeom>
          <a:solidFill>
            <a:srgbClr val="EBEADF"/>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Improved Learning through Application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104" name="Google Shape;104;p18"/>
          <p:cNvSpPr/>
          <p:nvPr/>
        </p:nvSpPr>
        <p:spPr>
          <a:xfrm>
            <a:off x="4119100" y="3325575"/>
            <a:ext cx="4878300" cy="445800"/>
          </a:xfrm>
          <a:prstGeom prst="roundRect">
            <a:avLst>
              <a:gd fmla="val 16667" name="adj"/>
            </a:avLst>
          </a:prstGeom>
          <a:solidFill>
            <a:srgbClr val="158A7E"/>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400" u="none" cap="none" strike="noStrike">
                <a:solidFill>
                  <a:schemeClr val="lt2"/>
                </a:solidFill>
                <a:highlight>
                  <a:srgbClr val="158A7E"/>
                </a:highlight>
                <a:latin typeface="Arial"/>
                <a:ea typeface="Arial"/>
                <a:cs typeface="Arial"/>
                <a:sym typeface="Arial"/>
              </a:rPr>
              <a:t>Professional Growth and Collaboration</a:t>
            </a:r>
            <a:endParaRPr b="0" i="0" sz="1400" u="none" cap="none" strike="noStrike">
              <a:solidFill>
                <a:schemeClr val="lt2"/>
              </a:solidFill>
              <a:highlight>
                <a:srgbClr val="158A7E"/>
              </a:highlight>
              <a:latin typeface="Arial"/>
              <a:ea typeface="Arial"/>
              <a:cs typeface="Arial"/>
              <a:sym typeface="Arial"/>
            </a:endParaRPr>
          </a:p>
        </p:txBody>
      </p:sp>
      <p:sp>
        <p:nvSpPr>
          <p:cNvPr id="105" name="Google Shape;105;p18"/>
          <p:cNvSpPr txBox="1"/>
          <p:nvPr/>
        </p:nvSpPr>
        <p:spPr>
          <a:xfrm>
            <a:off x="4677700" y="4055338"/>
            <a:ext cx="37611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2"/>
                </a:solidFill>
                <a:latin typeface="Montserrat"/>
                <a:ea typeface="Montserrat"/>
                <a:cs typeface="Montserrat"/>
                <a:sym typeface="Montserrat"/>
              </a:rPr>
              <a:t>Leading to 94% Retention Rates!</a:t>
            </a:r>
            <a:endParaRPr b="1" sz="2500">
              <a:solidFill>
                <a:schemeClr val="dk2"/>
              </a:solidFill>
              <a:latin typeface="Montserrat"/>
              <a:ea typeface="Montserrat"/>
              <a:cs typeface="Montserrat"/>
              <a:sym typeface="Montserrat"/>
            </a:endParaRPr>
          </a:p>
        </p:txBody>
      </p:sp>
      <p:pic>
        <p:nvPicPr>
          <p:cNvPr id="106" name="Google Shape;106;p18" title="tme-logo-scheme3.png"/>
          <p:cNvPicPr preferRelativeResize="0"/>
          <p:nvPr/>
        </p:nvPicPr>
        <p:blipFill>
          <a:blip r:embed="rId4">
            <a:alphaModFix amt="30000"/>
          </a:blip>
          <a:stretch>
            <a:fillRect/>
          </a:stretch>
        </p:blipFill>
        <p:spPr>
          <a:xfrm>
            <a:off x="2240725" y="4025400"/>
            <a:ext cx="649674" cy="649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9" title="Screenshot 2025-08-20 at 5.41.02 PM.png"/>
          <p:cNvPicPr preferRelativeResize="0"/>
          <p:nvPr/>
        </p:nvPicPr>
        <p:blipFill>
          <a:blip r:embed="rId3">
            <a:alphaModFix amt="40000"/>
          </a:blip>
          <a:stretch>
            <a:fillRect/>
          </a:stretch>
        </p:blipFill>
        <p:spPr>
          <a:xfrm>
            <a:off x="0" y="0"/>
            <a:ext cx="9143997" cy="5143498"/>
          </a:xfrm>
          <a:prstGeom prst="rect">
            <a:avLst/>
          </a:prstGeom>
          <a:noFill/>
          <a:ln>
            <a:noFill/>
          </a:ln>
        </p:spPr>
      </p:pic>
      <p:sp>
        <p:nvSpPr>
          <p:cNvPr id="112" name="Google Shape;112;p19"/>
          <p:cNvSpPr txBox="1"/>
          <p:nvPr>
            <p:ph type="title"/>
          </p:nvPr>
        </p:nvSpPr>
        <p:spPr>
          <a:xfrm>
            <a:off x="4001750" y="655125"/>
            <a:ext cx="4820100" cy="1291200"/>
          </a:xfrm>
          <a:prstGeom prst="rect">
            <a:avLst/>
          </a:prstGeom>
          <a:solidFill>
            <a:srgbClr val="C1BFBF">
              <a:alpha val="28130"/>
            </a:srgbClr>
          </a:soli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320">
                <a:latin typeface="Calibri"/>
                <a:ea typeface="Calibri"/>
                <a:cs typeface="Calibri"/>
                <a:sym typeface="Calibri"/>
              </a:rPr>
              <a:t>How do RAPs apply to education careers?</a:t>
            </a:r>
            <a:endParaRPr b="1" sz="332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74150"/>
            <a:ext cx="8520600" cy="6708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1"/>
              </a:buClr>
              <a:buSzPts val="1100"/>
              <a:buFont typeface="Arial"/>
              <a:buNone/>
            </a:pPr>
            <a:r>
              <a:rPr b="1" lang="en" sz="3691">
                <a:solidFill>
                  <a:srgbClr val="116495"/>
                </a:solidFill>
              </a:rPr>
              <a:t>RAPs Provide A Talent Pipeline</a:t>
            </a:r>
            <a:endParaRPr b="1" sz="3691">
              <a:solidFill>
                <a:srgbClr val="116495"/>
              </a:solidFill>
            </a:endParaRPr>
          </a:p>
          <a:p>
            <a:pPr indent="0" lvl="0" marL="0" rtl="0" algn="l">
              <a:lnSpc>
                <a:spcPct val="90000"/>
              </a:lnSpc>
              <a:spcBef>
                <a:spcPts val="1000"/>
              </a:spcBef>
              <a:spcAft>
                <a:spcPts val="0"/>
              </a:spcAft>
              <a:buClr>
                <a:schemeClr val="dk1"/>
              </a:buClr>
              <a:buSzPts val="1100"/>
              <a:buFont typeface="Arial"/>
              <a:buNone/>
            </a:pPr>
            <a:r>
              <a:t/>
            </a:r>
            <a:endParaRPr b="1" sz="3691">
              <a:solidFill>
                <a:srgbClr val="116495"/>
              </a:solidFill>
            </a:endParaRPr>
          </a:p>
          <a:p>
            <a:pPr indent="0" lvl="0" marL="0" rtl="0" algn="ctr">
              <a:lnSpc>
                <a:spcPct val="100000"/>
              </a:lnSpc>
              <a:spcBef>
                <a:spcPts val="0"/>
              </a:spcBef>
              <a:spcAft>
                <a:spcPts val="0"/>
              </a:spcAft>
              <a:buSzPts val="990"/>
              <a:buNone/>
            </a:pPr>
            <a:r>
              <a:t/>
            </a:r>
            <a:endParaRPr sz="3691">
              <a:solidFill>
                <a:srgbClr val="116495"/>
              </a:solidFill>
            </a:endParaRPr>
          </a:p>
        </p:txBody>
      </p:sp>
      <p:sp>
        <p:nvSpPr>
          <p:cNvPr id="118" name="Google Shape;118;p20"/>
          <p:cNvSpPr txBox="1"/>
          <p:nvPr>
            <p:ph idx="1" type="body"/>
          </p:nvPr>
        </p:nvSpPr>
        <p:spPr>
          <a:xfrm>
            <a:off x="3931675" y="866500"/>
            <a:ext cx="5193900" cy="2582400"/>
          </a:xfrm>
          <a:prstGeom prst="rect">
            <a:avLst/>
          </a:prstGeom>
          <a:noFill/>
          <a:ln>
            <a:noFill/>
          </a:ln>
        </p:spPr>
        <p:txBody>
          <a:bodyPr anchorCtr="0" anchor="t" bIns="91425" lIns="91425" spcFirstLastPara="1" rIns="91425" wrap="square" tIns="91425">
            <a:noAutofit/>
          </a:bodyPr>
          <a:lstStyle/>
          <a:p>
            <a:pPr indent="-393700" lvl="0" marL="457200" rtl="0" algn="l">
              <a:lnSpc>
                <a:spcPct val="90000"/>
              </a:lnSpc>
              <a:spcBef>
                <a:spcPts val="500"/>
              </a:spcBef>
              <a:spcAft>
                <a:spcPts val="0"/>
              </a:spcAft>
              <a:buClr>
                <a:schemeClr val="dk1"/>
              </a:buClr>
              <a:buSzPts val="2600"/>
              <a:buChar char="●"/>
            </a:pPr>
            <a:r>
              <a:rPr b="1" lang="en" sz="2000">
                <a:solidFill>
                  <a:schemeClr val="dk1"/>
                </a:solidFill>
              </a:rPr>
              <a:t>Childcare Assistant</a:t>
            </a:r>
            <a:r>
              <a:rPr b="1" lang="en" sz="2600">
                <a:solidFill>
                  <a:schemeClr val="dk1"/>
                </a:solidFill>
              </a:rPr>
              <a:t> </a:t>
            </a:r>
            <a:r>
              <a:rPr lang="en" sz="1000">
                <a:solidFill>
                  <a:schemeClr val="dk1"/>
                </a:solidFill>
              </a:rPr>
              <a:t>(competency)</a:t>
            </a:r>
            <a:endParaRPr sz="1000">
              <a:solidFill>
                <a:schemeClr val="dk1"/>
              </a:solidFill>
            </a:endParaRPr>
          </a:p>
          <a:p>
            <a:pPr indent="-393700" lvl="0" marL="457200" rtl="0" algn="l">
              <a:lnSpc>
                <a:spcPct val="90000"/>
              </a:lnSpc>
              <a:spcBef>
                <a:spcPts val="500"/>
              </a:spcBef>
              <a:spcAft>
                <a:spcPts val="0"/>
              </a:spcAft>
              <a:buClr>
                <a:schemeClr val="dk1"/>
              </a:buClr>
              <a:buSzPts val="2600"/>
              <a:buChar char="●"/>
            </a:pPr>
            <a:r>
              <a:rPr b="1" lang="en" sz="2000">
                <a:solidFill>
                  <a:schemeClr val="dk1"/>
                </a:solidFill>
              </a:rPr>
              <a:t>Teacher Assistant</a:t>
            </a:r>
            <a:r>
              <a:rPr b="1" lang="en" sz="2600">
                <a:solidFill>
                  <a:schemeClr val="dk1"/>
                </a:solidFill>
              </a:rPr>
              <a:t> </a:t>
            </a:r>
            <a:r>
              <a:rPr lang="en" sz="1000">
                <a:solidFill>
                  <a:schemeClr val="dk1"/>
                </a:solidFill>
              </a:rPr>
              <a:t>(2 year time/skills based)</a:t>
            </a:r>
            <a:endParaRPr sz="1000">
              <a:solidFill>
                <a:schemeClr val="dk1"/>
              </a:solidFill>
            </a:endParaRPr>
          </a:p>
          <a:p>
            <a:pPr indent="-393700" lvl="0" marL="457200" rtl="0" algn="l">
              <a:lnSpc>
                <a:spcPct val="90000"/>
              </a:lnSpc>
              <a:spcBef>
                <a:spcPts val="500"/>
              </a:spcBef>
              <a:spcAft>
                <a:spcPts val="0"/>
              </a:spcAft>
              <a:buClr>
                <a:schemeClr val="dk1"/>
              </a:buClr>
              <a:buSzPts val="2600"/>
              <a:buChar char="●"/>
            </a:pPr>
            <a:r>
              <a:rPr b="1" lang="en" sz="2000">
                <a:solidFill>
                  <a:schemeClr val="dk1"/>
                </a:solidFill>
              </a:rPr>
              <a:t>Teacher</a:t>
            </a:r>
            <a:r>
              <a:rPr b="1" lang="en" sz="2600">
                <a:solidFill>
                  <a:schemeClr val="dk1"/>
                </a:solidFill>
              </a:rPr>
              <a:t> </a:t>
            </a:r>
            <a:r>
              <a:rPr lang="en" sz="1000">
                <a:solidFill>
                  <a:schemeClr val="dk1"/>
                </a:solidFill>
              </a:rPr>
              <a:t>(competency)</a:t>
            </a:r>
            <a:endParaRPr b="1" sz="2000">
              <a:solidFill>
                <a:schemeClr val="dk1"/>
              </a:solidFill>
            </a:endParaRPr>
          </a:p>
          <a:p>
            <a:pPr indent="-393700" lvl="0" marL="457200" rtl="0" algn="l">
              <a:lnSpc>
                <a:spcPct val="90000"/>
              </a:lnSpc>
              <a:spcBef>
                <a:spcPts val="500"/>
              </a:spcBef>
              <a:spcAft>
                <a:spcPts val="0"/>
              </a:spcAft>
              <a:buClr>
                <a:schemeClr val="dk1"/>
              </a:buClr>
              <a:buSzPts val="2600"/>
              <a:buChar char="●"/>
            </a:pPr>
            <a:r>
              <a:rPr b="1" lang="en" sz="2000">
                <a:solidFill>
                  <a:schemeClr val="dk1"/>
                </a:solidFill>
              </a:rPr>
              <a:t>Childcare Admin/Director</a:t>
            </a:r>
            <a:r>
              <a:rPr b="1" lang="en" sz="2600">
                <a:solidFill>
                  <a:schemeClr val="dk1"/>
                </a:solidFill>
              </a:rPr>
              <a:t> </a:t>
            </a:r>
            <a:r>
              <a:rPr lang="en" sz="1000">
                <a:solidFill>
                  <a:schemeClr val="dk1"/>
                </a:solidFill>
              </a:rPr>
              <a:t>(competency)</a:t>
            </a:r>
            <a:endParaRPr b="1" sz="2000">
              <a:solidFill>
                <a:schemeClr val="dk1"/>
              </a:solidFill>
            </a:endParaRPr>
          </a:p>
          <a:p>
            <a:pPr indent="-381000" lvl="0" marL="457200" rtl="0" algn="l">
              <a:lnSpc>
                <a:spcPct val="90000"/>
              </a:lnSpc>
              <a:spcBef>
                <a:spcPts val="500"/>
              </a:spcBef>
              <a:spcAft>
                <a:spcPts val="0"/>
              </a:spcAft>
              <a:buClr>
                <a:schemeClr val="dk1"/>
              </a:buClr>
              <a:buSzPts val="2400"/>
              <a:buChar char="●"/>
            </a:pPr>
            <a:r>
              <a:rPr b="1" lang="en" sz="2000">
                <a:solidFill>
                  <a:schemeClr val="dk1"/>
                </a:solidFill>
              </a:rPr>
              <a:t>School Admin/</a:t>
            </a:r>
            <a:r>
              <a:rPr b="1" lang="en" sz="2000">
                <a:solidFill>
                  <a:schemeClr val="dk1"/>
                </a:solidFill>
              </a:rPr>
              <a:t>Building Leader </a:t>
            </a:r>
            <a:r>
              <a:rPr lang="en" sz="1000">
                <a:solidFill>
                  <a:schemeClr val="dk1"/>
                </a:solidFill>
              </a:rPr>
              <a:t>(competency)</a:t>
            </a:r>
            <a:endParaRPr sz="800">
              <a:solidFill>
                <a:schemeClr val="dk1"/>
              </a:solidFill>
            </a:endParaRPr>
          </a:p>
        </p:txBody>
      </p:sp>
      <p:pic>
        <p:nvPicPr>
          <p:cNvPr id="119" name="Google Shape;119;p20" title="Childcare_Pyramid_10.6_Updates.png"/>
          <p:cNvPicPr preferRelativeResize="0"/>
          <p:nvPr/>
        </p:nvPicPr>
        <p:blipFill>
          <a:blip r:embed="rId3">
            <a:alphaModFix/>
          </a:blip>
          <a:stretch>
            <a:fillRect/>
          </a:stretch>
        </p:blipFill>
        <p:spPr>
          <a:xfrm>
            <a:off x="89550" y="866500"/>
            <a:ext cx="4976874" cy="4147399"/>
          </a:xfrm>
          <a:prstGeom prst="rect">
            <a:avLst/>
          </a:prstGeom>
          <a:noFill/>
          <a:ln>
            <a:noFill/>
          </a:ln>
        </p:spPr>
      </p:pic>
      <p:pic>
        <p:nvPicPr>
          <p:cNvPr id="120" name="Google Shape;120;p20" title="tme-logo-scheme3.png"/>
          <p:cNvPicPr preferRelativeResize="0"/>
          <p:nvPr/>
        </p:nvPicPr>
        <p:blipFill>
          <a:blip r:embed="rId4">
            <a:alphaModFix amt="30000"/>
          </a:blip>
          <a:stretch>
            <a:fillRect/>
          </a:stretch>
        </p:blipFill>
        <p:spPr>
          <a:xfrm>
            <a:off x="7572725" y="3606475"/>
            <a:ext cx="1457201" cy="1457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pic>
        <p:nvPicPr>
          <p:cNvPr id="125" name="Google Shape;125;p21" title="tme-logo-scheme3.png"/>
          <p:cNvPicPr preferRelativeResize="0"/>
          <p:nvPr/>
        </p:nvPicPr>
        <p:blipFill>
          <a:blip r:embed="rId4">
            <a:alphaModFix amt="30000"/>
          </a:blip>
          <a:stretch>
            <a:fillRect/>
          </a:stretch>
        </p:blipFill>
        <p:spPr>
          <a:xfrm>
            <a:off x="0" y="4075300"/>
            <a:ext cx="1015300" cy="1015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