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847" r:id="rId5"/>
    <p:sldMasterId id="2147483882" r:id="rId6"/>
    <p:sldMasterId id="2147483981" r:id="rId7"/>
  </p:sldMasterIdLst>
  <p:notesMasterIdLst>
    <p:notesMasterId r:id="rId46"/>
  </p:notesMasterIdLst>
  <p:handoutMasterIdLst>
    <p:handoutMasterId r:id="rId47"/>
  </p:handoutMasterIdLst>
  <p:sldIdLst>
    <p:sldId id="455" r:id="rId8"/>
    <p:sldId id="3411" r:id="rId9"/>
    <p:sldId id="2147375471" r:id="rId10"/>
    <p:sldId id="2147375607" r:id="rId11"/>
    <p:sldId id="2147375576" r:id="rId12"/>
    <p:sldId id="2147375580" r:id="rId13"/>
    <p:sldId id="2147375470" r:id="rId14"/>
    <p:sldId id="452" r:id="rId15"/>
    <p:sldId id="2147375582" r:id="rId16"/>
    <p:sldId id="2147375583" r:id="rId17"/>
    <p:sldId id="2147375584" r:id="rId18"/>
    <p:sldId id="2147375586" r:id="rId19"/>
    <p:sldId id="2147375432" r:id="rId20"/>
    <p:sldId id="2147375588" r:id="rId21"/>
    <p:sldId id="2147375590" r:id="rId22"/>
    <p:sldId id="2147375591" r:id="rId23"/>
    <p:sldId id="2147375593" r:id="rId24"/>
    <p:sldId id="2147375581" r:id="rId25"/>
    <p:sldId id="2147375594" r:id="rId26"/>
    <p:sldId id="2147375595" r:id="rId27"/>
    <p:sldId id="2147375445" r:id="rId28"/>
    <p:sldId id="2147375596" r:id="rId29"/>
    <p:sldId id="2147375456" r:id="rId30"/>
    <p:sldId id="276" r:id="rId31"/>
    <p:sldId id="300" r:id="rId32"/>
    <p:sldId id="2147375498" r:id="rId33"/>
    <p:sldId id="2147375598" r:id="rId34"/>
    <p:sldId id="2147375516" r:id="rId35"/>
    <p:sldId id="2147375599" r:id="rId36"/>
    <p:sldId id="2147375600" r:id="rId37"/>
    <p:sldId id="2147375601" r:id="rId38"/>
    <p:sldId id="2147375602" r:id="rId39"/>
    <p:sldId id="2147375603" r:id="rId40"/>
    <p:sldId id="256" r:id="rId41"/>
    <p:sldId id="2147375604" r:id="rId42"/>
    <p:sldId id="2147375608" r:id="rId43"/>
    <p:sldId id="2147375568" r:id="rId44"/>
    <p:sldId id="2147375539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structions" id="{065FEC1B-068D-F742-9739-C03D01A1DBE9}">
          <p14:sldIdLst>
            <p14:sldId id="455"/>
            <p14:sldId id="3411"/>
            <p14:sldId id="2147375471"/>
            <p14:sldId id="2147375607"/>
            <p14:sldId id="2147375576"/>
            <p14:sldId id="2147375580"/>
            <p14:sldId id="2147375470"/>
            <p14:sldId id="452"/>
            <p14:sldId id="2147375582"/>
            <p14:sldId id="2147375583"/>
            <p14:sldId id="2147375584"/>
            <p14:sldId id="2147375586"/>
            <p14:sldId id="2147375432"/>
            <p14:sldId id="2147375588"/>
            <p14:sldId id="2147375590"/>
            <p14:sldId id="2147375591"/>
            <p14:sldId id="2147375593"/>
            <p14:sldId id="2147375581"/>
            <p14:sldId id="2147375594"/>
            <p14:sldId id="2147375595"/>
            <p14:sldId id="2147375445"/>
            <p14:sldId id="2147375596"/>
            <p14:sldId id="2147375456"/>
            <p14:sldId id="276"/>
            <p14:sldId id="300"/>
            <p14:sldId id="2147375498"/>
            <p14:sldId id="2147375598"/>
            <p14:sldId id="2147375516"/>
            <p14:sldId id="2147375599"/>
            <p14:sldId id="2147375600"/>
            <p14:sldId id="2147375601"/>
            <p14:sldId id="2147375602"/>
            <p14:sldId id="2147375603"/>
            <p14:sldId id="256"/>
            <p14:sldId id="2147375604"/>
            <p14:sldId id="2147375608"/>
            <p14:sldId id="2147375568"/>
            <p14:sldId id="214737553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3310C3-DA0C-BB73-7A5A-3302C5EEB43D}" name="Ford, Jessica" initials="JF" userId="S::JFord6@northwell.edu::bf9ad378-1834-40f2-8cbe-7bacaa7d748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C3DF"/>
    <a:srgbClr val="B7DC79"/>
    <a:srgbClr val="414141"/>
    <a:srgbClr val="D9D9D9"/>
    <a:srgbClr val="008AC8"/>
    <a:srgbClr val="008DCC"/>
    <a:srgbClr val="0097DA"/>
    <a:srgbClr val="0074A7"/>
    <a:srgbClr val="003CA5"/>
    <a:srgbClr val="009A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presProps" Target="presProps.xml"/><Relationship Id="rId8" Type="http://schemas.openxmlformats.org/officeDocument/2006/relationships/slide" Target="slides/slide1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ABDE82-E58F-4B6C-A6B0-FE3DFFA6B935}" type="doc">
      <dgm:prSet loTypeId="urn:microsoft.com/office/officeart/2005/8/layout/hList1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AED5195-5F97-4072-B177-DADFC2263173}">
      <dgm:prSet phldrT="[Text]"/>
      <dgm:spPr/>
      <dgm:t>
        <a:bodyPr/>
        <a:lstStyle/>
        <a:p>
          <a:r>
            <a:rPr lang="en-US" b="1">
              <a:latin typeface="Franklin Gothic Book" panose="020B0503020102020204" pitchFamily="34" charset="0"/>
            </a:rPr>
            <a:t>HAS evidence of concurrent mood disorder</a:t>
          </a:r>
        </a:p>
      </dgm:t>
    </dgm:pt>
    <dgm:pt modelId="{97C2BC92-6680-4239-9A31-7A13E24B2B9F}" type="parTrans" cxnId="{0F1CD2A3-C918-4C17-BBC8-42FD0D499506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56CCB375-D9B9-4B38-ACE7-483BA3B51BB1}" type="sibTrans" cxnId="{0F1CD2A3-C918-4C17-BBC8-42FD0D499506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FE03FAED-AB3B-4344-9BE5-CC263AD3D9FC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SSRI</a:t>
          </a:r>
        </a:p>
      </dgm:t>
    </dgm:pt>
    <dgm:pt modelId="{87ECF62B-6AC6-48BE-B3D7-72DBF76349FF}" type="parTrans" cxnId="{CD48E026-1DFB-4AE1-8E38-DC2A27718CC4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D0F63E0B-2CDE-461D-807F-96AB1C6173A0}" type="sibTrans" cxnId="{CD48E026-1DFB-4AE1-8E38-DC2A27718CC4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F385E802-C07F-40FE-AC10-FDE6D52FCAD5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SNRI</a:t>
          </a:r>
        </a:p>
      </dgm:t>
    </dgm:pt>
    <dgm:pt modelId="{9A02511C-6E28-4A3E-81DD-EDBC26F570D0}" type="parTrans" cxnId="{B917D69E-C877-4E12-A302-50E41B08D1C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C9025A4B-00D8-48BD-A6A6-49C1B20787D1}" type="sibTrans" cxnId="{B917D69E-C877-4E12-A302-50E41B08D1C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FB7CD6EB-549D-4AC1-B490-A1F359582235}">
      <dgm:prSet phldrT="[Text]"/>
      <dgm:spPr/>
      <dgm:t>
        <a:bodyPr/>
        <a:lstStyle/>
        <a:p>
          <a:r>
            <a:rPr lang="en-US" b="1">
              <a:latin typeface="Franklin Gothic Book" panose="020B0503020102020204" pitchFamily="34" charset="0"/>
            </a:rPr>
            <a:t>NO mood symptoms, HAS medical contraindications to MHT</a:t>
          </a:r>
        </a:p>
      </dgm:t>
    </dgm:pt>
    <dgm:pt modelId="{0F6AFC59-CCA4-4555-AF90-334B0F6AFB21}" type="parTrans" cxnId="{869E882A-F8B0-4C99-A53C-DA46613C4D7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0364B373-0D01-4403-8600-A16C2183405E}" type="sibTrans" cxnId="{869E882A-F8B0-4C99-A53C-DA46613C4D7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BA44A680-8F40-4681-8A0F-E653DFF68EF5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Gabapentin</a:t>
          </a:r>
        </a:p>
      </dgm:t>
    </dgm:pt>
    <dgm:pt modelId="{EF6C564A-2A0B-4158-9953-A95A36945AC8}" type="parTrans" cxnId="{686F8989-38E4-4B3A-AF8A-CA56531EC9BC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2483EB61-3372-4E97-8238-4EA2EC9B776B}" type="sibTrans" cxnId="{686F8989-38E4-4B3A-AF8A-CA56531EC9BC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D8DDE9C3-8171-4B64-BEA6-87639E7C0F23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Low-dose SSRI or SNRI</a:t>
          </a:r>
        </a:p>
      </dgm:t>
    </dgm:pt>
    <dgm:pt modelId="{C3959A78-825F-4059-AFB7-B0215688606B}" type="parTrans" cxnId="{E9CFAEC3-FA70-48D3-AA32-8DCE8076AB1C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8A9E4E22-B3DC-43CB-ACC2-41C57DE5DDC4}" type="sibTrans" cxnId="{E9CFAEC3-FA70-48D3-AA32-8DCE8076AB1C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A22ECC5D-09A2-4126-9F66-F1EF635E55A2}">
      <dgm:prSet phldrT="[Text]"/>
      <dgm:spPr/>
      <dgm:t>
        <a:bodyPr/>
        <a:lstStyle/>
        <a:p>
          <a:r>
            <a:rPr lang="en-US" b="1">
              <a:latin typeface="Franklin Gothic Book" panose="020B0503020102020204" pitchFamily="34" charset="0"/>
            </a:rPr>
            <a:t>NO mood symptoms, NO contraindications to MHT. Interested in medications.</a:t>
          </a:r>
        </a:p>
      </dgm:t>
    </dgm:pt>
    <dgm:pt modelId="{252BFB1A-CB24-4469-AEA9-49E59A3854A4}" type="parTrans" cxnId="{689F37B8-ED4A-4C3B-A380-88598F73ACD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7E64339F-E2FB-4123-87B3-3D4B0FEDF634}" type="sibTrans" cxnId="{689F37B8-ED4A-4C3B-A380-88598F73ACD0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053FFD6B-CBA3-4F20-9993-3A253E210AF4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MHT</a:t>
          </a:r>
        </a:p>
      </dgm:t>
    </dgm:pt>
    <dgm:pt modelId="{9BDD718B-CF0A-4679-ADEC-8D3B2A639D0A}" type="parTrans" cxnId="{3D2E0F15-683C-490B-A0AB-CA2E2E90B62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61D1578E-C2D3-461A-B741-08DCAD986400}" type="sibTrans" cxnId="{3D2E0F15-683C-490B-A0AB-CA2E2E90B62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0CF2D85C-5FEF-4AA4-9CBA-856126437616}">
      <dgm:prSet phldrT="[Text]"/>
      <dgm:spPr/>
      <dgm:t>
        <a:bodyPr/>
        <a:lstStyle/>
        <a:p>
          <a:r>
            <a:rPr lang="en-US" b="1">
              <a:latin typeface="Franklin Gothic Book" panose="020B0503020102020204" pitchFamily="34" charset="0"/>
            </a:rPr>
            <a:t>NO mood symptoms, NO contraindications to MHT, NOT interested in medications</a:t>
          </a:r>
        </a:p>
      </dgm:t>
    </dgm:pt>
    <dgm:pt modelId="{9D1E9A71-16F0-4E67-98A6-F525C4CA90C2}" type="parTrans" cxnId="{7A4704E8-F120-4DB0-A82A-5C71987F36D8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FCB6B251-5798-4AA3-9674-A826430D9186}" type="sibTrans" cxnId="{7A4704E8-F120-4DB0-A82A-5C71987F36D8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B548C60B-C657-4882-B5C6-1270B37D2144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Alternative treatments</a:t>
          </a:r>
        </a:p>
      </dgm:t>
    </dgm:pt>
    <dgm:pt modelId="{0C94C919-7CA8-44B3-92A1-96B8862411FC}" type="parTrans" cxnId="{F8188527-341F-4BA4-A747-537CAFC8D67E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713B74DC-06DC-4DBB-9D2F-4A8A50A2B96A}" type="sibTrans" cxnId="{F8188527-341F-4BA4-A747-537CAFC8D67E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86AECECB-561B-4C12-9895-DBE1E1BA4582}">
      <dgm:prSet phldrT="[Text]"/>
      <dgm:spPr/>
      <dgm:t>
        <a:bodyPr/>
        <a:lstStyle/>
        <a:p>
          <a:r>
            <a:rPr lang="en-US" dirty="0" err="1">
              <a:latin typeface="Franklin Gothic Book" panose="020B0503020102020204" pitchFamily="34" charset="0"/>
            </a:rPr>
            <a:t>Fezolinetant</a:t>
          </a:r>
          <a:r>
            <a:rPr lang="en-US" dirty="0">
              <a:latin typeface="Franklin Gothic Book" panose="020B0503020102020204" pitchFamily="34" charset="0"/>
            </a:rPr>
            <a:t> (</a:t>
          </a:r>
          <a:r>
            <a:rPr lang="en-US" dirty="0" err="1">
              <a:latin typeface="Franklin Gothic Book" panose="020B0503020102020204" pitchFamily="34" charset="0"/>
            </a:rPr>
            <a:t>Veozah</a:t>
          </a:r>
          <a:r>
            <a:rPr lang="en-US" dirty="0">
              <a:latin typeface="Franklin Gothic Book" panose="020B0503020102020204" pitchFamily="34" charset="0"/>
            </a:rPr>
            <a:t>)</a:t>
          </a:r>
        </a:p>
      </dgm:t>
    </dgm:pt>
    <dgm:pt modelId="{D79D1347-328F-4599-8C89-393FE5B8EEDE}" type="parTrans" cxnId="{DC596430-9FC3-4D71-9395-75C8F2213529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E260F6DB-DE27-4D5F-B748-38E6B173742E}" type="sibTrans" cxnId="{DC596430-9FC3-4D71-9395-75C8F2213529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911774BE-EA91-4AED-9C60-8A3573190745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Paroxetine (</a:t>
          </a:r>
          <a:r>
            <a:rPr lang="en-US" err="1">
              <a:latin typeface="Franklin Gothic Book" panose="020B0503020102020204" pitchFamily="34" charset="0"/>
            </a:rPr>
            <a:t>Brisdelle</a:t>
          </a:r>
          <a:r>
            <a:rPr lang="en-US">
              <a:latin typeface="Franklin Gothic Book" panose="020B0503020102020204" pitchFamily="34" charset="0"/>
            </a:rPr>
            <a:t>)</a:t>
          </a:r>
        </a:p>
      </dgm:t>
    </dgm:pt>
    <dgm:pt modelId="{8CC013F2-78E1-4121-91FA-EF5A120ED5DB}" type="parTrans" cxnId="{F3DBE278-0CC5-4F54-94AF-C86EF7FABDA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BB6B93A6-07E1-43BC-9B3F-CBB978038D67}" type="sibTrans" cxnId="{F3DBE278-0CC5-4F54-94AF-C86EF7FABDA7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E513EC12-021A-4DF0-82AB-0572E3F8A96D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Oxybutynin (consider cognition)</a:t>
          </a:r>
        </a:p>
      </dgm:t>
    </dgm:pt>
    <dgm:pt modelId="{28887599-D229-4159-80DA-488C43928085}" type="parTrans" cxnId="{6BF516A5-CFCC-4C38-B035-1D975BB73CA4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1A7CF156-062C-4B4E-8F69-284FC55DE857}" type="sibTrans" cxnId="{6BF516A5-CFCC-4C38-B035-1D975BB73CA4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49DA0073-1868-49CC-9AB1-FF2645C3F676}">
      <dgm:prSet phldrT="[Text]"/>
      <dgm:spPr/>
      <dgm:t>
        <a:bodyPr/>
        <a:lstStyle/>
        <a:p>
          <a:r>
            <a:rPr lang="en-US">
              <a:latin typeface="Franklin Gothic Book" panose="020B0503020102020204" pitchFamily="34" charset="0"/>
            </a:rPr>
            <a:t>Cognitive Behavioral Therapy (CBT)</a:t>
          </a:r>
        </a:p>
      </dgm:t>
    </dgm:pt>
    <dgm:pt modelId="{45E6BFC8-CC2D-4B61-999D-219A90B4E129}" type="parTrans" cxnId="{9CE2FFA8-C172-4931-A9AF-31D213FBDC45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2985C400-F5A6-448C-85DF-CFD7AA33B3A1}" type="sibTrans" cxnId="{9CE2FFA8-C172-4931-A9AF-31D213FBDC45}">
      <dgm:prSet/>
      <dgm:spPr/>
      <dgm:t>
        <a:bodyPr/>
        <a:lstStyle/>
        <a:p>
          <a:endParaRPr lang="en-US">
            <a:latin typeface="Franklin Gothic Book" panose="020B0503020102020204" pitchFamily="34" charset="0"/>
          </a:endParaRPr>
        </a:p>
      </dgm:t>
    </dgm:pt>
    <dgm:pt modelId="{9BD07206-7C83-406F-8DF0-152583B44637}" type="pres">
      <dgm:prSet presAssocID="{D2ABDE82-E58F-4B6C-A6B0-FE3DFFA6B935}" presName="Name0" presStyleCnt="0">
        <dgm:presLayoutVars>
          <dgm:dir/>
          <dgm:animLvl val="lvl"/>
          <dgm:resizeHandles val="exact"/>
        </dgm:presLayoutVars>
      </dgm:prSet>
      <dgm:spPr/>
    </dgm:pt>
    <dgm:pt modelId="{4CEEB41A-7286-45D0-96CF-5FFAF731F346}" type="pres">
      <dgm:prSet presAssocID="{BAED5195-5F97-4072-B177-DADFC2263173}" presName="composite" presStyleCnt="0"/>
      <dgm:spPr/>
    </dgm:pt>
    <dgm:pt modelId="{B910F89B-F140-42AE-B752-FAAC34BDB0C2}" type="pres">
      <dgm:prSet presAssocID="{BAED5195-5F97-4072-B177-DADFC2263173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9730F08-A4D9-4D6B-A2E8-75EDB89C8AB5}" type="pres">
      <dgm:prSet presAssocID="{BAED5195-5F97-4072-B177-DADFC2263173}" presName="desTx" presStyleLbl="alignAccFollowNode1" presStyleIdx="0" presStyleCnt="4" custLinFactNeighborX="-2088" custLinFactNeighborY="-652">
        <dgm:presLayoutVars>
          <dgm:bulletEnabled val="1"/>
        </dgm:presLayoutVars>
      </dgm:prSet>
      <dgm:spPr/>
    </dgm:pt>
    <dgm:pt modelId="{6BD04266-EF93-4415-BB81-5DC13E75F549}" type="pres">
      <dgm:prSet presAssocID="{56CCB375-D9B9-4B38-ACE7-483BA3B51BB1}" presName="space" presStyleCnt="0"/>
      <dgm:spPr/>
    </dgm:pt>
    <dgm:pt modelId="{B0F3DBD5-83D9-4F15-AECE-39BD273B1C49}" type="pres">
      <dgm:prSet presAssocID="{FB7CD6EB-549D-4AC1-B490-A1F359582235}" presName="composite" presStyleCnt="0"/>
      <dgm:spPr/>
    </dgm:pt>
    <dgm:pt modelId="{4B153AB2-7CA2-49DD-8376-4861C31DB9BC}" type="pres">
      <dgm:prSet presAssocID="{FB7CD6EB-549D-4AC1-B490-A1F359582235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8FCD8E1-3B0C-4E2A-8246-3F5CF2B476CE}" type="pres">
      <dgm:prSet presAssocID="{FB7CD6EB-549D-4AC1-B490-A1F359582235}" presName="desTx" presStyleLbl="alignAccFollowNode1" presStyleIdx="1" presStyleCnt="4">
        <dgm:presLayoutVars>
          <dgm:bulletEnabled val="1"/>
        </dgm:presLayoutVars>
      </dgm:prSet>
      <dgm:spPr/>
    </dgm:pt>
    <dgm:pt modelId="{11DB8D79-E676-4D3C-8467-2D4BA903C151}" type="pres">
      <dgm:prSet presAssocID="{0364B373-0D01-4403-8600-A16C2183405E}" presName="space" presStyleCnt="0"/>
      <dgm:spPr/>
    </dgm:pt>
    <dgm:pt modelId="{275F6ECF-8580-471C-ADFE-38ED13686BAA}" type="pres">
      <dgm:prSet presAssocID="{A22ECC5D-09A2-4126-9F66-F1EF635E55A2}" presName="composite" presStyleCnt="0"/>
      <dgm:spPr/>
    </dgm:pt>
    <dgm:pt modelId="{BC612C50-ECB1-4CDA-B80A-6E3EC93F60CE}" type="pres">
      <dgm:prSet presAssocID="{A22ECC5D-09A2-4126-9F66-F1EF635E55A2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D26CF33B-983D-4BFB-A197-DC3867340EFD}" type="pres">
      <dgm:prSet presAssocID="{A22ECC5D-09A2-4126-9F66-F1EF635E55A2}" presName="desTx" presStyleLbl="alignAccFollowNode1" presStyleIdx="2" presStyleCnt="4">
        <dgm:presLayoutVars>
          <dgm:bulletEnabled val="1"/>
        </dgm:presLayoutVars>
      </dgm:prSet>
      <dgm:spPr/>
    </dgm:pt>
    <dgm:pt modelId="{BBF5E5A6-C7E4-408F-8C06-656BAA39CE55}" type="pres">
      <dgm:prSet presAssocID="{7E64339F-E2FB-4123-87B3-3D4B0FEDF634}" presName="space" presStyleCnt="0"/>
      <dgm:spPr/>
    </dgm:pt>
    <dgm:pt modelId="{DBE3BFEA-302A-4A64-966F-23F9BFAC87B9}" type="pres">
      <dgm:prSet presAssocID="{0CF2D85C-5FEF-4AA4-9CBA-856126437616}" presName="composite" presStyleCnt="0"/>
      <dgm:spPr/>
    </dgm:pt>
    <dgm:pt modelId="{2E448668-05FD-41DD-B015-759CCEEAEC7D}" type="pres">
      <dgm:prSet presAssocID="{0CF2D85C-5FEF-4AA4-9CBA-856126437616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6347B21-9B2F-4525-B8CE-45D8AF95DF92}" type="pres">
      <dgm:prSet presAssocID="{0CF2D85C-5FEF-4AA4-9CBA-856126437616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F8D6E04-B366-4098-ACB2-E76B8911FC61}" type="presOf" srcId="{FB7CD6EB-549D-4AC1-B490-A1F359582235}" destId="{4B153AB2-7CA2-49DD-8376-4861C31DB9BC}" srcOrd="0" destOrd="0" presId="urn:microsoft.com/office/officeart/2005/8/layout/hList1"/>
    <dgm:cxn modelId="{3D2E0F15-683C-490B-A0AB-CA2E2E90B627}" srcId="{A22ECC5D-09A2-4126-9F66-F1EF635E55A2}" destId="{053FFD6B-CBA3-4F20-9993-3A253E210AF4}" srcOrd="0" destOrd="0" parTransId="{9BDD718B-CF0A-4679-ADEC-8D3B2A639D0A}" sibTransId="{61D1578E-C2D3-461A-B741-08DCAD986400}"/>
    <dgm:cxn modelId="{FEDED415-2EF3-433F-A72C-CFDEBC7A82A8}" type="presOf" srcId="{0CF2D85C-5FEF-4AA4-9CBA-856126437616}" destId="{2E448668-05FD-41DD-B015-759CCEEAEC7D}" srcOrd="0" destOrd="0" presId="urn:microsoft.com/office/officeart/2005/8/layout/hList1"/>
    <dgm:cxn modelId="{0ED24219-7425-43C7-979F-6FC6375E2923}" type="presOf" srcId="{49DA0073-1868-49CC-9AB1-FF2645C3F676}" destId="{56347B21-9B2F-4525-B8CE-45D8AF95DF92}" srcOrd="0" destOrd="1" presId="urn:microsoft.com/office/officeart/2005/8/layout/hList1"/>
    <dgm:cxn modelId="{CD48E026-1DFB-4AE1-8E38-DC2A27718CC4}" srcId="{BAED5195-5F97-4072-B177-DADFC2263173}" destId="{FE03FAED-AB3B-4344-9BE5-CC263AD3D9FC}" srcOrd="0" destOrd="0" parTransId="{87ECF62B-6AC6-48BE-B3D7-72DBF76349FF}" sibTransId="{D0F63E0B-2CDE-461D-807F-96AB1C6173A0}"/>
    <dgm:cxn modelId="{F8188527-341F-4BA4-A747-537CAFC8D67E}" srcId="{0CF2D85C-5FEF-4AA4-9CBA-856126437616}" destId="{B548C60B-C657-4882-B5C6-1270B37D2144}" srcOrd="0" destOrd="0" parTransId="{0C94C919-7CA8-44B3-92A1-96B8862411FC}" sibTransId="{713B74DC-06DC-4DBB-9D2F-4A8A50A2B96A}"/>
    <dgm:cxn modelId="{869E882A-F8B0-4C99-A53C-DA46613C4D70}" srcId="{D2ABDE82-E58F-4B6C-A6B0-FE3DFFA6B935}" destId="{FB7CD6EB-549D-4AC1-B490-A1F359582235}" srcOrd="1" destOrd="0" parTransId="{0F6AFC59-CCA4-4555-AF90-334B0F6AFB21}" sibTransId="{0364B373-0D01-4403-8600-A16C2183405E}"/>
    <dgm:cxn modelId="{DC596430-9FC3-4D71-9395-75C8F2213529}" srcId="{FB7CD6EB-549D-4AC1-B490-A1F359582235}" destId="{86AECECB-561B-4C12-9895-DBE1E1BA4582}" srcOrd="2" destOrd="0" parTransId="{D79D1347-328F-4599-8C89-393FE5B8EEDE}" sibTransId="{E260F6DB-DE27-4D5F-B748-38E6B173742E}"/>
    <dgm:cxn modelId="{B04EAD3C-9242-43AA-B95B-2F3167592F5E}" type="presOf" srcId="{B548C60B-C657-4882-B5C6-1270B37D2144}" destId="{56347B21-9B2F-4525-B8CE-45D8AF95DF92}" srcOrd="0" destOrd="0" presId="urn:microsoft.com/office/officeart/2005/8/layout/hList1"/>
    <dgm:cxn modelId="{F3DBE278-0CC5-4F54-94AF-C86EF7FABDA7}" srcId="{FB7CD6EB-549D-4AC1-B490-A1F359582235}" destId="{911774BE-EA91-4AED-9C60-8A3573190745}" srcOrd="3" destOrd="0" parTransId="{8CC013F2-78E1-4121-91FA-EF5A120ED5DB}" sibTransId="{BB6B93A6-07E1-43BC-9B3F-CBB978038D67}"/>
    <dgm:cxn modelId="{56839A7A-7EE9-43C6-BBF0-B4D046A6103A}" type="presOf" srcId="{BA44A680-8F40-4681-8A0F-E653DFF68EF5}" destId="{18FCD8E1-3B0C-4E2A-8246-3F5CF2B476CE}" srcOrd="0" destOrd="0" presId="urn:microsoft.com/office/officeart/2005/8/layout/hList1"/>
    <dgm:cxn modelId="{686F8989-38E4-4B3A-AF8A-CA56531EC9BC}" srcId="{FB7CD6EB-549D-4AC1-B490-A1F359582235}" destId="{BA44A680-8F40-4681-8A0F-E653DFF68EF5}" srcOrd="0" destOrd="0" parTransId="{EF6C564A-2A0B-4158-9953-A95A36945AC8}" sibTransId="{2483EB61-3372-4E97-8238-4EA2EC9B776B}"/>
    <dgm:cxn modelId="{A6991193-D1EE-48DD-95B1-28ECEED04B13}" type="presOf" srcId="{FE03FAED-AB3B-4344-9BE5-CC263AD3D9FC}" destId="{79730F08-A4D9-4D6B-A2E8-75EDB89C8AB5}" srcOrd="0" destOrd="0" presId="urn:microsoft.com/office/officeart/2005/8/layout/hList1"/>
    <dgm:cxn modelId="{71DC6693-4BD7-439F-997C-5312C521B3FA}" type="presOf" srcId="{86AECECB-561B-4C12-9895-DBE1E1BA4582}" destId="{18FCD8E1-3B0C-4E2A-8246-3F5CF2B476CE}" srcOrd="0" destOrd="2" presId="urn:microsoft.com/office/officeart/2005/8/layout/hList1"/>
    <dgm:cxn modelId="{0BAB2694-FC43-41E8-80CC-7D3CD95354CC}" type="presOf" srcId="{A22ECC5D-09A2-4126-9F66-F1EF635E55A2}" destId="{BC612C50-ECB1-4CDA-B80A-6E3EC93F60CE}" srcOrd="0" destOrd="0" presId="urn:microsoft.com/office/officeart/2005/8/layout/hList1"/>
    <dgm:cxn modelId="{4443DA96-A5F7-43B2-9388-66CE95D2AE22}" type="presOf" srcId="{053FFD6B-CBA3-4F20-9993-3A253E210AF4}" destId="{D26CF33B-983D-4BFB-A197-DC3867340EFD}" srcOrd="0" destOrd="0" presId="urn:microsoft.com/office/officeart/2005/8/layout/hList1"/>
    <dgm:cxn modelId="{B917D69E-C877-4E12-A302-50E41B08D1C7}" srcId="{BAED5195-5F97-4072-B177-DADFC2263173}" destId="{F385E802-C07F-40FE-AC10-FDE6D52FCAD5}" srcOrd="1" destOrd="0" parTransId="{9A02511C-6E28-4A3E-81DD-EDBC26F570D0}" sibTransId="{C9025A4B-00D8-48BD-A6A6-49C1B20787D1}"/>
    <dgm:cxn modelId="{D96D17A0-2A6C-41ED-AFD0-1CC28B477755}" type="presOf" srcId="{E513EC12-021A-4DF0-82AB-0572E3F8A96D}" destId="{18FCD8E1-3B0C-4E2A-8246-3F5CF2B476CE}" srcOrd="0" destOrd="4" presId="urn:microsoft.com/office/officeart/2005/8/layout/hList1"/>
    <dgm:cxn modelId="{0F1CD2A3-C918-4C17-BBC8-42FD0D499506}" srcId="{D2ABDE82-E58F-4B6C-A6B0-FE3DFFA6B935}" destId="{BAED5195-5F97-4072-B177-DADFC2263173}" srcOrd="0" destOrd="0" parTransId="{97C2BC92-6680-4239-9A31-7A13E24B2B9F}" sibTransId="{56CCB375-D9B9-4B38-ACE7-483BA3B51BB1}"/>
    <dgm:cxn modelId="{6BF516A5-CFCC-4C38-B035-1D975BB73CA4}" srcId="{FB7CD6EB-549D-4AC1-B490-A1F359582235}" destId="{E513EC12-021A-4DF0-82AB-0572E3F8A96D}" srcOrd="4" destOrd="0" parTransId="{28887599-D229-4159-80DA-488C43928085}" sibTransId="{1A7CF156-062C-4B4E-8F69-284FC55DE857}"/>
    <dgm:cxn modelId="{9CE2FFA8-C172-4931-A9AF-31D213FBDC45}" srcId="{0CF2D85C-5FEF-4AA4-9CBA-856126437616}" destId="{49DA0073-1868-49CC-9AB1-FF2645C3F676}" srcOrd="1" destOrd="0" parTransId="{45E6BFC8-CC2D-4B61-999D-219A90B4E129}" sibTransId="{2985C400-F5A6-448C-85DF-CFD7AA33B3A1}"/>
    <dgm:cxn modelId="{689F37B8-ED4A-4C3B-A380-88598F73ACD0}" srcId="{D2ABDE82-E58F-4B6C-A6B0-FE3DFFA6B935}" destId="{A22ECC5D-09A2-4126-9F66-F1EF635E55A2}" srcOrd="2" destOrd="0" parTransId="{252BFB1A-CB24-4469-AEA9-49E59A3854A4}" sibTransId="{7E64339F-E2FB-4123-87B3-3D4B0FEDF634}"/>
    <dgm:cxn modelId="{E9CFAEC3-FA70-48D3-AA32-8DCE8076AB1C}" srcId="{FB7CD6EB-549D-4AC1-B490-A1F359582235}" destId="{D8DDE9C3-8171-4B64-BEA6-87639E7C0F23}" srcOrd="1" destOrd="0" parTransId="{C3959A78-825F-4059-AFB7-B0215688606B}" sibTransId="{8A9E4E22-B3DC-43CB-ACC2-41C57DE5DDC4}"/>
    <dgm:cxn modelId="{7D88AFD9-B8D4-4868-B527-72C2377C042B}" type="presOf" srcId="{BAED5195-5F97-4072-B177-DADFC2263173}" destId="{B910F89B-F140-42AE-B752-FAAC34BDB0C2}" srcOrd="0" destOrd="0" presId="urn:microsoft.com/office/officeart/2005/8/layout/hList1"/>
    <dgm:cxn modelId="{00EEF4E2-F69A-49CB-8975-F19D4DE7BCB4}" type="presOf" srcId="{F385E802-C07F-40FE-AC10-FDE6D52FCAD5}" destId="{79730F08-A4D9-4D6B-A2E8-75EDB89C8AB5}" srcOrd="0" destOrd="1" presId="urn:microsoft.com/office/officeart/2005/8/layout/hList1"/>
    <dgm:cxn modelId="{E7A6BEE3-D769-40C6-9BC2-B1C9D84FA6A8}" type="presOf" srcId="{911774BE-EA91-4AED-9C60-8A3573190745}" destId="{18FCD8E1-3B0C-4E2A-8246-3F5CF2B476CE}" srcOrd="0" destOrd="3" presId="urn:microsoft.com/office/officeart/2005/8/layout/hList1"/>
    <dgm:cxn modelId="{7A4704E8-F120-4DB0-A82A-5C71987F36D8}" srcId="{D2ABDE82-E58F-4B6C-A6B0-FE3DFFA6B935}" destId="{0CF2D85C-5FEF-4AA4-9CBA-856126437616}" srcOrd="3" destOrd="0" parTransId="{9D1E9A71-16F0-4E67-98A6-F525C4CA90C2}" sibTransId="{FCB6B251-5798-4AA3-9674-A826430D9186}"/>
    <dgm:cxn modelId="{CF1ABAF2-3BF2-494A-91BB-5C38E11C4667}" type="presOf" srcId="{D8DDE9C3-8171-4B64-BEA6-87639E7C0F23}" destId="{18FCD8E1-3B0C-4E2A-8246-3F5CF2B476CE}" srcOrd="0" destOrd="1" presId="urn:microsoft.com/office/officeart/2005/8/layout/hList1"/>
    <dgm:cxn modelId="{28FC03FC-5248-4C5E-B658-4F242B938566}" type="presOf" srcId="{D2ABDE82-E58F-4B6C-A6B0-FE3DFFA6B935}" destId="{9BD07206-7C83-406F-8DF0-152583B44637}" srcOrd="0" destOrd="0" presId="urn:microsoft.com/office/officeart/2005/8/layout/hList1"/>
    <dgm:cxn modelId="{FB7F9C60-2B96-4106-B019-1CBC598DC5A8}" type="presParOf" srcId="{9BD07206-7C83-406F-8DF0-152583B44637}" destId="{4CEEB41A-7286-45D0-96CF-5FFAF731F346}" srcOrd="0" destOrd="0" presId="urn:microsoft.com/office/officeart/2005/8/layout/hList1"/>
    <dgm:cxn modelId="{AB68D5E6-E885-4D35-BB99-8DACEA9E2A52}" type="presParOf" srcId="{4CEEB41A-7286-45D0-96CF-5FFAF731F346}" destId="{B910F89B-F140-42AE-B752-FAAC34BDB0C2}" srcOrd="0" destOrd="0" presId="urn:microsoft.com/office/officeart/2005/8/layout/hList1"/>
    <dgm:cxn modelId="{B25BB890-109E-43B2-BF10-84A1A6A7BDFF}" type="presParOf" srcId="{4CEEB41A-7286-45D0-96CF-5FFAF731F346}" destId="{79730F08-A4D9-4D6B-A2E8-75EDB89C8AB5}" srcOrd="1" destOrd="0" presId="urn:microsoft.com/office/officeart/2005/8/layout/hList1"/>
    <dgm:cxn modelId="{F811F864-9425-4371-BC15-0573F3C081AB}" type="presParOf" srcId="{9BD07206-7C83-406F-8DF0-152583B44637}" destId="{6BD04266-EF93-4415-BB81-5DC13E75F549}" srcOrd="1" destOrd="0" presId="urn:microsoft.com/office/officeart/2005/8/layout/hList1"/>
    <dgm:cxn modelId="{95D644F3-3107-4638-97DC-CE14EE50B06F}" type="presParOf" srcId="{9BD07206-7C83-406F-8DF0-152583B44637}" destId="{B0F3DBD5-83D9-4F15-AECE-39BD273B1C49}" srcOrd="2" destOrd="0" presId="urn:microsoft.com/office/officeart/2005/8/layout/hList1"/>
    <dgm:cxn modelId="{6E3B3E6E-3611-43FF-80E1-4E16D46F4AE9}" type="presParOf" srcId="{B0F3DBD5-83D9-4F15-AECE-39BD273B1C49}" destId="{4B153AB2-7CA2-49DD-8376-4861C31DB9BC}" srcOrd="0" destOrd="0" presId="urn:microsoft.com/office/officeart/2005/8/layout/hList1"/>
    <dgm:cxn modelId="{D6E1B83E-D595-4ED3-98DB-4EF5265F81E6}" type="presParOf" srcId="{B0F3DBD5-83D9-4F15-AECE-39BD273B1C49}" destId="{18FCD8E1-3B0C-4E2A-8246-3F5CF2B476CE}" srcOrd="1" destOrd="0" presId="urn:microsoft.com/office/officeart/2005/8/layout/hList1"/>
    <dgm:cxn modelId="{9F469E18-2E8B-4162-AE09-F045C4DD9087}" type="presParOf" srcId="{9BD07206-7C83-406F-8DF0-152583B44637}" destId="{11DB8D79-E676-4D3C-8467-2D4BA903C151}" srcOrd="3" destOrd="0" presId="urn:microsoft.com/office/officeart/2005/8/layout/hList1"/>
    <dgm:cxn modelId="{B128DB73-CF7B-44DE-AE8F-FAF6FA8E83DC}" type="presParOf" srcId="{9BD07206-7C83-406F-8DF0-152583B44637}" destId="{275F6ECF-8580-471C-ADFE-38ED13686BAA}" srcOrd="4" destOrd="0" presId="urn:microsoft.com/office/officeart/2005/8/layout/hList1"/>
    <dgm:cxn modelId="{7A8B3468-E4A0-4AD8-B104-29B308681185}" type="presParOf" srcId="{275F6ECF-8580-471C-ADFE-38ED13686BAA}" destId="{BC612C50-ECB1-4CDA-B80A-6E3EC93F60CE}" srcOrd="0" destOrd="0" presId="urn:microsoft.com/office/officeart/2005/8/layout/hList1"/>
    <dgm:cxn modelId="{626B74B8-579E-4168-9153-FACB7E68AA4C}" type="presParOf" srcId="{275F6ECF-8580-471C-ADFE-38ED13686BAA}" destId="{D26CF33B-983D-4BFB-A197-DC3867340EFD}" srcOrd="1" destOrd="0" presId="urn:microsoft.com/office/officeart/2005/8/layout/hList1"/>
    <dgm:cxn modelId="{58AF911E-8BD5-4226-9B41-8D58C3A1B658}" type="presParOf" srcId="{9BD07206-7C83-406F-8DF0-152583B44637}" destId="{BBF5E5A6-C7E4-408F-8C06-656BAA39CE55}" srcOrd="5" destOrd="0" presId="urn:microsoft.com/office/officeart/2005/8/layout/hList1"/>
    <dgm:cxn modelId="{8D577778-7095-4C0A-AD68-8829648F789A}" type="presParOf" srcId="{9BD07206-7C83-406F-8DF0-152583B44637}" destId="{DBE3BFEA-302A-4A64-966F-23F9BFAC87B9}" srcOrd="6" destOrd="0" presId="urn:microsoft.com/office/officeart/2005/8/layout/hList1"/>
    <dgm:cxn modelId="{4CCD549B-4780-4EAA-ADA5-C374B11623AC}" type="presParOf" srcId="{DBE3BFEA-302A-4A64-966F-23F9BFAC87B9}" destId="{2E448668-05FD-41DD-B015-759CCEEAEC7D}" srcOrd="0" destOrd="0" presId="urn:microsoft.com/office/officeart/2005/8/layout/hList1"/>
    <dgm:cxn modelId="{8EE81C61-0588-4F74-B08E-05B0B5CFEC91}" type="presParOf" srcId="{DBE3BFEA-302A-4A64-966F-23F9BFAC87B9}" destId="{56347B21-9B2F-4525-B8CE-45D8AF95DF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0F89B-F140-42AE-B752-FAAC34BDB0C2}">
      <dsp:nvSpPr>
        <dsp:cNvPr id="0" name=""/>
        <dsp:cNvSpPr/>
      </dsp:nvSpPr>
      <dsp:spPr>
        <a:xfrm>
          <a:off x="3958" y="1626489"/>
          <a:ext cx="2380448" cy="9058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Franklin Gothic Book" panose="020B0503020102020204" pitchFamily="34" charset="0"/>
            </a:rPr>
            <a:t>HAS evidence of concurrent mood disorder</a:t>
          </a:r>
        </a:p>
      </dsp:txBody>
      <dsp:txXfrm>
        <a:off x="3958" y="1626489"/>
        <a:ext cx="2380448" cy="905888"/>
      </dsp:txXfrm>
    </dsp:sp>
    <dsp:sp modelId="{79730F08-A4D9-4D6B-A2E8-75EDB89C8AB5}">
      <dsp:nvSpPr>
        <dsp:cNvPr id="0" name=""/>
        <dsp:cNvSpPr/>
      </dsp:nvSpPr>
      <dsp:spPr>
        <a:xfrm>
          <a:off x="0" y="2522445"/>
          <a:ext cx="2380448" cy="152347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SSRI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SNRI</a:t>
          </a:r>
        </a:p>
      </dsp:txBody>
      <dsp:txXfrm>
        <a:off x="0" y="2522445"/>
        <a:ext cx="2380448" cy="1523475"/>
      </dsp:txXfrm>
    </dsp:sp>
    <dsp:sp modelId="{4B153AB2-7CA2-49DD-8376-4861C31DB9BC}">
      <dsp:nvSpPr>
        <dsp:cNvPr id="0" name=""/>
        <dsp:cNvSpPr/>
      </dsp:nvSpPr>
      <dsp:spPr>
        <a:xfrm>
          <a:off x="2717669" y="1626489"/>
          <a:ext cx="2380448" cy="90588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Franklin Gothic Book" panose="020B0503020102020204" pitchFamily="34" charset="0"/>
            </a:rPr>
            <a:t>NO mood symptoms, HAS medical contraindications to MHT</a:t>
          </a:r>
        </a:p>
      </dsp:txBody>
      <dsp:txXfrm>
        <a:off x="2717669" y="1626489"/>
        <a:ext cx="2380448" cy="905888"/>
      </dsp:txXfrm>
    </dsp:sp>
    <dsp:sp modelId="{18FCD8E1-3B0C-4E2A-8246-3F5CF2B476CE}">
      <dsp:nvSpPr>
        <dsp:cNvPr id="0" name=""/>
        <dsp:cNvSpPr/>
      </dsp:nvSpPr>
      <dsp:spPr>
        <a:xfrm>
          <a:off x="2717669" y="2532378"/>
          <a:ext cx="2380448" cy="152347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Gabapentin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Low-dose SSRI or SNRI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 err="1">
              <a:latin typeface="Franklin Gothic Book" panose="020B0503020102020204" pitchFamily="34" charset="0"/>
            </a:rPr>
            <a:t>Fezolinetant</a:t>
          </a:r>
          <a:r>
            <a:rPr lang="en-US" sz="1500" kern="1200" dirty="0">
              <a:latin typeface="Franklin Gothic Book" panose="020B0503020102020204" pitchFamily="34" charset="0"/>
            </a:rPr>
            <a:t> (</a:t>
          </a:r>
          <a:r>
            <a:rPr lang="en-US" sz="1500" kern="1200" dirty="0" err="1">
              <a:latin typeface="Franklin Gothic Book" panose="020B0503020102020204" pitchFamily="34" charset="0"/>
            </a:rPr>
            <a:t>Veozah</a:t>
          </a:r>
          <a:r>
            <a:rPr lang="en-US" sz="1500" kern="1200" dirty="0">
              <a:latin typeface="Franklin Gothic Book" panose="020B0503020102020204" pitchFamily="34" charset="0"/>
            </a:rPr>
            <a:t>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Paroxetine (</a:t>
          </a:r>
          <a:r>
            <a:rPr lang="en-US" sz="1500" kern="1200" err="1">
              <a:latin typeface="Franklin Gothic Book" panose="020B0503020102020204" pitchFamily="34" charset="0"/>
            </a:rPr>
            <a:t>Brisdelle</a:t>
          </a:r>
          <a:r>
            <a:rPr lang="en-US" sz="1500" kern="1200">
              <a:latin typeface="Franklin Gothic Book" panose="020B0503020102020204" pitchFamily="34" charset="0"/>
            </a:rPr>
            <a:t>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Oxybutynin (consider cognition)</a:t>
          </a:r>
        </a:p>
      </dsp:txBody>
      <dsp:txXfrm>
        <a:off x="2717669" y="2532378"/>
        <a:ext cx="2380448" cy="1523475"/>
      </dsp:txXfrm>
    </dsp:sp>
    <dsp:sp modelId="{BC612C50-ECB1-4CDA-B80A-6E3EC93F60CE}">
      <dsp:nvSpPr>
        <dsp:cNvPr id="0" name=""/>
        <dsp:cNvSpPr/>
      </dsp:nvSpPr>
      <dsp:spPr>
        <a:xfrm>
          <a:off x="5431380" y="1626489"/>
          <a:ext cx="2380448" cy="90588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Franklin Gothic Book" panose="020B0503020102020204" pitchFamily="34" charset="0"/>
            </a:rPr>
            <a:t>NO mood symptoms, NO contraindications to MHT. Interested in medications.</a:t>
          </a:r>
        </a:p>
      </dsp:txBody>
      <dsp:txXfrm>
        <a:off x="5431380" y="1626489"/>
        <a:ext cx="2380448" cy="905888"/>
      </dsp:txXfrm>
    </dsp:sp>
    <dsp:sp modelId="{D26CF33B-983D-4BFB-A197-DC3867340EFD}">
      <dsp:nvSpPr>
        <dsp:cNvPr id="0" name=""/>
        <dsp:cNvSpPr/>
      </dsp:nvSpPr>
      <dsp:spPr>
        <a:xfrm>
          <a:off x="5431380" y="2532378"/>
          <a:ext cx="2380448" cy="15234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MHT</a:t>
          </a:r>
        </a:p>
      </dsp:txBody>
      <dsp:txXfrm>
        <a:off x="5431380" y="2532378"/>
        <a:ext cx="2380448" cy="1523475"/>
      </dsp:txXfrm>
    </dsp:sp>
    <dsp:sp modelId="{2E448668-05FD-41DD-B015-759CCEEAEC7D}">
      <dsp:nvSpPr>
        <dsp:cNvPr id="0" name=""/>
        <dsp:cNvSpPr/>
      </dsp:nvSpPr>
      <dsp:spPr>
        <a:xfrm>
          <a:off x="8145091" y="1626489"/>
          <a:ext cx="2380448" cy="90588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60960" rIns="106680" bIns="6096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>
              <a:latin typeface="Franklin Gothic Book" panose="020B0503020102020204" pitchFamily="34" charset="0"/>
            </a:rPr>
            <a:t>NO mood symptoms, NO contraindications to MHT, NOT interested in medications</a:t>
          </a:r>
        </a:p>
      </dsp:txBody>
      <dsp:txXfrm>
        <a:off x="8145091" y="1626489"/>
        <a:ext cx="2380448" cy="905888"/>
      </dsp:txXfrm>
    </dsp:sp>
    <dsp:sp modelId="{56347B21-9B2F-4525-B8CE-45D8AF95DF92}">
      <dsp:nvSpPr>
        <dsp:cNvPr id="0" name=""/>
        <dsp:cNvSpPr/>
      </dsp:nvSpPr>
      <dsp:spPr>
        <a:xfrm>
          <a:off x="8145091" y="2532378"/>
          <a:ext cx="2380448" cy="152347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0010" tIns="80010" rIns="106680" bIns="12001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Alternative treatments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>
              <a:latin typeface="Franklin Gothic Book" panose="020B0503020102020204" pitchFamily="34" charset="0"/>
            </a:rPr>
            <a:t>Cognitive Behavioral Therapy (CBT)</a:t>
          </a:r>
        </a:p>
      </dsp:txBody>
      <dsp:txXfrm>
        <a:off x="8145091" y="2532378"/>
        <a:ext cx="2380448" cy="1523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57F437-34E4-457B-ACAA-C109BC5AD2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C9805C-0D4B-456D-9316-F45962E2F5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91EB8-1FC0-49BA-B8A0-9D4051C7D0E5}" type="datetimeFigureOut">
              <a:rPr lang="en-US" smtClean="0">
                <a:latin typeface="Franklin Gothic Book" panose="020B0503020102020204" pitchFamily="34" charset="0"/>
              </a:rPr>
              <a:t>11/6/2025</a:t>
            </a:fld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70BBA-56B5-4091-9B11-25E0561642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17362-806F-4EA8-BAA6-0CA6D364B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AC5C8-AA3E-49B6-9C0B-3EDF0860F219}" type="slidenum">
              <a:rPr lang="en-US" smtClean="0">
                <a:latin typeface="Franklin Gothic Book" panose="020B0503020102020204" pitchFamily="34" charset="0"/>
              </a:rPr>
              <a:t>‹#›</a:t>
            </a:fld>
            <a:endParaRPr lang="en-US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118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Franklin Gothic Book" panose="020B0503020102020204" pitchFamily="34" charset="0"/>
              </a:defRPr>
            </a:lvl1pPr>
          </a:lstStyle>
          <a:p>
            <a:fld id="{A2FD89D3-6540-412A-8DF7-24F6B362E6BB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Franklin Gothic Book" panose="020B05030201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Franklin Gothic Book" panose="020B0503020102020204" pitchFamily="34" charset="0"/>
              </a:defRPr>
            </a:lvl1pPr>
          </a:lstStyle>
          <a:p>
            <a:fld id="{53BCCA8E-E054-4945-93F6-8F3E2A7D5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5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Franklin Gothic Book" panose="020B05030201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BCCA8E-E054-4945-93F6-8F3E2A7D5A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179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B75B4-14B4-C779-4823-ED5BEDA84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317C63-CFAE-6DA9-9453-22413348A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1FE3C-BAE3-BB05-AFE0-31D4635A02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88500-DD37-BB8E-0FAA-63B8ACEACA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75AEAC7-9773-4EEE-BE28-5C4530141FB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401466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61754-71D2-42A4-8845-18408B3581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915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Some anecdotal data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0875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594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Vaginal E not associated w/ elevated systemic levels; fewer contraindications and SE (no increased risk of VTE, breast, endometrial CA, CVD); avoid w/ unexplained vaginal bleeding, use cautiously w/ E-dependent tumors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61754-71D2-42A4-8845-18408B3581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676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1399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1E8F1-D311-EC15-4017-01994CCEC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9189E3-B6C5-16DE-B265-ED31E31F28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24B1A0-3700-5D79-1C24-7AC54E143F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F473BF-D918-44E2-4B4E-6F582053EF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108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Appendix – weight management team flyer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BCCA8E-E054-4945-93F6-8F3E2A7D5A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030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4D2C2-D017-BFB0-2A28-F2051B803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7DA889-7EF7-3E14-DD43-7E759EEBC8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04CCE2-0DCC-A496-AEF3-1CE3BFB1A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04960-563A-8D1F-449D-F426EF84CD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441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6E07C-8CCC-408C-B6C4-C5591AC1D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5266C9-C927-BF46-B8E8-B46E97B1E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D5DB02-9D9D-1B4F-88D1-399A4AC268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BCE994-B666-2639-6340-5A1EFB6E5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225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>
                <a:latin typeface="GuardianSansGR-Regular"/>
              </a:rPr>
              <a:t>The mean age of menopause is 51.4years</a:t>
            </a:r>
          </a:p>
          <a:p>
            <a:pPr algn="l"/>
            <a:r>
              <a:rPr lang="en-US" sz="1800">
                <a:latin typeface="GuardianSansGR-Regular"/>
              </a:rPr>
              <a:t>(SD, 3.3 years), and natural menopause occurs between the ages of</a:t>
            </a:r>
          </a:p>
          <a:p>
            <a:pPr algn="l"/>
            <a:r>
              <a:rPr lang="en-US" sz="1800">
                <a:latin typeface="GuardianSansGR-Regular"/>
              </a:rPr>
              <a:t>45 years and 56 years in 90% of women.1 Premature hypoestrogenism</a:t>
            </a:r>
          </a:p>
          <a:p>
            <a:pPr algn="l"/>
            <a:r>
              <a:rPr lang="en-US" sz="1800">
                <a:latin typeface="GuardianSansGR-Regular"/>
              </a:rPr>
              <a:t>(loss of estrogen before the time of natural menopause due</a:t>
            </a:r>
          </a:p>
          <a:p>
            <a:pPr algn="l"/>
            <a:r>
              <a:rPr lang="en-US" sz="1800">
                <a:latin typeface="GuardianSansGR-Regular"/>
              </a:rPr>
              <a:t>to primary ovarian insufficiency, surgical oophorectomy, or medication-</a:t>
            </a:r>
          </a:p>
          <a:p>
            <a:pPr algn="l"/>
            <a:r>
              <a:rPr lang="en-US" sz="1800">
                <a:latin typeface="GuardianSansGR-Regular"/>
              </a:rPr>
              <a:t>induced menopause) refers to menopause before the age of</a:t>
            </a:r>
          </a:p>
          <a:p>
            <a:pPr algn="l"/>
            <a:r>
              <a:rPr lang="en-US" sz="1800">
                <a:latin typeface="GuardianSansGR-Regular"/>
              </a:rPr>
              <a:t>40years. 2 Surgical menopause refers to bilateral oophorectomy that</a:t>
            </a:r>
          </a:p>
          <a:p>
            <a:pPr algn="l"/>
            <a:r>
              <a:rPr lang="en-US" sz="1800">
                <a:latin typeface="GuardianSansGR-Regular"/>
              </a:rPr>
              <a:t>is performed prior to natural menopause. Hysterectomy, in the absence</a:t>
            </a:r>
          </a:p>
          <a:p>
            <a:pPr algn="l"/>
            <a:r>
              <a:rPr lang="en-US" sz="1800">
                <a:latin typeface="GuardianSansGR-Regular"/>
              </a:rPr>
              <a:t>of bilateral oophorectomy, does not constitute surgical menopause.</a:t>
            </a:r>
          </a:p>
          <a:p>
            <a:pPr algn="l"/>
            <a:r>
              <a:rPr lang="en-US" sz="1800">
                <a:latin typeface="GuardianSansGR-Regular"/>
              </a:rPr>
              <a:t>Women typically spend about 40% of their lifespan in the</a:t>
            </a:r>
          </a:p>
          <a:p>
            <a:pPr algn="l"/>
            <a:r>
              <a:rPr lang="en-US" sz="1800">
                <a:latin typeface="GuardianSansGR-Regular"/>
              </a:rPr>
              <a:t>postmenopausal stage.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61754-71D2-42A4-8845-18408B3581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1587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C41C9-5595-1B3A-30F6-945EEE0DB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911046-888F-57D0-6625-0A6BF1865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D8E504D-8486-4217-1995-B76630661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959125-2AAC-7620-893F-A5CB04929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762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2445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AEAC7-9773-4EEE-BE28-5C4530141FB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591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13629-CC5B-225E-1A45-7C6511B3C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FF5264-F863-5B31-96F7-849BE42D78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034CD6-D72E-BC70-5AB7-1624845FCE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3270D-1396-818E-A172-C9170C000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75AEAC7-9773-4EEE-BE28-5C4530141FB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40000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2B4CD7-1720-572A-93F5-52CD7E339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D2EC20-68CB-B1D9-EEF6-4FA98B99BF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8F8F82-0810-87FE-29B5-A90E28B0C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606BA1-FE4E-E098-633E-A8F3E32F2D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75AEAC7-9773-4EEE-BE28-5C4530141FB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88836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28150-712A-EF55-9420-A5DB97CC5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14D994-DC9C-F480-1FE1-CBE3A13602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23FD9-8DE2-F201-8F34-1F0C9589AC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FEAA8-6EEF-C525-B131-5E32D10AD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5AC0B4-F4B7-4DBB-8E5A-B3551254674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880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Shut up and put up! While many women experience these symptoms, many don’t report them. We still have to ask, be aware that they’re not bringing it up.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F75B466-DBCF-8E42-B004-C1DDF7996FA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96044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E19A4-B727-D2AD-D058-1B932F20F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02720D-55F7-81F1-1EB9-FB51D36727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7BBBB6E-BEED-4633-6D9F-8033E2354D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9EA91-25B6-80A2-AA31-DA200FF7F2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75AEAC7-9773-4EEE-BE28-5C4530141FB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14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37969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D9A61-B777-DE2D-3B8A-D684F9A7C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47EA559-7C11-ECE0-0461-E815E6A93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89FE36-319C-3262-2BF6-71B0729E6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sz="180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D1B34-CD3B-2E1E-AEB7-D7E2B89362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475AEAC7-9773-4EEE-BE28-5C4530141FB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7568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0D175-BB78-51C4-31F2-E35528F08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77373-3EC8-3F52-6952-05A19EDEE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33FE0-3C21-0DC0-3E5A-6FAB24E91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/>
              <a:t>Vaginal E not associated w/ elevated systemic levels; fewer contraindications and SE (no increased risk of VTE, breast, endometrial CA, CVD); avoid w/ unexplained vaginal bleeding, use cautiously w/ E-dependent tumors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19778-79D4-50E5-0FA0-D08BF2133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061754-71D2-42A4-8845-18408B3581F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247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2.jpe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0CC9E-9AB7-4D33-B31B-5C86DC51A0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03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orange_sub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934ED42E-ED6D-2A48-A1A1-B18A1845B960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4B03-DB4C-BF48-8D0F-FE88299D9682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D6B68-3BA2-47E5-9F9D-FF4793888ABC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2818931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955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8493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0036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22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blu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0B340A-A13F-A040-A28F-E3908CA063DF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9761B606-4630-4E41-8984-535C2B93984F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605CD-8CCF-4910-BE10-E9A75B2921D5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528838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blue_sub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77CF0A91-1262-9A44-AC93-0B5C118C95A5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D3EEA5-A6DA-FE4E-965E-16397997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6101" y="6343651"/>
            <a:ext cx="3181641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C4703112-5738-0F46-91F8-1E3B6E47E198}" type="datetime4">
              <a:t>November 6, 2025</a:t>
            </a:fld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22BC6A9-FDC8-2648-BD25-A43311D6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2C3EA-A9D1-40CF-9A9E-6684278A0AFE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3332123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la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0B340A-A13F-A040-A28F-E3908CA063DF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rgbClr val="9494D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9761B606-4630-4E41-8984-535C2B93984F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2136A-D4C2-4746-A30B-CE9AC2F96B94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712154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lav_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77CF0A91-1262-9A44-AC93-0B5C118C95A5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rgbClr val="9494D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D3EEA5-A6DA-FE4E-965E-16397997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6101" y="6343651"/>
            <a:ext cx="3181641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C4703112-5738-0F46-91F8-1E3B6E47E198}" type="datetime4">
              <a:t>November 6, 2025</a:t>
            </a:fld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22BC6A9-FDC8-2648-BD25-A43311D6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F9189-BC60-45FD-ADE4-0CD2F4C9E598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280478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een_blue">
    <p:bg>
      <p:bgPr>
        <a:solidFill>
          <a:srgbClr val="008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0B340A-A13F-A040-A28F-E3908CA063DF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9761B606-4630-4E41-8984-535C2B93984F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9DF66-74AB-4AFD-9846-A461C55B74AB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75758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een_blue_sub">
    <p:bg>
      <p:bgPr>
        <a:solidFill>
          <a:srgbClr val="008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77CF0A91-1262-9A44-AC93-0B5C118C95A5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D3EEA5-A6DA-FE4E-965E-16397997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6101" y="6343651"/>
            <a:ext cx="3181641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C4703112-5738-0F46-91F8-1E3B6E47E198}" type="datetime4">
              <a:t>November 6, 2025</a:t>
            </a:fld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22BC6A9-FDC8-2648-BD25-A43311D6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39F3C-6FF2-4633-8ECD-10FC2AC95791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02869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u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2" name="Right Triangle 1">
            <a:extLst>
              <a:ext uri="{FF2B5EF4-FFF2-40B4-BE49-F238E27FC236}">
                <a16:creationId xmlns:a16="http://schemas.microsoft.com/office/drawing/2014/main" id="{F0ADBCD6-6099-B0A1-A249-D0ED1A3D62A2}"/>
              </a:ext>
            </a:extLst>
          </p:cNvPr>
          <p:cNvSpPr/>
          <p:nvPr userDrawn="1"/>
        </p:nvSpPr>
        <p:spPr bwMode="auto">
          <a:xfrm>
            <a:off x="-2360" y="4080794"/>
            <a:ext cx="2791968" cy="2791968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270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purple_orang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BF961D2B-4E81-E649-B673-2D599592310B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2D1C4-1F8C-4610-8F9F-1E91F5B603D7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3603417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purple_blu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D85B25-0986-804F-8D14-0F7A9BDF93F5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EBFEE-E796-4FED-BA3B-013E7B87AD4D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53954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601CC-84E8-439E-B78F-BEB5833A7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5299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ue_la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D85B25-0986-804F-8D14-0F7A9BDF93F5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rgbClr val="9494D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809D0-9ECE-4B4E-A5C3-2F3100121BD5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1391887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green_blue">
    <p:bg>
      <p:bgPr>
        <a:solidFill>
          <a:srgbClr val="008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D85B25-0986-804F-8D14-0F7A9BDF93F5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0DCAD-E480-4AAA-84BD-5A11D50B47AA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2014946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3"/>
            <a:ext cx="11268075" cy="4516437"/>
          </a:xfrm>
        </p:spPr>
        <p:txBody>
          <a:bodyPr rIns="182880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7BFE59-9EC8-9B4B-A7BC-7AF9433C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32944-0232-2E42-81E7-BAEE331D86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E8AC2-B660-CD46-BE3A-99D3742CA8D7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063AF-0FC9-524B-B4E7-80AE04329E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D35F6E1-8DB5-5D41-9693-A928D461B60C}" type="datetime4">
              <a:t>November 6,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096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2"/>
            <a:ext cx="5486397" cy="45164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3638" y="1541463"/>
            <a:ext cx="5486397" cy="45164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3522E3-4677-604E-9AB7-55BA07C3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E84E5-A815-5D4C-B32C-F81EDC1C308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4BC137-FBAB-6F4E-A6CB-DA8740EA6572}" type="datetime4">
              <a:t>November 6,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420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4" y="1541463"/>
            <a:ext cx="5486400" cy="451643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A7A099-8FCD-F248-90AD-8AB09DA1AD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43639" y="1541464"/>
            <a:ext cx="5486398" cy="4516436"/>
          </a:xfrm>
          <a:pattFill prst="pct10">
            <a:fgClr>
              <a:schemeClr val="tx2"/>
            </a:fgClr>
            <a:bgClr>
              <a:schemeClr val="bg1"/>
            </a:bgClr>
          </a:pattFill>
        </p:spPr>
        <p:txBody>
          <a:bodyPr tIns="2468880"/>
          <a:lstStyle>
            <a:lvl1pPr algn="ctr">
              <a:defRPr b="0" i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97DF7-737E-674E-8C8C-A9F6B6F81A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421D8-4AD5-C546-A060-B43381AF645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0D19E-129F-2148-813E-91F89D23ABBD}" type="datetime4">
              <a:t>November 6, 2025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D89847-C010-6C43-B2EB-6C70D21C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085DC-AD6C-4909-8C73-5B08A1D82469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377995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1"/>
            <a:ext cx="5486400" cy="451643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970E05D-6C9C-AA4C-9AC8-08594C5B389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43637" y="1541462"/>
            <a:ext cx="5486401" cy="4516437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tIns="2514600"/>
          <a:lstStyle>
            <a:lvl1pPr algn="ctr">
              <a:defRPr b="0" i="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899BB9-E201-8940-BB81-82A108C8C2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7DEDF-6416-1C44-B18D-7B9D182D766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58B74E7-803A-4D45-BC61-7470C7819352}" type="datetime4">
              <a:t>November 6, 2025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8DEC5E-22C8-9B4F-B253-99141F4A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56185-27DA-45FF-B6EB-F60CF9938186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1307166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8789" y="1541464"/>
            <a:ext cx="5489574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464" y="1541463"/>
            <a:ext cx="5489574" cy="4516437"/>
          </a:xfrm>
          <a:solidFill>
            <a:schemeClr val="tx2">
              <a:lumMod val="20000"/>
              <a:lumOff val="80000"/>
            </a:schemeClr>
          </a:solidFill>
        </p:spPr>
        <p:txBody>
          <a:bodyPr tIns="274320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4C353-6878-D14A-98A8-BFA524BDBD9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EC6055C-BD57-424D-B4BE-387EDC7B1F82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529DF-E953-CC45-8657-009CE8EF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4919D-3CB3-4112-99D8-5372BE1B0D42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7324463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image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464" y="1541463"/>
            <a:ext cx="5489574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4C353-6878-D14A-98A8-BFA524BDBD9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B069011-EA10-254F-AD46-D1C38BF85099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529DF-E953-CC45-8657-009CE8EF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9A9EDD0-3BF3-BB44-B8E0-0ED68D13F9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0" y="1541463"/>
            <a:ext cx="5489574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1BB64-6203-9140-924D-D6A4F4D87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788" y="4291013"/>
            <a:ext cx="5489574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D6EDBE-5706-3C4E-8E00-336772570F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3638" y="4291013"/>
            <a:ext cx="5490063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8AA28-EA66-49C7-B630-93DD3E4F63B8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40961364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8789" y="1541463"/>
            <a:ext cx="3575049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8475" y="1541464"/>
            <a:ext cx="3575049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DD0FD0-82F6-6249-86EF-808648B068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1" y="1541463"/>
            <a:ext cx="3557586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A6CB5C-BA55-DE43-97E2-C6B87762551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40E70EA-39AC-734E-92C5-BD963647F1E4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6FFC79-8264-DE45-B846-C00B144C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DBCC7-6C8F-4A23-94ED-DF6A07D7A727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35033673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col image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2926" y="1541463"/>
            <a:ext cx="3567111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4C353-6878-D14A-98A8-BFA524BDBD9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2E70D-31F8-1043-86A7-CBD99F72F6E9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529DF-E953-CC45-8657-009CE8EF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9A9EDD0-3BF3-BB44-B8E0-0ED68D13F9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0" y="1541463"/>
            <a:ext cx="3567110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1BB64-6203-9140-924D-D6A4F4D87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788" y="4291013"/>
            <a:ext cx="3567110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D6EDBE-5706-3C4E-8E00-336772570F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6272" y="4291013"/>
            <a:ext cx="3567429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AB026BD-6827-2946-87B8-A1F7848DF9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12444" y="1541463"/>
            <a:ext cx="3567111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A29C03E-EEC3-EA47-A2B3-9211C623CC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15790" y="4291013"/>
            <a:ext cx="3567429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3E6EEE-B891-4528-A37E-34FBAD8A3A8B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1036213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D020A-7F7F-4F53-9AAD-FC639F459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156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55D22A-3748-EA46-AA6E-CC2670D14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tIns="274320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723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3C0-E9D6-7A48-80C4-9E7F61E2B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5C85A5-D1CA-0C4E-9CEF-F688BFD7EC8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5F47F2-DF6D-CF4C-9331-3C6E9BF445E3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A558D0-73DA-D641-8996-C29A66BC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1277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9pPr>
              <a:defRPr b="0" i="0"/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3EC8-6918-2845-BF67-0E7692FDE0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5370010-69C1-FD41-8555-A918E46CD5B1}" type="datetime4">
              <a:t>November 6,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549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731520" anchor="ctr" anchorCtr="0"/>
          <a:lstStyle>
            <a:lvl1pPr algn="ctr">
              <a:defRPr sz="2000" b="0" i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F19AA7FB-D45F-0E48-BCC5-215310002072}"/>
              </a:ext>
            </a:extLst>
          </p:cNvPr>
          <p:cNvSpPr/>
          <p:nvPr userDrawn="1"/>
        </p:nvSpPr>
        <p:spPr bwMode="auto">
          <a:xfrm>
            <a:off x="-1" y="1255363"/>
            <a:ext cx="5617399" cy="561739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4A0C1-9109-9149-B3A4-DDBCEAFAA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475" y="1541462"/>
            <a:ext cx="7421563" cy="4516437"/>
          </a:xfrm>
          <a:noFill/>
        </p:spPr>
        <p:txBody>
          <a:bodyPr lIns="1234440" tIns="0" rIns="228600" bIns="731520" anchor="ctr" anchorCtr="0"/>
          <a:lstStyle>
            <a:lvl1pPr>
              <a:defRPr sz="76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CLOSING TEXT</a:t>
            </a:r>
          </a:p>
        </p:txBody>
      </p:sp>
      <p:pic>
        <p:nvPicPr>
          <p:cNvPr id="3" name="Picture 2" descr="A logo with blue and orange triangles&#10;&#10;Description automatically generated">
            <a:extLst>
              <a:ext uri="{FF2B5EF4-FFF2-40B4-BE49-F238E27FC236}">
                <a16:creationId xmlns:a16="http://schemas.microsoft.com/office/drawing/2014/main" id="{30D6A2FA-CA7E-985F-E49F-484E6C4F39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6" y="5206338"/>
            <a:ext cx="2662097" cy="14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187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0CC9E-9AB7-4D33-B31B-5C86DC51A04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02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2601CC-84E8-439E-B78F-BEB5833A7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970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AD020A-7F7F-4F53-9AAD-FC639F4596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52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rgbClr val="9494D1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1CAC6-BF00-4848-976B-24F74C60C8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32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75D81-5B05-4C74-98F8-A3859B177C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239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rgbClr val="9494D1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D1CAC6-BF00-4848-976B-24F74C60C8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3379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E8588-CCD6-C848-AF0C-7182A05F5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4" y="441435"/>
            <a:ext cx="7421562" cy="599089"/>
          </a:xfrm>
        </p:spPr>
        <p:txBody>
          <a:bodyPr rIns="0" anchor="t" anchorCtr="0"/>
          <a:lstStyle>
            <a:lvl1pPr>
              <a:defRPr sz="4400" b="0" i="0">
                <a:solidFill>
                  <a:schemeClr val="accent4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783A32-95D3-8546-86F7-42B78F6E85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963" y="1040525"/>
            <a:ext cx="11268073" cy="4720514"/>
          </a:xfrm>
        </p:spPr>
        <p:txBody>
          <a:bodyPr tIns="228600"/>
          <a:lstStyle>
            <a:lvl1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b="0" i="0">
                <a:solidFill>
                  <a:schemeClr val="tx2"/>
                </a:solidFill>
              </a:defRPr>
            </a:lvl1pPr>
            <a:lvl2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 b="0" cap="none" baseline="0">
                <a:solidFill>
                  <a:schemeClr val="tx2"/>
                </a:solidFill>
                <a:latin typeface="+mn-lt"/>
              </a:defRPr>
            </a:lvl2pPr>
            <a:lvl3pPr marL="640080" indent="-320040"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defRPr/>
            </a:lvl3pPr>
            <a:lvl4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/>
            </a:lvl4pPr>
            <a:lvl5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/>
            </a:lvl5pPr>
            <a:lvl6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6pPr>
            <a:lvl7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/>
            </a:lvl7pPr>
            <a:lvl8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8pPr>
            <a:lvl9pPr marL="411480" indent="-411480">
              <a:spcAft>
                <a:spcPts val="600"/>
              </a:spcAft>
              <a:buFont typeface="+mj-lt"/>
              <a:buAutoNum type="arabicPeriod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E42B6-063D-F04B-819D-B3FBF2291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6851" y="6098406"/>
            <a:ext cx="1373253" cy="31736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BCF668-7C97-1A4F-8B5B-A1AE970E63D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34B39E6-B962-4248-95F7-329EC775DD82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4A6B7-AE00-5043-8502-D05D7B6F454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2E3DDF-7490-3B49-962E-D5C045DEA83A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040854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6C7EDEE5-5C31-A14E-84A5-365C095E998C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3F9E-D80E-B846-A020-9DA56E73ADB1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0453C-7B2B-4047-A97C-D86AFD12E0C6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7937099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green_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E41E970B-DEED-964C-8002-DA3681F28A30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E2AA-61EC-D048-97AA-8609B83F1E6A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ABA3D-D83F-493F-B167-080424F419E8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7354509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orang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49F9024-0D46-9642-B119-7E48FFB90FA7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8861-F07E-9646-BB4E-E4E9E9667AD2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072E5-0E52-44A3-9FBC-C597485894C2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9212852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orange_sub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>
            <a:extLst>
              <a:ext uri="{FF2B5EF4-FFF2-40B4-BE49-F238E27FC236}">
                <a16:creationId xmlns:a16="http://schemas.microsoft.com/office/drawing/2014/main" id="{934ED42E-ED6D-2A48-A1A1-B18A1845B960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74B03-DB4C-BF48-8D0F-FE88299D9682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8D6B68-3BA2-47E5-9F9D-FF4793888ABC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8180058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blu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0B340A-A13F-A040-A28F-E3908CA063DF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9761B606-4630-4E41-8984-535C2B93984F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605CD-8CCF-4910-BE10-E9A75B2921D5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169571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blue_sub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77CF0A91-1262-9A44-AC93-0B5C118C95A5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D3EEA5-A6DA-FE4E-965E-16397997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6101" y="6343651"/>
            <a:ext cx="3181641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C4703112-5738-0F46-91F8-1E3B6E47E198}" type="datetime4">
              <a:t>November 6, 2025</a:t>
            </a:fld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22BC6A9-FDC8-2648-BD25-A43311D6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62C3EA-A9D1-40CF-9A9E-6684278A0AFE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9274584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la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0B340A-A13F-A040-A28F-E3908CA063DF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rgbClr val="9494D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9761B606-4630-4E41-8984-535C2B93984F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D2136A-D4C2-4746-A30B-CE9AC2F96B94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2122370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lav_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77CF0A91-1262-9A44-AC93-0B5C118C95A5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rgbClr val="9494D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D3EEA5-A6DA-FE4E-965E-16397997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6101" y="6343651"/>
            <a:ext cx="3181641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C4703112-5738-0F46-91F8-1E3B6E47E198}" type="datetime4">
              <a:t>November 6, 2025</a:t>
            </a:fld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22BC6A9-FDC8-2648-BD25-A43311D6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3F9189-BC60-45FD-ADE4-0CD2F4C9E598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1928907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een_blue">
    <p:bg>
      <p:bgPr>
        <a:solidFill>
          <a:srgbClr val="008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210B340A-A13F-A040-A28F-E3908CA063DF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9761B606-4630-4E41-8984-535C2B93984F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89DF66-74AB-4AFD-9846-A461C55B74AB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073288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_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E75D81-5B05-4C74-98F8-A3859B177C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709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green_blue_sub">
    <p:bg>
      <p:bgPr>
        <a:solidFill>
          <a:srgbClr val="008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77CF0A91-1262-9A44-AC93-0B5C118C95A5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AD3EEA5-A6DA-FE4E-965E-163979970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66101" y="6343651"/>
            <a:ext cx="3181641" cy="203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8"/>
            <a:fld id="{C4703112-5738-0F46-91F8-1E3B6E47E198}" type="datetime4">
              <a:t>November 6, 2025</a:t>
            </a:fld>
            <a:endParaRPr lang="en-US"/>
          </a:p>
        </p:txBody>
      </p:sp>
      <p:sp>
        <p:nvSpPr>
          <p:cNvPr id="12" name="Slide Number Placeholder 8">
            <a:extLst>
              <a:ext uri="{FF2B5EF4-FFF2-40B4-BE49-F238E27FC236}">
                <a16:creationId xmlns:a16="http://schemas.microsoft.com/office/drawing/2014/main" id="{E22BC6A9-FDC8-2648-BD25-A43311D68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 b="0" i="0">
                <a:solidFill>
                  <a:schemeClr val="bg1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D39F3C-6FF2-4633-8ECD-10FC2AC95791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5670783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u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5065AAD1-ED61-5D4D-BAB3-4E3C609E72B2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9AD6A0-C1C3-3A42-B3DF-34EFB4B33ACB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3567601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purple_orang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BF961D2B-4E81-E649-B673-2D599592310B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6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C2D1C4-1F8C-4610-8F9F-1E91F5B603D7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3068432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purple_blu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D85B25-0986-804F-8D14-0F7A9BDF93F5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chemeClr val="accent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0EBFEE-E796-4FED-BA3B-013E7B87AD4D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1104526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blue_la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D85B25-0986-804F-8D14-0F7A9BDF93F5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rgbClr val="9494D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E809D0-9ECE-4B4E-A5C3-2F3100121BD5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4902055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green_blue">
    <p:bg>
      <p:bgPr>
        <a:solidFill>
          <a:srgbClr val="0082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CD85B25-0986-804F-8D14-0F7A9BDF93F5}"/>
              </a:ext>
            </a:extLst>
          </p:cNvPr>
          <p:cNvSpPr/>
          <p:nvPr userDrawn="1"/>
        </p:nvSpPr>
        <p:spPr bwMode="auto">
          <a:xfrm>
            <a:off x="0" y="4080794"/>
            <a:ext cx="2791968" cy="2791968"/>
          </a:xfrm>
          <a:prstGeom prst="rtTriangle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4"/>
            <a:ext cx="5486401" cy="1330854"/>
          </a:xfrm>
          <a:noFill/>
        </p:spPr>
        <p:txBody>
          <a:bodyPr lIns="0" tIns="0" rIns="0" bIns="0" anchor="ctr" anchorCtr="0"/>
          <a:lstStyle>
            <a:lvl1pPr>
              <a:lnSpc>
                <a:spcPct val="100000"/>
              </a:lnSpc>
              <a:defRPr sz="2400" b="0" i="0" cap="none" baseline="0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4" y="1784594"/>
            <a:ext cx="5486400" cy="1976195"/>
          </a:xfrm>
        </p:spPr>
        <p:txBody>
          <a:bodyPr tIns="91440"/>
          <a:lstStyle>
            <a:lvl1pPr>
              <a:lnSpc>
                <a:spcPct val="100000"/>
              </a:lnSpc>
              <a:spcAft>
                <a:spcPts val="0"/>
              </a:spcAft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>
                <a:solidFill>
                  <a:schemeClr val="bg1"/>
                </a:solidFill>
                <a:latin typeface="+mn-lt"/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998D30-CA11-964F-A1DC-3B3DA3666FE4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43638" y="0"/>
            <a:ext cx="5948362" cy="6861572"/>
          </a:xfrm>
          <a:solidFill>
            <a:schemeClr val="tx2">
              <a:lumMod val="20000"/>
              <a:lumOff val="80000"/>
            </a:schemeClr>
          </a:solidFill>
        </p:spPr>
        <p:txBody>
          <a:bodyPr tIns="2651760"/>
          <a:lstStyle>
            <a:lvl1pPr algn="ctr">
              <a:defRPr b="0" i="0"/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B0DCAD-E480-4AAA-84BD-5A11D50B47AA}"/>
              </a:ext>
            </a:extLst>
          </p:cNvPr>
          <p:cNvSpPr txBox="1"/>
          <p:nvPr userDrawn="1"/>
        </p:nvSpPr>
        <p:spPr>
          <a:xfrm>
            <a:off x="470927" y="6309360"/>
            <a:ext cx="1240308" cy="365760"/>
          </a:xfrm>
          <a:prstGeom prst="rect">
            <a:avLst/>
          </a:prstGeom>
          <a:noFill/>
        </p:spPr>
        <p:txBody>
          <a:bodyPr wrap="square" lIns="0" tIns="0" rIns="0" bIns="0" rtlCol="0">
            <a:normAutofit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15959161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3"/>
            <a:ext cx="11268075" cy="4516437"/>
          </a:xfrm>
        </p:spPr>
        <p:txBody>
          <a:bodyPr rIns="182880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7BFE59-9EC8-9B4B-A7BC-7AF9433C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32944-0232-2E42-81E7-BAEE331D86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E8AC2-B660-CD46-BE3A-99D3742CA8D7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063AF-0FC9-524B-B4E7-80AE04329E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D35F6E1-8DB5-5D41-9693-A928D461B60C}" type="datetime4">
              <a:t>November 6,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1321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2"/>
            <a:ext cx="5486397" cy="45164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3638" y="1541463"/>
            <a:ext cx="5486397" cy="45164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3522E3-4677-604E-9AB7-55BA07C3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E84E5-A815-5D4C-B32C-F81EDC1C308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4BC137-FBAB-6F4E-A6CB-DA8740EA6572}" type="datetime4">
              <a:t>November 6, 2025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953CC-8ED1-4E23-83A7-A661B6715FA3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8567410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4" y="1541463"/>
            <a:ext cx="5486400" cy="451643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D9A7A099-8FCD-F248-90AD-8AB09DA1ADC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243639" y="1541464"/>
            <a:ext cx="5486398" cy="4516436"/>
          </a:xfrm>
          <a:pattFill prst="pct10">
            <a:fgClr>
              <a:schemeClr val="tx2"/>
            </a:fgClr>
            <a:bgClr>
              <a:schemeClr val="bg1"/>
            </a:bgClr>
          </a:pattFill>
        </p:spPr>
        <p:txBody>
          <a:bodyPr tIns="2468880"/>
          <a:lstStyle>
            <a:lvl1pPr algn="ctr">
              <a:defRPr b="0" i="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597DF7-737E-674E-8C8C-A9F6B6F81AF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421D8-4AD5-C546-A060-B43381AF6456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9580D19E-129F-2148-813E-91F89D23ABBD}" type="datetime4">
              <a:t>November 6, 2025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D89847-C010-6C43-B2EB-6C70D21C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A085DC-AD6C-4909-8C73-5B08A1D82469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80131075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1"/>
            <a:ext cx="5486400" cy="451643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E970E05D-6C9C-AA4C-9AC8-08594C5B389D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6243637" y="1541462"/>
            <a:ext cx="5486401" cy="4516437"/>
          </a:xfr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tIns="2514600"/>
          <a:lstStyle>
            <a:lvl1pPr algn="ctr">
              <a:defRPr b="0" i="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C899BB9-E201-8940-BB81-82A108C8C22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7DEDF-6416-1C44-B18D-7B9D182D766C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358B74E7-803A-4D45-BC61-7470C7819352}" type="datetime4">
              <a:t>November 6, 2025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8DEC5E-22C8-9B4F-B253-99141F4AF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56185-27DA-45FF-B6EB-F60CF9938186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19106274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BEE8588-CCD6-C848-AF0C-7182A05F50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4" y="441435"/>
            <a:ext cx="7421562" cy="599089"/>
          </a:xfrm>
        </p:spPr>
        <p:txBody>
          <a:bodyPr rIns="0" anchor="t" anchorCtr="0"/>
          <a:lstStyle>
            <a:lvl1pPr>
              <a:defRPr sz="4400" b="0" i="0">
                <a:solidFill>
                  <a:schemeClr val="accent4"/>
                </a:solidFill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E783A32-95D3-8546-86F7-42B78F6E85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1963" y="1040525"/>
            <a:ext cx="11268073" cy="4720514"/>
          </a:xfrm>
        </p:spPr>
        <p:txBody>
          <a:bodyPr tIns="228600"/>
          <a:lstStyle>
            <a:lvl1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b="0" i="0">
                <a:solidFill>
                  <a:schemeClr val="tx2"/>
                </a:solidFill>
              </a:defRPr>
            </a:lvl1pPr>
            <a:lvl2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 b="0" cap="none" baseline="0">
                <a:solidFill>
                  <a:schemeClr val="tx2"/>
                </a:solidFill>
                <a:latin typeface="+mn-lt"/>
              </a:defRPr>
            </a:lvl2pPr>
            <a:lvl3pPr marL="640080" indent="-320040"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defRPr/>
            </a:lvl3pPr>
            <a:lvl4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/>
            </a:lvl4pPr>
            <a:lvl5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/>
            </a:lvl5pPr>
            <a:lvl6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6pPr>
            <a:lvl7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/>
            </a:lvl7pPr>
            <a:lvl8pPr marL="411480" indent="-411480">
              <a:spcAft>
                <a:spcPts val="600"/>
              </a:spcAft>
              <a:buClr>
                <a:schemeClr val="tx2"/>
              </a:buClr>
              <a:buFont typeface="+mj-lt"/>
              <a:buAutoNum type="arabicPeriod"/>
              <a:defRPr sz="1800">
                <a:solidFill>
                  <a:schemeClr val="tx2"/>
                </a:solidFill>
              </a:defRPr>
            </a:lvl8pPr>
            <a:lvl9pPr marL="411480" indent="-411480">
              <a:spcAft>
                <a:spcPts val="600"/>
              </a:spcAft>
              <a:buFont typeface="+mj-lt"/>
              <a:buAutoNum type="arabicPeriod"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3E42B6-063D-F04B-819D-B3FBF2291D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6851" y="6098406"/>
            <a:ext cx="1373253" cy="31736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BCF668-7C97-1A4F-8B5B-A1AE970E63D9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734B39E6-B962-4248-95F7-329EC775DD82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4A6B7-AE00-5043-8502-D05D7B6F454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2E3DDF-7490-3B49-962E-D5C045DEA83A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7593092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8789" y="1541464"/>
            <a:ext cx="5489574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464" y="1541463"/>
            <a:ext cx="5489574" cy="4516437"/>
          </a:xfrm>
          <a:solidFill>
            <a:schemeClr val="tx2">
              <a:lumMod val="20000"/>
              <a:lumOff val="80000"/>
            </a:schemeClr>
          </a:solidFill>
        </p:spPr>
        <p:txBody>
          <a:bodyPr tIns="274320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4C353-6878-D14A-98A8-BFA524BDBD9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EC6055C-BD57-424D-B4BE-387EDC7B1F82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529DF-E953-CC45-8657-009CE8EF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64919D-3CB3-4112-99D8-5372BE1B0D42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39518697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2col image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0464" y="1541463"/>
            <a:ext cx="5489574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4C353-6878-D14A-98A8-BFA524BDBD9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4B069011-EA10-254F-AD46-D1C38BF85099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529DF-E953-CC45-8657-009CE8EF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9A9EDD0-3BF3-BB44-B8E0-0ED68D13F9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0" y="1541463"/>
            <a:ext cx="5489574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1BB64-6203-9140-924D-D6A4F4D87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788" y="4291013"/>
            <a:ext cx="5489574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D6EDBE-5706-3C4E-8E00-336772570F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43638" y="4291013"/>
            <a:ext cx="5490063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88AA28-EA66-49C7-B630-93DD3E4F63B8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8490024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58789" y="1541463"/>
            <a:ext cx="3575049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08475" y="1541464"/>
            <a:ext cx="3575049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ADD0FD0-82F6-6249-86EF-808648B0682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72451" y="1541463"/>
            <a:ext cx="3557586" cy="4516436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A6CB5C-BA55-DE43-97E2-C6B87762551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640E70EA-39AC-734E-92C5-BD963647F1E4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86FFC79-8264-DE45-B846-C00B144C0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4DBCC7-6C8F-4A23-94ED-DF6A07D7A727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36441586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3col image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179F241-E8FA-F745-9BE5-156FFA2874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5CCD431-4702-274F-AA13-35883D5B67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62926" y="1541463"/>
            <a:ext cx="3567111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94C353-6878-D14A-98A8-BFA524BDBD9C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72E70D-31F8-1043-86A7-CBD99F72F6E9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6529DF-E953-CC45-8657-009CE8EF8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09A9EDD0-3BF3-BB44-B8E0-0ED68D13F9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58790" y="1541463"/>
            <a:ext cx="3567110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1BB64-6203-9140-924D-D6A4F4D87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58788" y="4291013"/>
            <a:ext cx="3567110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FFD6EDBE-5706-3C4E-8E00-336772570F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6272" y="4291013"/>
            <a:ext cx="3567429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1AB026BD-6827-2946-87B8-A1F7848DF9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312444" y="1541463"/>
            <a:ext cx="3567111" cy="2502999"/>
          </a:xfrm>
          <a:solidFill>
            <a:schemeClr val="tx2">
              <a:lumMod val="20000"/>
              <a:lumOff val="80000"/>
            </a:schemeClr>
          </a:solidFill>
        </p:spPr>
        <p:txBody>
          <a:bodyPr tIns="155448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5A29C03E-EEC3-EA47-A2B3-9211C623CC1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315790" y="4291013"/>
            <a:ext cx="3567429" cy="1766887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 marL="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3E6EEE-B891-4528-A37E-34FBAD8A3A8B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57738534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255D22A-3748-EA46-AA6E-CC2670D14E8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tIns="2743200"/>
          <a:lstStyle>
            <a:lvl1pPr algn="ctr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9146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3C0-E9D6-7A48-80C4-9E7F61E2B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5C85A5-D1CA-0C4E-9CEF-F688BFD7EC8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5F47F2-DF6D-CF4C-9331-3C6E9BF445E3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A558D0-73DA-D641-8996-C29A66BC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F1B206-9AD3-47E6-A6E2-C9EEBF1A12C7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1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8283911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A9DE8-E46C-2749-B0B2-5ADDEB5B1D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9pPr>
              <a:defRPr b="0" i="0"/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B03EC8-6918-2845-BF67-0E7692FDE0C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C5370010-69C1-FD41-8555-A918E46CD5B1}" type="datetime4">
              <a:t>November 6,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138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 tIns="731520" anchor="ctr" anchorCtr="0"/>
          <a:lstStyle>
            <a:lvl1pPr algn="ctr">
              <a:defRPr sz="2000" b="0" i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33036160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>
            <a:extLst>
              <a:ext uri="{FF2B5EF4-FFF2-40B4-BE49-F238E27FC236}">
                <a16:creationId xmlns:a16="http://schemas.microsoft.com/office/drawing/2014/main" id="{F19AA7FB-D45F-0E48-BCC5-215310002072}"/>
              </a:ext>
            </a:extLst>
          </p:cNvPr>
          <p:cNvSpPr/>
          <p:nvPr userDrawn="1"/>
        </p:nvSpPr>
        <p:spPr bwMode="auto">
          <a:xfrm>
            <a:off x="-1" y="1255363"/>
            <a:ext cx="5617399" cy="561739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4A0C1-9109-9149-B3A4-DDBCEAFAA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08475" y="1541462"/>
            <a:ext cx="7421563" cy="4516437"/>
          </a:xfrm>
          <a:noFill/>
        </p:spPr>
        <p:txBody>
          <a:bodyPr lIns="1234440" tIns="0" rIns="228600" bIns="731520" anchor="ctr" anchorCtr="0"/>
          <a:lstStyle>
            <a:lvl1pPr>
              <a:defRPr sz="76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CLOSING TEXT</a:t>
            </a:r>
          </a:p>
        </p:txBody>
      </p:sp>
      <p:pic>
        <p:nvPicPr>
          <p:cNvPr id="3" name="Picture 2" descr="A logo with blue and orange triangles&#10;&#10;Description automatically generated">
            <a:extLst>
              <a:ext uri="{FF2B5EF4-FFF2-40B4-BE49-F238E27FC236}">
                <a16:creationId xmlns:a16="http://schemas.microsoft.com/office/drawing/2014/main" id="{A67EA43C-2F14-062D-D909-36E73A2E42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6" y="5206338"/>
            <a:ext cx="2662097" cy="141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495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25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g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10453C-7B2B-4047-A97C-D86AFD12E0C6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69534874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86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449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4695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48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8470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5325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739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9979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7894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58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blue_green_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E41E970B-DEED-964C-8002-DA3681F28A30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E2AA-61EC-D048-97AA-8609B83F1E6A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ABA3D-D83F-493F-B167-080424F419E8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69779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1718" y="1373190"/>
            <a:ext cx="10972801" cy="796925"/>
          </a:xfrm>
        </p:spPr>
        <p:txBody>
          <a:bodyPr>
            <a:noAutofit/>
          </a:bodyPr>
          <a:lstStyle>
            <a:lvl1pPr>
              <a:defRPr sz="4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Today’s Agenda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>
          <a:xfrm>
            <a:off x="609600" y="2286000"/>
            <a:ext cx="10972801" cy="3657600"/>
          </a:xfrm>
        </p:spPr>
        <p:txBody>
          <a:bodyPr>
            <a:noAutofit/>
          </a:bodyPr>
          <a:lstStyle>
            <a:lvl1pPr marL="342900" indent="-342900">
              <a:buFont typeface="+mj-lt"/>
              <a:buAutoNum type="arabicPeriod"/>
              <a:defRPr sz="2800" baseline="0">
                <a:solidFill>
                  <a:schemeClr val="accent1"/>
                </a:solidFill>
              </a:defRPr>
            </a:lvl1pPr>
            <a:lvl2pPr marL="628650" indent="-284163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2pPr>
            <a:lvl3pPr marL="630936" indent="-283464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3pPr>
            <a:lvl4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4pPr>
            <a:lvl5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5pPr>
            <a:lvl6pPr marL="630936" indent="-283464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6pPr>
            <a:lvl7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7pPr>
            <a:lvl8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8pPr>
            <a:lvl9pPr marL="630936" indent="-283464">
              <a:buFont typeface="Arial" panose="020B0604020202020204" pitchFamily="34" charset="0"/>
              <a:buChar char="•"/>
              <a:defRPr sz="2800">
                <a:solidFill>
                  <a:srgbClr val="003CA5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en-US"/>
              <a:t>Month Day, Year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AB0C05-754D-43FA-BCE2-3E6303E486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724" y="6295329"/>
            <a:ext cx="3758958" cy="3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15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Month Day, Year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4"/>
          </p:nvPr>
        </p:nvSpPr>
        <p:spPr>
          <a:xfrm>
            <a:off x="609600" y="1371600"/>
            <a:ext cx="5303520" cy="45720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5"/>
          </p:nvPr>
        </p:nvSpPr>
        <p:spPr>
          <a:xfrm>
            <a:off x="6276828" y="1371600"/>
            <a:ext cx="5303520" cy="4572000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6126758"/>
            <a:ext cx="4004682" cy="7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488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Column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09600" y="1373188"/>
            <a:ext cx="7192433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1"/>
          </p:nvPr>
        </p:nvSpPr>
        <p:spPr>
          <a:xfrm>
            <a:off x="8172452" y="1373188"/>
            <a:ext cx="3409949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Month Day, Year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6126758"/>
            <a:ext cx="4004682" cy="7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70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611718" y="1373188"/>
            <a:ext cx="5300133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280152" y="1373188"/>
            <a:ext cx="530225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Month Day, Year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4A3FAB-371F-41B5-933A-5618DB00D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724" y="6295329"/>
            <a:ext cx="3758958" cy="3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4125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Column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611717" y="1373188"/>
            <a:ext cx="10970683" cy="214471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09602" y="3794124"/>
            <a:ext cx="3413760" cy="21488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394201" y="3794125"/>
            <a:ext cx="3407833" cy="21488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8172452" y="3794125"/>
            <a:ext cx="3409949" cy="21488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Month Day, Year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6126758"/>
            <a:ext cx="4004682" cy="7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56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Month Day, Year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E8BC936-0928-C346-B13E-04BD580316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2"/>
          </p:nvPr>
        </p:nvSpPr>
        <p:spPr bwMode="blackWhite">
          <a:xfrm>
            <a:off x="611717" y="1373188"/>
            <a:ext cx="7190316" cy="4572000"/>
          </a:xfrm>
        </p:spPr>
        <p:txBody>
          <a:bodyPr>
            <a:noAutofit/>
          </a:bodyPr>
          <a:lstStyle>
            <a:lvl1pPr>
              <a:defRPr sz="4400" baseline="0">
                <a:solidFill>
                  <a:schemeClr val="accent1"/>
                </a:solidFill>
              </a:defRPr>
            </a:lvl1pPr>
            <a:lvl2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2pPr>
            <a:lvl3pPr marL="287338" indent="-285750">
              <a:defRPr sz="3600">
                <a:solidFill>
                  <a:schemeClr val="accent1"/>
                </a:solidFill>
              </a:defRPr>
            </a:lvl3pPr>
            <a:lvl4pPr marL="283464" indent="-284163">
              <a:buFont typeface="Calibri" panose="020F0502020204030204" pitchFamily="34" charset="0"/>
              <a:buChar char="-"/>
              <a:defRPr sz="3600">
                <a:solidFill>
                  <a:schemeClr val="accent1"/>
                </a:solidFill>
              </a:defRPr>
            </a:lvl4pPr>
            <a:lvl5pPr marL="283464" indent="-284163">
              <a:defRPr sz="3600">
                <a:solidFill>
                  <a:schemeClr val="accent1"/>
                </a:solidFill>
              </a:defRPr>
            </a:lvl5pPr>
            <a:lvl6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6pPr>
            <a:lvl7pPr marL="287338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7pPr>
            <a:lvl8pPr marL="285750" marR="0" indent="-28575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Calibri" panose="020F0502020204030204" pitchFamily="34" charset="0"/>
              <a:buChar char="-"/>
              <a:tabLst/>
              <a:defRPr sz="3600">
                <a:solidFill>
                  <a:schemeClr val="accent1"/>
                </a:solidFill>
              </a:defRPr>
            </a:lvl8pPr>
            <a:lvl9pPr marL="287338" indent="-285750">
              <a:defRPr sz="36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400" y="0"/>
            <a:ext cx="448172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40B6D1-3EC2-4FAA-9428-54F08ED1FF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5724" y="6295329"/>
            <a:ext cx="3758958" cy="369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100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blue_green_su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E41E970B-DEED-964C-8002-DA3681F28A30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5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430213"/>
            <a:ext cx="11268075" cy="1802447"/>
          </a:xfrm>
          <a:noFill/>
        </p:spPr>
        <p:txBody>
          <a:bodyPr lIns="0" tIns="0" rIns="228600" bIns="0" anchor="b" anchorCtr="0"/>
          <a:lstStyle>
            <a:lvl1pPr>
              <a:lnSpc>
                <a:spcPts val="4400"/>
              </a:lnSpc>
              <a:defRPr sz="4400" b="0" i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DE2AA-61EC-D048-97AA-8609B83F1E6A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478B0B0-8074-EC48-BD26-3A93AD4673E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2232660"/>
            <a:ext cx="11268075" cy="1528129"/>
          </a:xfrm>
        </p:spPr>
        <p:txBody>
          <a:bodyPr tIns="182880" rIns="1828800"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2ABA3D-D83F-493F-B167-080424F419E8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0654230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3"/>
            <a:ext cx="11268075" cy="4516437"/>
          </a:xfrm>
        </p:spPr>
        <p:txBody>
          <a:bodyPr rIns="1828800"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7BFE59-9EC8-9B4B-A7BC-7AF9433C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932944-0232-2E42-81E7-BAEE331D861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2E8AC2-B660-CD46-BE3A-99D3742CA8D7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B063AF-0FC9-524B-B4E7-80AE04329EC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D35F6E1-8DB5-5D41-9693-A928D461B60C}" type="datetime4">
              <a:t>November 6,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6582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2co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915052-D43B-2341-9EEF-BF86700831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2"/>
            <a:ext cx="5486397" cy="45164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290614-5015-FC49-9E9D-A9E87844B5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3638" y="1541463"/>
            <a:ext cx="5486397" cy="4516438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3522E3-4677-604E-9AB7-55BA07C3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75DE13-DF4F-A942-878B-B21B8A8A8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FE84E5-A815-5D4C-B32C-F81EDC1C308A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34BC137-FBAB-6F4E-A6CB-DA8740EA6572}" type="datetime4">
              <a:t>November 6, 2025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1953CC-8ED1-4E23-83A7-A661B6715FA3}"/>
              </a:ext>
            </a:extLst>
          </p:cNvPr>
          <p:cNvSpPr txBox="1"/>
          <p:nvPr userDrawn="1"/>
        </p:nvSpPr>
        <p:spPr>
          <a:xfrm>
            <a:off x="470927" y="6385112"/>
            <a:ext cx="2141644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9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 baseline="300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Women’s Health®</a:t>
            </a:r>
          </a:p>
        </p:txBody>
      </p:sp>
    </p:spTree>
    <p:extLst>
      <p:ext uri="{BB962C8B-B14F-4D97-AF65-F5344CB8AC3E}">
        <p14:creationId xmlns:p14="http://schemas.microsoft.com/office/powerpoint/2010/main" val="23336918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_blue_green">
  <p:cSld name="divider_blue_green">
    <p:bg>
      <p:bgPr>
        <a:solidFill>
          <a:schemeClr val="accent1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5"/>
          <p:cNvSpPr/>
          <p:nvPr/>
        </p:nvSpPr>
        <p:spPr>
          <a:xfrm flipH="1">
            <a:off x="9400032" y="4080794"/>
            <a:ext cx="2791968" cy="2791968"/>
          </a:xfrm>
          <a:prstGeom prst="rtTriangle">
            <a:avLst/>
          </a:prstGeom>
          <a:solidFill>
            <a:srgbClr val="B7DC79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00" tIns="0" rIns="22860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200"/>
              <a:buFont typeface="Libre Franklin"/>
              <a:buNone/>
              <a:defRPr sz="7200" b="0" i="0"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dt" idx="10"/>
          </p:nvPr>
        </p:nvSpPr>
        <p:spPr>
          <a:xfrm>
            <a:off x="8166101" y="6343651"/>
            <a:ext cx="3181641" cy="2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sldNum" idx="12"/>
          </p:nvPr>
        </p:nvSpPr>
        <p:spPr>
          <a:xfrm>
            <a:off x="11347742" y="6346858"/>
            <a:ext cx="382295" cy="193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2" name="Google Shape;272;p15"/>
          <p:cNvSpPr txBox="1"/>
          <p:nvPr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55000" lnSpcReduction="20000"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Katz Institute for Women's Health</a:t>
            </a:r>
            <a:r>
              <a:rPr lang="en-US" sz="1600" b="0" i="0" u="none" strike="noStrike" cap="none" baseline="30000">
                <a:solidFill>
                  <a:schemeClr val="l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®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8656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_purple_orange">
    <p:bg>
      <p:bgPr>
        <a:solidFill>
          <a:srgbClr val="5C0B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>
            <a:extLst>
              <a:ext uri="{FF2B5EF4-FFF2-40B4-BE49-F238E27FC236}">
                <a16:creationId xmlns:a16="http://schemas.microsoft.com/office/drawing/2014/main" id="{C49F9024-0D46-9642-B119-7E48FFB90FA7}"/>
              </a:ext>
            </a:extLst>
          </p:cNvPr>
          <p:cNvSpPr/>
          <p:nvPr userDrawn="1"/>
        </p:nvSpPr>
        <p:spPr bwMode="auto">
          <a:xfrm flipH="1">
            <a:off x="9400032" y="4080794"/>
            <a:ext cx="2791968" cy="2791968"/>
          </a:xfrm>
          <a:prstGeom prst="rtTriangle">
            <a:avLst/>
          </a:prstGeom>
          <a:solidFill>
            <a:schemeClr val="accent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F5D766FC-34C1-4347-A51E-24BC8D6FA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0213"/>
            <a:ext cx="11730038" cy="3826477"/>
          </a:xfrm>
          <a:noFill/>
        </p:spPr>
        <p:txBody>
          <a:bodyPr lIns="457200" tIns="0" rIns="228600" bIns="0" anchor="ctr" anchorCtr="0"/>
          <a:lstStyle>
            <a:lvl1pPr>
              <a:lnSpc>
                <a:spcPts val="7200"/>
              </a:lnSpc>
              <a:defRPr sz="7200" b="0" i="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AB25C-1FA6-D844-A247-BE15338D2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58861-F07E-9646-BB4E-E4E9E9667AD2}" type="datetime4">
              <a:t>November 6, 2025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0D55D5-9684-6A47-9F9B-95DBAE5CC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8072E5-0E52-44A3-9FBC-C597485894C2}"/>
              </a:ext>
            </a:extLst>
          </p:cNvPr>
          <p:cNvSpPr txBox="1"/>
          <p:nvPr userDrawn="1"/>
        </p:nvSpPr>
        <p:spPr>
          <a:xfrm>
            <a:off x="470927" y="6385112"/>
            <a:ext cx="2045850" cy="154978"/>
          </a:xfrm>
          <a:prstGeom prst="rect">
            <a:avLst/>
          </a:prstGeom>
          <a:noFill/>
        </p:spPr>
        <p:txBody>
          <a:bodyPr wrap="square" lIns="0" tIns="0" rIns="0" bIns="0" rtlCol="0">
            <a:normAutofit fontScale="62500" lnSpcReduction="20000"/>
          </a:bodyPr>
          <a:lstStyle/>
          <a:p>
            <a:pPr marL="0" indent="0" algn="l">
              <a:lnSpc>
                <a:spcPct val="120000"/>
              </a:lnSpc>
              <a:spcAft>
                <a:spcPts val="1200"/>
              </a:spcAft>
            </a:pPr>
            <a:r>
              <a:rPr lang="en-US"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Katz Institute for Women's Health</a:t>
            </a:r>
            <a:r>
              <a:rPr lang="en-US" sz="1600" b="0" i="0" baseline="3000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8812364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611717" y="1373188"/>
            <a:ext cx="10970683" cy="21447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2pPr>
            <a:lvl3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3pPr>
            <a:lvl4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4pPr>
            <a:lvl5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5pPr>
            <a:lvl6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6pPr>
            <a:lvl7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7pPr>
            <a:lvl8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8pPr>
            <a:lvl9pPr marL="173736" indent="-173736">
              <a:buFont typeface="Arial" panose="020B0604020202020204" pitchFamily="34" charset="0"/>
              <a:buChar char="•"/>
              <a:defRPr sz="2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1"/>
          </p:nvPr>
        </p:nvSpPr>
        <p:spPr>
          <a:xfrm>
            <a:off x="609600" y="3794124"/>
            <a:ext cx="10972801" cy="214884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Month Day, Year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E8BC936-0928-C346-B13E-04BD580316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26758"/>
            <a:ext cx="4004682" cy="7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3223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243638" y="416406"/>
            <a:ext cx="5486399" cy="2538892"/>
          </a:xfrm>
          <a:noFill/>
        </p:spPr>
        <p:txBody>
          <a:bodyPr lIns="0" tIns="0" rIns="0" bIns="155448" anchor="b" anchorCtr="0"/>
          <a:lstStyle>
            <a:lvl1pPr>
              <a:lnSpc>
                <a:spcPts val="4400"/>
              </a:lnSpc>
              <a:defRPr sz="4400" b="0" i="0">
                <a:solidFill>
                  <a:srgbClr val="B7DC79"/>
                </a:solidFill>
              </a:defRPr>
            </a:lvl1pPr>
          </a:lstStyle>
          <a:p>
            <a:r>
              <a:rPr lang="en-US"/>
              <a:t>Click to edit Master title style TEST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C413C7-A5C3-C440-BEAB-026A4F9049A9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6243636" y="3760788"/>
            <a:ext cx="5486401" cy="366831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l">
              <a:defRPr sz="1600" b="0" i="0">
                <a:solidFill>
                  <a:schemeClr val="bg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B2ACE9BD-C329-A64A-988E-50DF35D326FB}" type="datetime4">
              <a:rPr lang="en-US"/>
              <a:pPr/>
              <a:t>November 6, 2025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A5FA76-0FD1-414E-B84A-E29B14AD1DC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3638" y="2955925"/>
            <a:ext cx="5486400" cy="804863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lnSpc>
                <a:spcPct val="100000"/>
              </a:lnSpc>
              <a:spcAft>
                <a:spcPts val="0"/>
              </a:spcAft>
              <a:defRPr>
                <a:solidFill>
                  <a:schemeClr val="bg1"/>
                </a:solidFill>
              </a:defRPr>
            </a:lvl2pPr>
            <a:lvl3pPr marL="0" indent="0">
              <a:buFontTx/>
              <a:buNone/>
              <a:defRPr>
                <a:solidFill>
                  <a:schemeClr val="bg1"/>
                </a:solidFill>
              </a:defRPr>
            </a:lvl3pPr>
            <a:lvl4pPr marL="228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457200" indent="0">
              <a:buFontTx/>
              <a:buNone/>
              <a:defRPr>
                <a:solidFill>
                  <a:schemeClr val="bg1"/>
                </a:solidFill>
              </a:defRPr>
            </a:lvl5pPr>
            <a:lvl6pPr marL="685800" indent="0">
              <a:buFontTx/>
              <a:buNone/>
              <a:defRPr>
                <a:solidFill>
                  <a:schemeClr val="bg1"/>
                </a:solidFill>
              </a:defRPr>
            </a:lvl6pPr>
            <a:lvl7pPr marL="914400" indent="0">
              <a:buFontTx/>
              <a:buNone/>
              <a:defRPr>
                <a:solidFill>
                  <a:schemeClr val="bg1"/>
                </a:solidFill>
              </a:defRPr>
            </a:lvl7pPr>
            <a:lvl8pPr marL="914400" indent="0">
              <a:buFontTx/>
              <a:buNone/>
              <a:defRPr>
                <a:solidFill>
                  <a:schemeClr val="bg1"/>
                </a:solidFill>
              </a:defRPr>
            </a:lvl8pPr>
            <a:lvl9pPr marL="914400" indent="0">
              <a:buFontTx/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80CC9E-9AB7-4D33-B31B-5C86DC51A0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560" y="5280786"/>
            <a:ext cx="2697809" cy="1184659"/>
          </a:xfrm>
          <a:prstGeom prst="rect">
            <a:avLst/>
          </a:prstGeom>
        </p:spPr>
      </p:pic>
      <p:pic>
        <p:nvPicPr>
          <p:cNvPr id="2" name="Picture 1" descr="A picture containing text, symbol, logo, font&#10;&#10;Description automatically generated">
            <a:extLst>
              <a:ext uri="{FF2B5EF4-FFF2-40B4-BE49-F238E27FC236}">
                <a16:creationId xmlns:a16="http://schemas.microsoft.com/office/drawing/2014/main" id="{7C575273-B5D4-9DCA-2143-FE6F29B6D0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30" y="5696605"/>
            <a:ext cx="920055" cy="9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371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6693C0-E9D6-7A48-80C4-9E7F61E2BD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5C85A5-D1CA-0C4E-9CEF-F688BFD7EC8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45F47F2-DF6D-CF4C-9331-3C6E9BF445E3}" type="datetime4">
              <a:t>November 6, 2025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AA558D0-73DA-D641-8996-C29A66BC0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199814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5644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97882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1626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7510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7375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554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6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theme" Target="../theme/theme2.xml"/><Relationship Id="rId8" Type="http://schemas.openxmlformats.org/officeDocument/2006/relationships/slideLayout" Target="../slideLayouts/slideLayout4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963" y="406399"/>
            <a:ext cx="11268075" cy="973993"/>
          </a:xfrm>
          <a:prstGeom prst="rect">
            <a:avLst/>
          </a:prstGeom>
        </p:spPr>
        <p:txBody>
          <a:bodyPr vert="horz" lIns="0" tIns="0" rIns="137160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963" y="1547066"/>
            <a:ext cx="11268075" cy="4510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</a:t>
            </a:r>
          </a:p>
          <a:p>
            <a:pPr lvl="5"/>
            <a:r>
              <a:rPr lang="en-US"/>
              <a:t>Sixth</a:t>
            </a:r>
          </a:p>
          <a:p>
            <a:pPr lvl="6"/>
            <a:r>
              <a:rPr lang="en-US"/>
              <a:t>Seventh</a:t>
            </a:r>
          </a:p>
          <a:p>
            <a:pPr lvl="7"/>
            <a:r>
              <a:rPr lang="en-US"/>
              <a:t>Eighth</a:t>
            </a:r>
          </a:p>
          <a:p>
            <a:pPr lvl="8"/>
            <a:r>
              <a:rPr lang="en-US"/>
              <a:t>Ninth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7742" y="6346858"/>
            <a:ext cx="382295" cy="193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67E9-0F8A-7A42-93BC-4CB9D6A8A731}"/>
              </a:ext>
            </a:extLst>
          </p:cNvPr>
          <p:cNvSpPr txBox="1"/>
          <p:nvPr userDrawn="1"/>
        </p:nvSpPr>
        <p:spPr>
          <a:xfrm>
            <a:off x="7010400" y="7672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1000"/>
              </a:spcAft>
            </a:pPr>
            <a:endParaRPr lang="en-US" sz="1800" b="0" i="0">
              <a:solidFill>
                <a:schemeClr val="accent6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85144-1A90-9649-8FEE-7F30D22B9842}"/>
              </a:ext>
            </a:extLst>
          </p:cNvPr>
          <p:cNvSpPr txBox="1"/>
          <p:nvPr userDrawn="1"/>
        </p:nvSpPr>
        <p:spPr>
          <a:xfrm>
            <a:off x="8935656" y="174777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1000"/>
              </a:spcAft>
            </a:pPr>
            <a:endParaRPr lang="en-US" sz="1800" b="0" i="0">
              <a:solidFill>
                <a:schemeClr val="accent6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B9C08B3-B3E6-9943-98D0-6585785E9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66101" y="6343651"/>
            <a:ext cx="3181641" cy="20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  <a:lvl2pPr marL="0" algn="r">
              <a:defRPr sz="1000">
                <a:solidFill>
                  <a:schemeClr val="tx2"/>
                </a:solidFill>
              </a:defRPr>
            </a:lvl2pPr>
            <a:lvl3pPr marL="0" algn="r">
              <a:defRPr sz="1000">
                <a:solidFill>
                  <a:schemeClr val="tx2"/>
                </a:solidFill>
              </a:defRPr>
            </a:lvl3pPr>
            <a:lvl4pPr marL="0" algn="r">
              <a:defRPr sz="1000">
                <a:solidFill>
                  <a:schemeClr val="tx2"/>
                </a:solidFill>
              </a:defRPr>
            </a:lvl4pPr>
            <a:lvl5pPr marL="0" algn="r">
              <a:defRPr sz="1000">
                <a:solidFill>
                  <a:schemeClr val="tx2"/>
                </a:solidFill>
              </a:defRPr>
            </a:lvl5pPr>
            <a:lvl6pPr marL="0" algn="r">
              <a:defRPr sz="1000">
                <a:solidFill>
                  <a:schemeClr val="tx2"/>
                </a:solidFill>
              </a:defRPr>
            </a:lvl6pPr>
            <a:lvl7pPr marL="0" algn="r">
              <a:defRPr sz="1000">
                <a:solidFill>
                  <a:schemeClr val="tx2"/>
                </a:solidFill>
              </a:defRPr>
            </a:lvl7pPr>
            <a:lvl8pPr marL="0" algn="r">
              <a:defRPr sz="1000">
                <a:solidFill>
                  <a:schemeClr val="tx2"/>
                </a:solidFill>
              </a:defRPr>
            </a:lvl8pPr>
            <a:lvl9pPr marL="0" algn="r">
              <a:defRPr sz="1000">
                <a:solidFill>
                  <a:schemeClr val="tx2"/>
                </a:solidFill>
              </a:defRPr>
            </a:lvl9pPr>
          </a:lstStyle>
          <a:p>
            <a:fld id="{6ACA85A0-DBD7-1D43-8E71-342F03501C85}" type="datetime4">
              <a:t>November 6, 2025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88CA2-4DA7-AC4E-8943-A3776CE2CDD9}"/>
              </a:ext>
            </a:extLst>
          </p:cNvPr>
          <p:cNvSpPr/>
          <p:nvPr userDrawn="1"/>
        </p:nvSpPr>
        <p:spPr bwMode="auto">
          <a:xfrm>
            <a:off x="12344399" y="870830"/>
            <a:ext cx="810491" cy="388612"/>
          </a:xfrm>
          <a:prstGeom prst="rect">
            <a:avLst/>
          </a:prstGeom>
          <a:solidFill>
            <a:srgbClr val="FF681E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37B80-FD6C-7A43-8DB2-276A71361E4F}"/>
              </a:ext>
            </a:extLst>
          </p:cNvPr>
          <p:cNvSpPr/>
          <p:nvPr userDrawn="1"/>
        </p:nvSpPr>
        <p:spPr bwMode="auto">
          <a:xfrm>
            <a:off x="12344399" y="1311448"/>
            <a:ext cx="810491" cy="388612"/>
          </a:xfrm>
          <a:prstGeom prst="rect">
            <a:avLst/>
          </a:prstGeom>
          <a:solidFill>
            <a:srgbClr val="E33D2E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FC2578-F38E-0E43-A6CF-9A52EA7CBB28}"/>
              </a:ext>
            </a:extLst>
          </p:cNvPr>
          <p:cNvSpPr/>
          <p:nvPr userDrawn="1"/>
        </p:nvSpPr>
        <p:spPr bwMode="auto">
          <a:xfrm>
            <a:off x="12344399" y="1752065"/>
            <a:ext cx="810491" cy="388612"/>
          </a:xfrm>
          <a:prstGeom prst="rect">
            <a:avLst/>
          </a:prstGeom>
          <a:solidFill>
            <a:srgbClr val="BD83CA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688C46-7D34-1947-A31C-01D95A12B8CC}"/>
              </a:ext>
            </a:extLst>
          </p:cNvPr>
          <p:cNvSpPr/>
          <p:nvPr userDrawn="1"/>
        </p:nvSpPr>
        <p:spPr bwMode="auto">
          <a:xfrm>
            <a:off x="12344399" y="2192683"/>
            <a:ext cx="810491" cy="388612"/>
          </a:xfrm>
          <a:prstGeom prst="rect">
            <a:avLst/>
          </a:prstGeom>
          <a:solidFill>
            <a:srgbClr val="9E29B5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EC32CC-92E5-C246-BC0A-F4896EB6884A}"/>
              </a:ext>
            </a:extLst>
          </p:cNvPr>
          <p:cNvSpPr/>
          <p:nvPr userDrawn="1"/>
        </p:nvSpPr>
        <p:spPr bwMode="auto">
          <a:xfrm>
            <a:off x="12344399" y="2633300"/>
            <a:ext cx="810491" cy="388612"/>
          </a:xfrm>
          <a:prstGeom prst="rect">
            <a:avLst/>
          </a:prstGeom>
          <a:solidFill>
            <a:srgbClr val="5C0B8A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6940E-E094-864E-BA6B-3BADC77F5C4F}"/>
              </a:ext>
            </a:extLst>
          </p:cNvPr>
          <p:cNvSpPr/>
          <p:nvPr userDrawn="1"/>
        </p:nvSpPr>
        <p:spPr bwMode="auto">
          <a:xfrm>
            <a:off x="12344399" y="3073918"/>
            <a:ext cx="810491" cy="388612"/>
          </a:xfrm>
          <a:prstGeom prst="rect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EC73F7-7E1E-0449-B066-7FEA8A90A550}"/>
              </a:ext>
            </a:extLst>
          </p:cNvPr>
          <p:cNvSpPr/>
          <p:nvPr userDrawn="1"/>
        </p:nvSpPr>
        <p:spPr bwMode="auto">
          <a:xfrm>
            <a:off x="12344399" y="3514535"/>
            <a:ext cx="810491" cy="388612"/>
          </a:xfrm>
          <a:prstGeom prst="rect">
            <a:avLst/>
          </a:prstGeom>
          <a:solidFill>
            <a:srgbClr val="6DC3DF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679336-5AFB-2A47-B363-B8D2F27D3764}"/>
              </a:ext>
            </a:extLst>
          </p:cNvPr>
          <p:cNvSpPr/>
          <p:nvPr userDrawn="1"/>
        </p:nvSpPr>
        <p:spPr bwMode="auto">
          <a:xfrm>
            <a:off x="12344399" y="3955153"/>
            <a:ext cx="810491" cy="388612"/>
          </a:xfrm>
          <a:prstGeom prst="rect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0414D3-5DE8-A041-9BC9-7C6384121CE7}"/>
              </a:ext>
            </a:extLst>
          </p:cNvPr>
          <p:cNvSpPr/>
          <p:nvPr userDrawn="1"/>
        </p:nvSpPr>
        <p:spPr bwMode="auto">
          <a:xfrm>
            <a:off x="12344399" y="4395770"/>
            <a:ext cx="810491" cy="388612"/>
          </a:xfrm>
          <a:prstGeom prst="rect">
            <a:avLst/>
          </a:prstGeom>
          <a:solidFill>
            <a:srgbClr val="003CA5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B447EB-25A9-4C4E-9176-8436783F6943}"/>
              </a:ext>
            </a:extLst>
          </p:cNvPr>
          <p:cNvSpPr/>
          <p:nvPr userDrawn="1"/>
        </p:nvSpPr>
        <p:spPr bwMode="auto">
          <a:xfrm>
            <a:off x="12344399" y="4836387"/>
            <a:ext cx="810491" cy="388612"/>
          </a:xfrm>
          <a:prstGeom prst="rect">
            <a:avLst/>
          </a:prstGeom>
          <a:solidFill>
            <a:srgbClr val="B7DC7A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D2BE1-D132-C946-942F-B8022B86ABC3}"/>
              </a:ext>
            </a:extLst>
          </p:cNvPr>
          <p:cNvSpPr/>
          <p:nvPr userDrawn="1"/>
        </p:nvSpPr>
        <p:spPr bwMode="auto">
          <a:xfrm>
            <a:off x="12344399" y="5277005"/>
            <a:ext cx="810491" cy="388612"/>
          </a:xfrm>
          <a:prstGeom prst="rect">
            <a:avLst/>
          </a:prstGeom>
          <a:solidFill>
            <a:srgbClr val="3DAD2C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E7AF33-A945-EA48-AAD8-AF6DC4A1EEDC}"/>
              </a:ext>
            </a:extLst>
          </p:cNvPr>
          <p:cNvSpPr/>
          <p:nvPr userDrawn="1"/>
        </p:nvSpPr>
        <p:spPr bwMode="auto">
          <a:xfrm>
            <a:off x="12344399" y="5717622"/>
            <a:ext cx="810491" cy="388612"/>
          </a:xfrm>
          <a:prstGeom prst="rect">
            <a:avLst/>
          </a:prstGeom>
          <a:solidFill>
            <a:srgbClr val="00823D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272B3-2A95-DE44-948F-2DC965714D17}"/>
              </a:ext>
            </a:extLst>
          </p:cNvPr>
          <p:cNvSpPr/>
          <p:nvPr userDrawn="1"/>
        </p:nvSpPr>
        <p:spPr bwMode="auto">
          <a:xfrm>
            <a:off x="12344399" y="6158239"/>
            <a:ext cx="810491" cy="388612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D7B12-CD37-5547-B9F2-86E6BBC476BC}"/>
              </a:ext>
            </a:extLst>
          </p:cNvPr>
          <p:cNvSpPr/>
          <p:nvPr userDrawn="1"/>
        </p:nvSpPr>
        <p:spPr bwMode="auto">
          <a:xfrm>
            <a:off x="12344399" y="430213"/>
            <a:ext cx="810491" cy="388612"/>
          </a:xfrm>
          <a:prstGeom prst="rect">
            <a:avLst/>
          </a:prstGeom>
          <a:solidFill>
            <a:srgbClr val="FFBA00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825" r:id="rId2"/>
    <p:sldLayoutId id="2147483826" r:id="rId3"/>
    <p:sldLayoutId id="2147483827" r:id="rId4"/>
    <p:sldLayoutId id="2147483828" r:id="rId5"/>
    <p:sldLayoutId id="2147483807" r:id="rId6"/>
    <p:sldLayoutId id="2147483805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9" r:id="rId13"/>
    <p:sldLayoutId id="2147483830" r:id="rId14"/>
    <p:sldLayoutId id="2147483831" r:id="rId15"/>
    <p:sldLayoutId id="2147483832" r:id="rId16"/>
    <p:sldLayoutId id="2147483820" r:id="rId17"/>
    <p:sldLayoutId id="2147483823" r:id="rId18"/>
    <p:sldLayoutId id="2147483824" r:id="rId19"/>
    <p:sldLayoutId id="2147483833" r:id="rId20"/>
    <p:sldLayoutId id="2147483834" r:id="rId21"/>
    <p:sldLayoutId id="2147483745" r:id="rId22"/>
    <p:sldLayoutId id="2147483746" r:id="rId23"/>
    <p:sldLayoutId id="2147483779" r:id="rId24"/>
    <p:sldLayoutId id="2147483780" r:id="rId25"/>
    <p:sldLayoutId id="2147483802" r:id="rId26"/>
    <p:sldLayoutId id="2147483821" r:id="rId27"/>
    <p:sldLayoutId id="2147483747" r:id="rId28"/>
    <p:sldLayoutId id="2147483822" r:id="rId29"/>
    <p:sldLayoutId id="2147483792" r:id="rId30"/>
    <p:sldLayoutId id="2147483760" r:id="rId31"/>
    <p:sldLayoutId id="2147483756" r:id="rId32"/>
    <p:sldLayoutId id="2147483708" r:id="rId33"/>
    <p:sldLayoutId id="2147483790" r:id="rId3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 cap="all" baseline="0">
          <a:solidFill>
            <a:schemeClr val="accent4"/>
          </a:solidFill>
          <a:latin typeface="Franklin Gothic Demi Cond" panose="020B06030201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Tx/>
        <a:buNone/>
        <a:tabLst>
          <a:tab pos="280988" algn="l"/>
        </a:tabLst>
        <a:defRPr sz="2400" b="0" i="0" kern="1200" cap="none" baseline="0">
          <a:solidFill>
            <a:schemeClr val="tx2"/>
          </a:solidFill>
          <a:latin typeface="Georgia" panose="02040502050405020303" pitchFamily="18" charset="0"/>
          <a:ea typeface="Verdana" panose="020B0604030504040204" pitchFamily="34" charset="0"/>
          <a:cs typeface="Verdana" panose="020B0604030504040204" pitchFamily="34" charset="0"/>
        </a:defRPr>
      </a:lvl2pPr>
      <a:lvl3pPr marL="228600" indent="-228600" algn="l" defTabSz="292608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–"/>
        <a:tabLst>
          <a:tab pos="276225" algn="l"/>
          <a:tab pos="584200" algn="l"/>
        </a:tabLst>
        <a:defRPr sz="16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457200" marR="0" indent="-228600" algn="l" defTabSz="292608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685800" indent="-228600" algn="l" defTabSz="292608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>
          <a:tab pos="292608" algn="l"/>
          <a:tab pos="585216" algn="l"/>
        </a:tabLst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9144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714" userDrawn="1">
          <p15:clr>
            <a:srgbClr val="F26B43"/>
          </p15:clr>
        </p15:guide>
        <p15:guide id="3" pos="291" userDrawn="1">
          <p15:clr>
            <a:srgbClr val="F26B43"/>
          </p15:clr>
        </p15:guide>
        <p15:guide id="8" pos="2536" userDrawn="1">
          <p15:clr>
            <a:srgbClr val="F26B43"/>
          </p15:clr>
        </p15:guide>
        <p15:guide id="9" pos="3747" userDrawn="1">
          <p15:clr>
            <a:srgbClr val="F26B43"/>
          </p15:clr>
        </p15:guide>
        <p15:guide id="10" pos="3840" userDrawn="1">
          <p15:clr>
            <a:srgbClr val="F26B43"/>
          </p15:clr>
        </p15:guide>
        <p15:guide id="12" pos="3933" userDrawn="1">
          <p15:clr>
            <a:srgbClr val="F26B43"/>
          </p15:clr>
        </p15:guide>
        <p15:guide id="13" pos="7389" userDrawn="1">
          <p15:clr>
            <a:srgbClr val="F26B43"/>
          </p15:clr>
        </p15:guide>
        <p15:guide id="15" pos="4966" userDrawn="1">
          <p15:clr>
            <a:srgbClr val="F26B43"/>
          </p15:clr>
        </p15:guide>
        <p15:guide id="16" pos="5144" userDrawn="1">
          <p15:clr>
            <a:srgbClr val="F26B43"/>
          </p15:clr>
        </p15:guide>
        <p15:guide id="25" orient="horz" pos="254" userDrawn="1">
          <p15:clr>
            <a:srgbClr val="F26B43"/>
          </p15:clr>
        </p15:guide>
        <p15:guide id="26" orient="horz" pos="971" userDrawn="1">
          <p15:clr>
            <a:srgbClr val="F26B43"/>
          </p15:clr>
        </p15:guide>
        <p15:guide id="31" orient="horz" pos="3816" userDrawn="1">
          <p15:clr>
            <a:srgbClr val="F26B43"/>
          </p15:clr>
        </p15:guide>
        <p15:guide id="32" orient="horz" pos="3996" userDrawn="1">
          <p15:clr>
            <a:srgbClr val="F26B43"/>
          </p15:clr>
        </p15:guide>
        <p15:guide id="33" orient="horz" pos="870" userDrawn="1">
          <p15:clr>
            <a:srgbClr val="F26B43"/>
          </p15:clr>
        </p15:guide>
        <p15:guide id="35" orient="horz" pos="412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1963" y="406399"/>
            <a:ext cx="11268075" cy="973993"/>
          </a:xfrm>
          <a:prstGeom prst="rect">
            <a:avLst/>
          </a:prstGeom>
        </p:spPr>
        <p:txBody>
          <a:bodyPr vert="horz" lIns="0" tIns="0" rIns="137160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1963" y="1547066"/>
            <a:ext cx="11268075" cy="451083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</a:t>
            </a:r>
          </a:p>
          <a:p>
            <a:pPr lvl="5"/>
            <a:r>
              <a:rPr lang="en-US"/>
              <a:t>Sixth</a:t>
            </a:r>
          </a:p>
          <a:p>
            <a:pPr lvl="6"/>
            <a:r>
              <a:rPr lang="en-US"/>
              <a:t>Seventh</a:t>
            </a:r>
          </a:p>
          <a:p>
            <a:pPr lvl="7"/>
            <a:r>
              <a:rPr lang="en-US"/>
              <a:t>Eighth</a:t>
            </a:r>
          </a:p>
          <a:p>
            <a:pPr lvl="8"/>
            <a:r>
              <a:rPr lang="en-US"/>
              <a:t>Ninth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47742" y="6346858"/>
            <a:ext cx="382295" cy="19323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0" algn="r">
              <a:defRPr sz="1000" b="0" i="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fld id="{63DCA5C9-2E11-4C67-86EB-AE1DE127DC6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F567E9-0F8A-7A42-93BC-4CB9D6A8A731}"/>
              </a:ext>
            </a:extLst>
          </p:cNvPr>
          <p:cNvSpPr txBox="1"/>
          <p:nvPr userDrawn="1"/>
        </p:nvSpPr>
        <p:spPr>
          <a:xfrm>
            <a:off x="7010400" y="76725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1000"/>
              </a:spcAft>
            </a:pPr>
            <a:endParaRPr lang="en-US" sz="1800" b="0" i="0">
              <a:solidFill>
                <a:schemeClr val="accent6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885144-1A90-9649-8FEE-7F30D22B9842}"/>
              </a:ext>
            </a:extLst>
          </p:cNvPr>
          <p:cNvSpPr txBox="1"/>
          <p:nvPr userDrawn="1"/>
        </p:nvSpPr>
        <p:spPr>
          <a:xfrm>
            <a:off x="8935656" y="1747777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rmAutofit fontScale="25000" lnSpcReduction="20000"/>
          </a:bodyPr>
          <a:lstStyle/>
          <a:p>
            <a:pPr marL="0" indent="-3657600" algn="l">
              <a:spcAft>
                <a:spcPts val="1000"/>
              </a:spcAft>
            </a:pPr>
            <a:endParaRPr lang="en-US" sz="1800" b="0" i="0">
              <a:solidFill>
                <a:schemeClr val="accent6"/>
              </a:solidFill>
              <a:latin typeface="Franklin Gothic Book" panose="020B05030201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7B9C08B3-B3E6-9943-98D0-6585785E9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66101" y="6343651"/>
            <a:ext cx="3181641" cy="203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chemeClr val="tx2"/>
                </a:solidFill>
              </a:defRPr>
            </a:lvl1pPr>
            <a:lvl2pPr marL="0" algn="r">
              <a:defRPr sz="1000">
                <a:solidFill>
                  <a:schemeClr val="tx2"/>
                </a:solidFill>
              </a:defRPr>
            </a:lvl2pPr>
            <a:lvl3pPr marL="0" algn="r">
              <a:defRPr sz="1000">
                <a:solidFill>
                  <a:schemeClr val="tx2"/>
                </a:solidFill>
              </a:defRPr>
            </a:lvl3pPr>
            <a:lvl4pPr marL="0" algn="r">
              <a:defRPr sz="1000">
                <a:solidFill>
                  <a:schemeClr val="tx2"/>
                </a:solidFill>
              </a:defRPr>
            </a:lvl4pPr>
            <a:lvl5pPr marL="0" algn="r">
              <a:defRPr sz="1000">
                <a:solidFill>
                  <a:schemeClr val="tx2"/>
                </a:solidFill>
              </a:defRPr>
            </a:lvl5pPr>
            <a:lvl6pPr marL="0" algn="r">
              <a:defRPr sz="1000">
                <a:solidFill>
                  <a:schemeClr val="tx2"/>
                </a:solidFill>
              </a:defRPr>
            </a:lvl6pPr>
            <a:lvl7pPr marL="0" algn="r">
              <a:defRPr sz="1000">
                <a:solidFill>
                  <a:schemeClr val="tx2"/>
                </a:solidFill>
              </a:defRPr>
            </a:lvl7pPr>
            <a:lvl8pPr marL="0" algn="r">
              <a:defRPr sz="1000">
                <a:solidFill>
                  <a:schemeClr val="tx2"/>
                </a:solidFill>
              </a:defRPr>
            </a:lvl8pPr>
            <a:lvl9pPr marL="0" algn="r">
              <a:defRPr sz="1000">
                <a:solidFill>
                  <a:schemeClr val="tx2"/>
                </a:solidFill>
              </a:defRPr>
            </a:lvl9pPr>
          </a:lstStyle>
          <a:p>
            <a:fld id="{6ACA85A0-DBD7-1D43-8E71-342F03501C85}" type="datetime4">
              <a:t>November 6, 2025</a:t>
            </a:fld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988CA2-4DA7-AC4E-8943-A3776CE2CDD9}"/>
              </a:ext>
            </a:extLst>
          </p:cNvPr>
          <p:cNvSpPr/>
          <p:nvPr userDrawn="1"/>
        </p:nvSpPr>
        <p:spPr bwMode="auto">
          <a:xfrm>
            <a:off x="12344399" y="870830"/>
            <a:ext cx="810491" cy="388612"/>
          </a:xfrm>
          <a:prstGeom prst="rect">
            <a:avLst/>
          </a:prstGeom>
          <a:solidFill>
            <a:srgbClr val="FF681E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037B80-FD6C-7A43-8DB2-276A71361E4F}"/>
              </a:ext>
            </a:extLst>
          </p:cNvPr>
          <p:cNvSpPr/>
          <p:nvPr userDrawn="1"/>
        </p:nvSpPr>
        <p:spPr bwMode="auto">
          <a:xfrm>
            <a:off x="12344399" y="1311448"/>
            <a:ext cx="810491" cy="388612"/>
          </a:xfrm>
          <a:prstGeom prst="rect">
            <a:avLst/>
          </a:prstGeom>
          <a:solidFill>
            <a:srgbClr val="E33D2E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FC2578-F38E-0E43-A6CF-9A52EA7CBB28}"/>
              </a:ext>
            </a:extLst>
          </p:cNvPr>
          <p:cNvSpPr/>
          <p:nvPr userDrawn="1"/>
        </p:nvSpPr>
        <p:spPr bwMode="auto">
          <a:xfrm>
            <a:off x="12344399" y="1752065"/>
            <a:ext cx="810491" cy="388612"/>
          </a:xfrm>
          <a:prstGeom prst="rect">
            <a:avLst/>
          </a:prstGeom>
          <a:solidFill>
            <a:srgbClr val="BD83CA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688C46-7D34-1947-A31C-01D95A12B8CC}"/>
              </a:ext>
            </a:extLst>
          </p:cNvPr>
          <p:cNvSpPr/>
          <p:nvPr userDrawn="1"/>
        </p:nvSpPr>
        <p:spPr bwMode="auto">
          <a:xfrm>
            <a:off x="12344399" y="2192683"/>
            <a:ext cx="810491" cy="388612"/>
          </a:xfrm>
          <a:prstGeom prst="rect">
            <a:avLst/>
          </a:prstGeom>
          <a:solidFill>
            <a:srgbClr val="9E29B5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AEC32CC-92E5-C246-BC0A-F4896EB6884A}"/>
              </a:ext>
            </a:extLst>
          </p:cNvPr>
          <p:cNvSpPr/>
          <p:nvPr userDrawn="1"/>
        </p:nvSpPr>
        <p:spPr bwMode="auto">
          <a:xfrm>
            <a:off x="12344399" y="2633300"/>
            <a:ext cx="810491" cy="388612"/>
          </a:xfrm>
          <a:prstGeom prst="rect">
            <a:avLst/>
          </a:prstGeom>
          <a:solidFill>
            <a:srgbClr val="5C0B8A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6940E-E094-864E-BA6B-3BADC77F5C4F}"/>
              </a:ext>
            </a:extLst>
          </p:cNvPr>
          <p:cNvSpPr/>
          <p:nvPr userDrawn="1"/>
        </p:nvSpPr>
        <p:spPr bwMode="auto">
          <a:xfrm>
            <a:off x="12344399" y="3073918"/>
            <a:ext cx="810491" cy="388612"/>
          </a:xfrm>
          <a:prstGeom prst="rect">
            <a:avLst/>
          </a:prstGeom>
          <a:solidFill>
            <a:srgbClr val="9494D1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4EC73F7-7E1E-0449-B066-7FEA8A90A550}"/>
              </a:ext>
            </a:extLst>
          </p:cNvPr>
          <p:cNvSpPr/>
          <p:nvPr userDrawn="1"/>
        </p:nvSpPr>
        <p:spPr bwMode="auto">
          <a:xfrm>
            <a:off x="12344399" y="3514535"/>
            <a:ext cx="810491" cy="388612"/>
          </a:xfrm>
          <a:prstGeom prst="rect">
            <a:avLst/>
          </a:prstGeom>
          <a:solidFill>
            <a:srgbClr val="6DC3DF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B679336-5AFB-2A47-B363-B8D2F27D3764}"/>
              </a:ext>
            </a:extLst>
          </p:cNvPr>
          <p:cNvSpPr/>
          <p:nvPr userDrawn="1"/>
        </p:nvSpPr>
        <p:spPr bwMode="auto">
          <a:xfrm>
            <a:off x="12344399" y="3955153"/>
            <a:ext cx="810491" cy="388612"/>
          </a:xfrm>
          <a:prstGeom prst="rect">
            <a:avLst/>
          </a:prstGeom>
          <a:solidFill>
            <a:srgbClr val="009ADF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0414D3-5DE8-A041-9BC9-7C6384121CE7}"/>
              </a:ext>
            </a:extLst>
          </p:cNvPr>
          <p:cNvSpPr/>
          <p:nvPr userDrawn="1"/>
        </p:nvSpPr>
        <p:spPr bwMode="auto">
          <a:xfrm>
            <a:off x="12344399" y="4395770"/>
            <a:ext cx="810491" cy="388612"/>
          </a:xfrm>
          <a:prstGeom prst="rect">
            <a:avLst/>
          </a:prstGeom>
          <a:solidFill>
            <a:srgbClr val="003CA5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6B447EB-25A9-4C4E-9176-8436783F6943}"/>
              </a:ext>
            </a:extLst>
          </p:cNvPr>
          <p:cNvSpPr/>
          <p:nvPr userDrawn="1"/>
        </p:nvSpPr>
        <p:spPr bwMode="auto">
          <a:xfrm>
            <a:off x="12344399" y="4836387"/>
            <a:ext cx="810491" cy="388612"/>
          </a:xfrm>
          <a:prstGeom prst="rect">
            <a:avLst/>
          </a:prstGeom>
          <a:solidFill>
            <a:srgbClr val="B7DC7A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8D2BE1-D132-C946-942F-B8022B86ABC3}"/>
              </a:ext>
            </a:extLst>
          </p:cNvPr>
          <p:cNvSpPr/>
          <p:nvPr userDrawn="1"/>
        </p:nvSpPr>
        <p:spPr bwMode="auto">
          <a:xfrm>
            <a:off x="12344399" y="5277005"/>
            <a:ext cx="810491" cy="388612"/>
          </a:xfrm>
          <a:prstGeom prst="rect">
            <a:avLst/>
          </a:prstGeom>
          <a:solidFill>
            <a:srgbClr val="3DAD2C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9E7AF33-A945-EA48-AAD8-AF6DC4A1EEDC}"/>
              </a:ext>
            </a:extLst>
          </p:cNvPr>
          <p:cNvSpPr/>
          <p:nvPr userDrawn="1"/>
        </p:nvSpPr>
        <p:spPr bwMode="auto">
          <a:xfrm>
            <a:off x="12344399" y="5717622"/>
            <a:ext cx="810491" cy="388612"/>
          </a:xfrm>
          <a:prstGeom prst="rect">
            <a:avLst/>
          </a:prstGeom>
          <a:solidFill>
            <a:srgbClr val="00823D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19272B3-2A95-DE44-948F-2DC965714D17}"/>
              </a:ext>
            </a:extLst>
          </p:cNvPr>
          <p:cNvSpPr/>
          <p:nvPr userDrawn="1"/>
        </p:nvSpPr>
        <p:spPr bwMode="auto">
          <a:xfrm>
            <a:off x="12344399" y="6158239"/>
            <a:ext cx="810491" cy="388612"/>
          </a:xfrm>
          <a:prstGeom prst="rect">
            <a:avLst/>
          </a:prstGeom>
          <a:solidFill>
            <a:srgbClr val="414141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CD7B12-CD37-5547-B9F2-86E6BBC476BC}"/>
              </a:ext>
            </a:extLst>
          </p:cNvPr>
          <p:cNvSpPr/>
          <p:nvPr userDrawn="1"/>
        </p:nvSpPr>
        <p:spPr bwMode="auto">
          <a:xfrm>
            <a:off x="12344399" y="430213"/>
            <a:ext cx="810491" cy="388612"/>
          </a:xfrm>
          <a:prstGeom prst="rect">
            <a:avLst/>
          </a:prstGeom>
          <a:solidFill>
            <a:srgbClr val="FFBA00"/>
          </a:solidFill>
          <a:ln>
            <a:noFill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09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  <p:sldLayoutId id="2147483864" r:id="rId17"/>
    <p:sldLayoutId id="2147483865" r:id="rId18"/>
    <p:sldLayoutId id="2147483866" r:id="rId19"/>
    <p:sldLayoutId id="2147483867" r:id="rId20"/>
    <p:sldLayoutId id="2147483868" r:id="rId21"/>
    <p:sldLayoutId id="2147483869" r:id="rId22"/>
    <p:sldLayoutId id="2147483870" r:id="rId23"/>
    <p:sldLayoutId id="2147483871" r:id="rId24"/>
    <p:sldLayoutId id="2147483872" r:id="rId25"/>
    <p:sldLayoutId id="2147483873" r:id="rId26"/>
    <p:sldLayoutId id="2147483874" r:id="rId27"/>
    <p:sldLayoutId id="2147483875" r:id="rId28"/>
    <p:sldLayoutId id="2147483876" r:id="rId29"/>
    <p:sldLayoutId id="2147483877" r:id="rId30"/>
    <p:sldLayoutId id="2147483878" r:id="rId31"/>
    <p:sldLayoutId id="2147483879" r:id="rId32"/>
    <p:sldLayoutId id="2147483880" r:id="rId33"/>
    <p:sldLayoutId id="2147483881" r:id="rId34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b="0" i="0" kern="1200" cap="all" baseline="0">
          <a:solidFill>
            <a:schemeClr val="accent4"/>
          </a:solidFill>
          <a:latin typeface="Franklin Gothic Demi Cond" panose="020B060302010202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Tx/>
        <a:buNone/>
        <a:tabLst>
          <a:tab pos="280988" algn="l"/>
        </a:tabLst>
        <a:defRPr sz="2400" b="0" i="0" kern="1200" cap="none" baseline="0">
          <a:solidFill>
            <a:schemeClr val="tx2"/>
          </a:solidFill>
          <a:latin typeface="Georgia" panose="02040502050405020303" pitchFamily="18" charset="0"/>
          <a:ea typeface="Verdana" panose="020B0604030504040204" pitchFamily="34" charset="0"/>
          <a:cs typeface="Verdana" panose="020B0604030504040204" pitchFamily="34" charset="0"/>
        </a:defRPr>
      </a:lvl2pPr>
      <a:lvl3pPr marL="228600" indent="-228600" algn="l" defTabSz="292608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–"/>
        <a:tabLst>
          <a:tab pos="276225" algn="l"/>
          <a:tab pos="584200" algn="l"/>
        </a:tabLst>
        <a:defRPr sz="16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457200" marR="0" indent="-228600" algn="l" defTabSz="292608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6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685800" indent="-228600" algn="l" defTabSz="292608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>
          <a:tab pos="292608" algn="l"/>
          <a:tab pos="585216" algn="l"/>
        </a:tabLst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9144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Arial" panose="020B0604020202020204" pitchFamily="34" charset="0"/>
        <a:buChar char="•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6pPr>
      <a:lvl7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7pPr>
      <a:lvl8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8pPr>
      <a:lvl9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System Font Regular"/>
        <a:buChar char="–"/>
        <a:tabLst/>
        <a:defRPr sz="1400" b="0" i="0" kern="1200">
          <a:solidFill>
            <a:schemeClr val="tx2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2714">
          <p15:clr>
            <a:srgbClr val="F26B43"/>
          </p15:clr>
        </p15:guide>
        <p15:guide id="3" pos="291">
          <p15:clr>
            <a:srgbClr val="F26B43"/>
          </p15:clr>
        </p15:guide>
        <p15:guide id="8" pos="2536">
          <p15:clr>
            <a:srgbClr val="F26B43"/>
          </p15:clr>
        </p15:guide>
        <p15:guide id="9" pos="3747">
          <p15:clr>
            <a:srgbClr val="F26B43"/>
          </p15:clr>
        </p15:guide>
        <p15:guide id="10" pos="3840">
          <p15:clr>
            <a:srgbClr val="F26B43"/>
          </p15:clr>
        </p15:guide>
        <p15:guide id="12" pos="3933">
          <p15:clr>
            <a:srgbClr val="F26B43"/>
          </p15:clr>
        </p15:guide>
        <p15:guide id="13" pos="7389">
          <p15:clr>
            <a:srgbClr val="F26B43"/>
          </p15:clr>
        </p15:guide>
        <p15:guide id="15" pos="4966">
          <p15:clr>
            <a:srgbClr val="F26B43"/>
          </p15:clr>
        </p15:guide>
        <p15:guide id="16" pos="5144">
          <p15:clr>
            <a:srgbClr val="F26B43"/>
          </p15:clr>
        </p15:guide>
        <p15:guide id="25" orient="horz" pos="254">
          <p15:clr>
            <a:srgbClr val="F26B43"/>
          </p15:clr>
        </p15:guide>
        <p15:guide id="26" orient="horz" pos="971">
          <p15:clr>
            <a:srgbClr val="F26B43"/>
          </p15:clr>
        </p15:guide>
        <p15:guide id="31" orient="horz" pos="3816">
          <p15:clr>
            <a:srgbClr val="F26B43"/>
          </p15:clr>
        </p15:guide>
        <p15:guide id="32" orient="horz" pos="3996">
          <p15:clr>
            <a:srgbClr val="F26B43"/>
          </p15:clr>
        </p15:guide>
        <p15:guide id="33" orient="horz" pos="870">
          <p15:clr>
            <a:srgbClr val="F26B43"/>
          </p15:clr>
        </p15:guide>
        <p15:guide id="35" orient="horz" pos="412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41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  <p:sldLayoutId id="2147483895" r:id="rId13"/>
    <p:sldLayoutId id="2147483896" r:id="rId14"/>
    <p:sldLayoutId id="2147483897" r:id="rId15"/>
    <p:sldLayoutId id="2147483898" r:id="rId16"/>
    <p:sldLayoutId id="2147483899" r:id="rId17"/>
    <p:sldLayoutId id="2147483900" r:id="rId18"/>
    <p:sldLayoutId id="2147483901" r:id="rId19"/>
    <p:sldLayoutId id="2147483902" r:id="rId20"/>
    <p:sldLayoutId id="2147483903" r:id="rId21"/>
    <p:sldLayoutId id="2147483904" r:id="rId22"/>
    <p:sldLayoutId id="2147483905" r:id="rId23"/>
    <p:sldLayoutId id="2147483906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04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fp.ca/content/cfp/63/4/295.full.pdf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fp.ca/content/cfp/63/4/295.full.pdf" TargetMode="Externa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company/katz-institute-for-womens-health/about/" TargetMode="External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12" Type="http://schemas.openxmlformats.org/officeDocument/2006/relationships/image" Target="../media/image45.svg"/><Relationship Id="rId2" Type="http://schemas.openxmlformats.org/officeDocument/2006/relationships/hyperlink" Target="https://www.facebook.com/KatzWomensHlth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x.com/KatzWomensHlth" TargetMode="External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hyperlink" Target="https://www.instagram.com/katzwomenshealth/" TargetMode="External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38867588@N05/5736323725/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8.xml"/><Relationship Id="rId6" Type="http://schemas.openxmlformats.org/officeDocument/2006/relationships/hyperlink" Target="https://www.flickr.com/photos/danielfoster/7314543258/in/photolist-c9mWSN-7MYdyn-kgsAN8-eSH4Xf-e5BcBs-kAv5M6-9gAu1H-6LsK4H-9GXEFA-5HY1mg-iFpwGZ-4mfHmW-3ydUqh-59KVGq-FTjrT-8mgQvV-cSHs3q-5AEKMk-8KvNU6-eqWkY-9Y54cE-8dg6Sj-QHbL3-nUGeLm-imGrq9-4PzmJw-6CWc6j-3fSgTs-66Rg7A-aEev9A-d4otuG-gcTYPY-62P3co-2ePhC-naEX53-ns1r-5toJKf-oGFY-khfgwR-6mTTR6-f24gnQ-3qHmx-6FQMAH-5vrHbo-8K3YZ-aBTwZP-r8fAR-aTq7Ek-6azSYX-8dg7YC/" TargetMode="External"/><Relationship Id="rId5" Type="http://schemas.openxmlformats.org/officeDocument/2006/relationships/image" Target="../media/image49.jpeg"/><Relationship Id="rId10" Type="http://schemas.openxmlformats.org/officeDocument/2006/relationships/hyperlink" Target="http://www.flickr.com/photos/mkoralewski/7823440682/" TargetMode="External"/><Relationship Id="rId4" Type="http://schemas.openxmlformats.org/officeDocument/2006/relationships/hyperlink" Target="https://www.focusfitness.net/stock-photos/downloads/sporty-woman-running-stairs/" TargetMode="External"/><Relationship Id="rId9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Relationship Id="rId4" Type="http://schemas.openxmlformats.org/officeDocument/2006/relationships/hyperlink" Target="https://pixabay.com/nl/ons-verenigde-staten-rusland-kaart-1907526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0EC6E-D050-AE6A-0982-625EB662C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893" y="433408"/>
            <a:ext cx="9293035" cy="2995592"/>
          </a:xfrm>
        </p:spPr>
        <p:txBody>
          <a:bodyPr anchor="t"/>
          <a:lstStyle/>
          <a:p>
            <a:pPr algn="ctr"/>
            <a:r>
              <a:rPr lang="en-US" sz="3200" dirty="0">
                <a:latin typeface="Franklin Gothic Demi Cond"/>
                <a:ea typeface="Verdana"/>
              </a:rPr>
              <a:t>Is It HOT…. OR  Is It Just Me?  </a:t>
            </a:r>
            <a:br>
              <a:rPr lang="en-US" sz="3600" dirty="0"/>
            </a:br>
            <a:br>
              <a:rPr lang="en-US" sz="3600" dirty="0"/>
            </a:br>
            <a:r>
              <a:rPr lang="en-US" sz="2800" cap="none" dirty="0">
                <a:solidFill>
                  <a:schemeClr val="bg1"/>
                </a:solidFill>
                <a:latin typeface="Franklin Gothic Demi Cond"/>
                <a:ea typeface="Verdana"/>
              </a:rPr>
              <a:t>Stephanie Trentacoste McNally, MD, FACOG, FACS, MSCP </a:t>
            </a:r>
            <a:br>
              <a:rPr lang="en-US" sz="2800" cap="none" dirty="0"/>
            </a:br>
            <a:r>
              <a:rPr lang="en-US" sz="2800" cap="none" dirty="0">
                <a:solidFill>
                  <a:schemeClr val="bg1"/>
                </a:solidFill>
                <a:latin typeface="Franklin Gothic Demi Cond"/>
                <a:ea typeface="Verdana"/>
              </a:rPr>
              <a:t>Medical Director, Katz Institute for Woman's Health </a:t>
            </a:r>
            <a:br>
              <a:rPr lang="en-US" sz="2800" cap="none" dirty="0"/>
            </a:br>
            <a:r>
              <a:rPr lang="en-US" sz="2800" cap="none" dirty="0">
                <a:solidFill>
                  <a:schemeClr val="bg1"/>
                </a:solidFill>
                <a:latin typeface="Franklin Gothic Demi Cond"/>
                <a:ea typeface="Verdana"/>
              </a:rPr>
              <a:t>Vice President. OB/GYN, Central Region </a:t>
            </a:r>
            <a:br>
              <a:rPr lang="en-US" sz="2400" cap="none" dirty="0"/>
            </a:br>
            <a:br>
              <a:rPr lang="en-US" sz="6000" dirty="0"/>
            </a:br>
            <a:br>
              <a:rPr lang="en-US" dirty="0"/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7115AF-5270-1DA2-6D28-B86A171EB1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8348" y="3919515"/>
            <a:ext cx="4151736" cy="246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17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2579E3-DEDD-42BF-529B-D638D32719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48882C-42CD-E775-3DB0-4301BDEE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226" r="-1" b="16691"/>
          <a:stretch>
            <a:fillRect/>
          </a:stretch>
        </p:blipFill>
        <p:spPr>
          <a:xfrm>
            <a:off x="461963" y="1541463"/>
            <a:ext cx="11268075" cy="4516437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0EEAD1B-4CE7-DD5C-54A4-915E58DFE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406399"/>
            <a:ext cx="11268075" cy="973993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Menopause = Hot Flashes And Night Sweats</a:t>
            </a:r>
          </a:p>
        </p:txBody>
      </p:sp>
    </p:spTree>
    <p:extLst>
      <p:ext uri="{BB962C8B-B14F-4D97-AF65-F5344CB8AC3E}">
        <p14:creationId xmlns:p14="http://schemas.microsoft.com/office/powerpoint/2010/main" val="2047924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2BAF30-C072-79D2-6CE4-6703FBAEF0A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3" y="1541462"/>
            <a:ext cx="5486397" cy="4516438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latin typeface="Georgia" panose="02040502050405020303" pitchFamily="18" charset="0"/>
              </a:rPr>
              <a:t>Menopause is not the same for all.  </a:t>
            </a:r>
          </a:p>
          <a:p>
            <a:endParaRPr lang="en-US" sz="2400" dirty="0">
              <a:latin typeface="Georgia" panose="02040502050405020303" pitchFamily="18" charset="0"/>
            </a:endParaRPr>
          </a:p>
          <a:p>
            <a:r>
              <a:rPr lang="en-US" sz="2400" b="1" dirty="0">
                <a:latin typeface="Georgia" panose="02040502050405020303" pitchFamily="18" charset="0"/>
              </a:rPr>
              <a:t>Symptoms can include: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Georgia" panose="02040502050405020303" pitchFamily="18" charset="0"/>
              </a:rPr>
              <a:t>Vasomotor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Georgia" panose="02040502050405020303" pitchFamily="18" charset="0"/>
              </a:rPr>
              <a:t>Genitourinary and Sexual Function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Georgia" panose="02040502050405020303" pitchFamily="18" charset="0"/>
              </a:rPr>
              <a:t>Neurological and Behavioral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Georgia" panose="02040502050405020303" pitchFamily="18" charset="0"/>
              </a:rPr>
              <a:t>Weight and Metabolic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Georgia" panose="02040502050405020303" pitchFamily="18" charset="0"/>
              </a:rPr>
              <a:t>Skin and Hair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latin typeface="Georgia" panose="02040502050405020303" pitchFamily="18" charset="0"/>
              </a:rPr>
              <a:t>Musculoskeletal</a:t>
            </a:r>
          </a:p>
          <a:p>
            <a:endParaRPr lang="en-US" sz="2400" dirty="0">
              <a:latin typeface="Georgia" panose="020405020504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3E3A09-A030-2D81-4888-FC9B53A72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90779"/>
            <a:ext cx="5486397" cy="5656079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AC47D37-01F2-BA85-6D05-59BFAF72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406399"/>
            <a:ext cx="11268075" cy="973993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Signs &amp; Symptoms</a:t>
            </a:r>
          </a:p>
        </p:txBody>
      </p:sp>
    </p:spTree>
    <p:extLst>
      <p:ext uri="{BB962C8B-B14F-4D97-AF65-F5344CB8AC3E}">
        <p14:creationId xmlns:p14="http://schemas.microsoft.com/office/powerpoint/2010/main" val="3055929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9EBA01-B6A4-2A32-10B7-6651980C8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5E6ACF6-348B-B0E5-8958-052341430E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49" t="7847" r="2715"/>
          <a:stretch/>
        </p:blipFill>
        <p:spPr>
          <a:xfrm>
            <a:off x="8608376" y="955180"/>
            <a:ext cx="1660096" cy="53023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D124B3-8F19-CC5C-5B6A-4EC6699ABE87}"/>
              </a:ext>
            </a:extLst>
          </p:cNvPr>
          <p:cNvSpPr txBox="1"/>
          <p:nvPr/>
        </p:nvSpPr>
        <p:spPr>
          <a:xfrm>
            <a:off x="6145760" y="6427311"/>
            <a:ext cx="520198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https://www.shutterstock.com/image-vector/menopause-symptoms-flat-set-isolated-circle-2277966105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26A7A57-F50D-9DC9-25AD-4697BA081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4" t="7847" r="72949"/>
          <a:stretch/>
        </p:blipFill>
        <p:spPr>
          <a:xfrm>
            <a:off x="1438451" y="1105575"/>
            <a:ext cx="1609770" cy="51519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CFBD7F-6E56-0DF5-BEF7-61C7F4813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13" t="7847" r="50000"/>
          <a:stretch/>
        </p:blipFill>
        <p:spPr>
          <a:xfrm>
            <a:off x="3946487" y="955180"/>
            <a:ext cx="1609769" cy="515194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110BB34-A2F0-750A-C900-3FA9C1E2B8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76" t="7847" r="26894"/>
          <a:stretch/>
        </p:blipFill>
        <p:spPr>
          <a:xfrm>
            <a:off x="6306797" y="955180"/>
            <a:ext cx="1550555" cy="5302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E32127-5D89-B6BE-8E61-D2C74CD6BDBF}"/>
              </a:ext>
            </a:extLst>
          </p:cNvPr>
          <p:cNvSpPr txBox="1"/>
          <p:nvPr/>
        </p:nvSpPr>
        <p:spPr>
          <a:xfrm>
            <a:off x="1244929" y="2742827"/>
            <a:ext cx="591072" cy="463747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90%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C6E94D-6D82-8F22-CA35-F5D70D85A785}"/>
              </a:ext>
            </a:extLst>
          </p:cNvPr>
          <p:cNvSpPr txBox="1"/>
          <p:nvPr/>
        </p:nvSpPr>
        <p:spPr>
          <a:xfrm>
            <a:off x="6040449" y="2742827"/>
            <a:ext cx="623368" cy="420483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80%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BA161-6464-6ECD-C5F4-11F87C2B4F78}"/>
              </a:ext>
            </a:extLst>
          </p:cNvPr>
          <p:cNvSpPr txBox="1"/>
          <p:nvPr/>
        </p:nvSpPr>
        <p:spPr>
          <a:xfrm>
            <a:off x="3694464" y="2742827"/>
            <a:ext cx="483882" cy="463747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>
            <a:defPPr>
              <a:defRPr lang="en-US"/>
            </a:defPPr>
            <a:lvl1pPr indent="0">
              <a:lnSpc>
                <a:spcPct val="120000"/>
              </a:lnSpc>
              <a:spcAft>
                <a:spcPts val="600"/>
              </a:spcAft>
              <a:defRPr b="1" i="0">
                <a:solidFill>
                  <a:srgbClr val="003CA5"/>
                </a:solidFill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</a:rPr>
              <a:t>45%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F868DD-7D81-208D-9320-EF2707FF7C37}"/>
              </a:ext>
            </a:extLst>
          </p:cNvPr>
          <p:cNvSpPr txBox="1"/>
          <p:nvPr/>
        </p:nvSpPr>
        <p:spPr>
          <a:xfrm>
            <a:off x="8370384" y="1106001"/>
            <a:ext cx="461315" cy="548781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30%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67D960-7C7A-0C13-088B-C7AD5C9FB39A}"/>
              </a:ext>
            </a:extLst>
          </p:cNvPr>
          <p:cNvSpPr txBox="1"/>
          <p:nvPr/>
        </p:nvSpPr>
        <p:spPr>
          <a:xfrm>
            <a:off x="3694464" y="1068530"/>
            <a:ext cx="483882" cy="463747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Verdana" panose="020B0604030504040204" pitchFamily="34" charset="0"/>
              </a:rPr>
              <a:t>45%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5E587B-8D23-6D19-E053-18EDCFAED9B0}"/>
              </a:ext>
            </a:extLst>
          </p:cNvPr>
          <p:cNvSpPr txBox="1"/>
          <p:nvPr/>
        </p:nvSpPr>
        <p:spPr>
          <a:xfrm>
            <a:off x="3694464" y="4429484"/>
            <a:ext cx="430517" cy="305791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20%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Verdana" panose="020B0604030504040204" pitchFamily="34" charset="0"/>
              </a:rPr>
              <a:t>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0632D-418F-36E1-F257-CA5DF0388615}"/>
              </a:ext>
            </a:extLst>
          </p:cNvPr>
          <p:cNvSpPr txBox="1"/>
          <p:nvPr/>
        </p:nvSpPr>
        <p:spPr>
          <a:xfrm>
            <a:off x="3718855" y="5976257"/>
            <a:ext cx="1087719" cy="914400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60%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Diminished libido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261C4A-5DFD-5CBA-2A67-C9CFA31D787A}"/>
              </a:ext>
            </a:extLst>
          </p:cNvPr>
          <p:cNvSpPr txBox="1"/>
          <p:nvPr/>
        </p:nvSpPr>
        <p:spPr>
          <a:xfrm>
            <a:off x="7444629" y="6642556"/>
            <a:ext cx="282384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 panose="020B0503020102020204"/>
                <a:ea typeface="+mn-ea"/>
                <a:cs typeface="+mn-cs"/>
              </a:rPr>
              <a:t>Woods NF, et al. Am J Med. 2005;118:14‐24.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B676EF-F264-14F0-D4BE-8407788DD55C}"/>
              </a:ext>
            </a:extLst>
          </p:cNvPr>
          <p:cNvSpPr txBox="1"/>
          <p:nvPr/>
        </p:nvSpPr>
        <p:spPr>
          <a:xfrm>
            <a:off x="8211215" y="4429484"/>
            <a:ext cx="461315" cy="548781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50%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60625D-7534-748C-5678-24E935B7CA51}"/>
              </a:ext>
            </a:extLst>
          </p:cNvPr>
          <p:cNvSpPr txBox="1"/>
          <p:nvPr/>
        </p:nvSpPr>
        <p:spPr>
          <a:xfrm>
            <a:off x="6051418" y="4301642"/>
            <a:ext cx="623368" cy="420483"/>
          </a:xfrm>
          <a:prstGeom prst="rect">
            <a:avLst/>
          </a:prstGeom>
          <a:noFill/>
        </p:spPr>
        <p:txBody>
          <a:bodyPr wrap="non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t>80%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FF4A74-38BC-A643-6DD4-432AE1D5D797}"/>
              </a:ext>
            </a:extLst>
          </p:cNvPr>
          <p:cNvSpPr txBox="1"/>
          <p:nvPr/>
        </p:nvSpPr>
        <p:spPr>
          <a:xfrm>
            <a:off x="3264060" y="4735275"/>
            <a:ext cx="860808" cy="24299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CA5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Verdana" panose="020B0604030504040204" pitchFamily="34" charset="0"/>
              </a:rPr>
              <a:t>Painful sex</a:t>
            </a: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EB57CE26-813F-2FC4-6577-C962C771837F}"/>
              </a:ext>
            </a:extLst>
          </p:cNvPr>
          <p:cNvSpPr txBox="1">
            <a:spLocks/>
          </p:cNvSpPr>
          <p:nvPr/>
        </p:nvSpPr>
        <p:spPr>
          <a:xfrm>
            <a:off x="1244929" y="-32331"/>
            <a:ext cx="11268075" cy="973993"/>
          </a:xfrm>
          <a:prstGeom prst="rect">
            <a:avLst/>
          </a:prstGeom>
        </p:spPr>
        <p:txBody>
          <a:bodyPr vert="horz" lIns="0" tIns="0" rIns="137160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0" i="0" kern="1200" cap="all" baseline="0">
                <a:solidFill>
                  <a:schemeClr val="accent4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3600" dirty="0">
                <a:solidFill>
                  <a:srgbClr val="00B0F0"/>
                </a:solidFill>
              </a:rPr>
              <a:t>Menopause = Hot Flashes And Night Sweats</a:t>
            </a:r>
          </a:p>
        </p:txBody>
      </p:sp>
    </p:spTree>
    <p:extLst>
      <p:ext uri="{BB962C8B-B14F-4D97-AF65-F5344CB8AC3E}">
        <p14:creationId xmlns:p14="http://schemas.microsoft.com/office/powerpoint/2010/main" val="17197772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AF7AF-840C-3289-DBC8-2AC6E529B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42" y="352976"/>
            <a:ext cx="12161963" cy="883068"/>
          </a:xfrm>
        </p:spPr>
        <p:txBody>
          <a:bodyPr anchor="ctr">
            <a:normAutofit fontScale="90000"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Vasomotor symptoms (VMS): The “hallmark of menopause”</a:t>
            </a:r>
            <a:br>
              <a:rPr lang="en-US" sz="3600" dirty="0">
                <a:solidFill>
                  <a:srgbClr val="00B0F0"/>
                </a:solidFill>
              </a:rPr>
            </a:br>
            <a:br>
              <a:rPr lang="en-US" dirty="0">
                <a:solidFill>
                  <a:srgbClr val="00B0F0"/>
                </a:solidFill>
              </a:rPr>
            </a:br>
            <a:r>
              <a:rPr lang="en-US" sz="1300" dirty="0">
                <a:solidFill>
                  <a:srgbClr val="00B0F0"/>
                </a:solidFill>
              </a:rPr>
              <a:t>Transient episodes of flushing along with a sensation of warmth to intense heat in the face, neck, and/or chest typically lasting 1‐5 minutes</a:t>
            </a:r>
            <a:br>
              <a:rPr lang="en-US" dirty="0">
                <a:solidFill>
                  <a:srgbClr val="00B0F0"/>
                </a:solidFill>
              </a:rPr>
            </a:b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3A13791-50D8-05A6-1183-2A1CA4ABB8BB}"/>
              </a:ext>
            </a:extLst>
          </p:cNvPr>
          <p:cNvSpPr/>
          <p:nvPr/>
        </p:nvSpPr>
        <p:spPr>
          <a:xfrm>
            <a:off x="832142" y="1348875"/>
            <a:ext cx="10515600" cy="103446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  <a:p>
            <a:pPr algn="ctr"/>
            <a:r>
              <a:rPr lang="en-US" sz="2000" dirty="0">
                <a:solidFill>
                  <a:schemeClr val="tx1"/>
                </a:solidFill>
              </a:rPr>
              <a:t>VMS refers to Hot flushes/flashes, night sweats.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Up to 80% of women experience VMS; Variable: Mild, moderate, early severe and late severe 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 with </a:t>
            </a:r>
            <a:r>
              <a:rPr lang="en-US" sz="2000" dirty="0">
                <a:solidFill>
                  <a:schemeClr val="tx1"/>
                </a:solidFill>
              </a:rPr>
              <a:t>34% of women in the US reporting moderate‐to‐severe VMS.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9EA1A8-C697-FF22-E51F-69AFF406270D}"/>
              </a:ext>
            </a:extLst>
          </p:cNvPr>
          <p:cNvSpPr/>
          <p:nvPr/>
        </p:nvSpPr>
        <p:spPr>
          <a:xfrm>
            <a:off x="5989923" y="2601983"/>
            <a:ext cx="5081337" cy="2022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Associated with CVD risk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More common/severe with surgical menopause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May be induced by medication, chemotherapy, or radiation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/>
              <a:t>More severe in women with lower education, socioeconomic status, obesity and smokers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33C47C-C514-6594-7FF9-E189F32111DA}"/>
              </a:ext>
            </a:extLst>
          </p:cNvPr>
          <p:cNvSpPr/>
          <p:nvPr/>
        </p:nvSpPr>
        <p:spPr>
          <a:xfrm>
            <a:off x="832143" y="4735950"/>
            <a:ext cx="10515599" cy="88306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Majority of menopausal women with VMS (~ 70%) remain untreated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5-15% of women have persistent symptoms – </a:t>
            </a:r>
            <a:r>
              <a:rPr lang="en-US" sz="2000" b="1">
                <a:solidFill>
                  <a:schemeClr val="tx1"/>
                </a:solidFill>
              </a:rPr>
              <a:t>we need to stop telling women “</a:t>
            </a:r>
            <a:r>
              <a:rPr lang="en-US" sz="2000" b="1" i="1">
                <a:solidFill>
                  <a:schemeClr val="tx1"/>
                </a:solidFill>
              </a:rPr>
              <a:t>they will go away</a:t>
            </a:r>
            <a:r>
              <a:rPr lang="en-US" sz="2000" b="1">
                <a:solidFill>
                  <a:schemeClr val="tx1"/>
                </a:solidFill>
              </a:rPr>
              <a:t>” 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85E74E-3D39-2BB8-8A38-B78DB6AB1FE2}"/>
              </a:ext>
            </a:extLst>
          </p:cNvPr>
          <p:cNvSpPr/>
          <p:nvPr/>
        </p:nvSpPr>
        <p:spPr>
          <a:xfrm>
            <a:off x="832142" y="2601983"/>
            <a:ext cx="5081337" cy="2022044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Occur at any time,  w/ or w/o trigger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Generally, occur for 5‐7 years; some women may experience for 10‐15 years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Prevalence varies by race/ethnicity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	Black&gt;Latina&gt;White&gt;Asian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Worsened by stress, smoking, caffeine, alcohol, and spicy foods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4A56F03-9CF9-00AA-314F-67A8CFF5190B}"/>
              </a:ext>
            </a:extLst>
          </p:cNvPr>
          <p:cNvSpPr txBox="1">
            <a:spLocks/>
          </p:cNvSpPr>
          <p:nvPr/>
        </p:nvSpPr>
        <p:spPr>
          <a:xfrm>
            <a:off x="4247147" y="6260785"/>
            <a:ext cx="6551876" cy="488477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400" b="0" i="0" kern="1200" cap="none" baseline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tabLst>
                <a:tab pos="276225" algn="l"/>
                <a:tab pos="584200" algn="l"/>
              </a:tabLst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858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>
                <a:tab pos="292608" algn="l"/>
                <a:tab pos="585216" algn="l"/>
              </a:tabLst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457200" lvl="1"/>
            <a:r>
              <a:rPr lang="en-US" sz="800" dirty="0">
                <a:latin typeface="Franklin Gothic Book" panose="020B0503020102020204" pitchFamily="34" charset="0"/>
              </a:rPr>
              <a:t>Santoro N. J </a:t>
            </a:r>
            <a:r>
              <a:rPr lang="en-US" sz="800" dirty="0" err="1">
                <a:latin typeface="Franklin Gothic Book" panose="020B0503020102020204" pitchFamily="34" charset="0"/>
              </a:rPr>
              <a:t>Womens</a:t>
            </a:r>
            <a:r>
              <a:rPr lang="en-US" sz="800" dirty="0">
                <a:latin typeface="Franklin Gothic Book" panose="020B0503020102020204" pitchFamily="34" charset="0"/>
              </a:rPr>
              <a:t> Health (</a:t>
            </a:r>
            <a:r>
              <a:rPr lang="en-US" sz="800" dirty="0" err="1">
                <a:latin typeface="Franklin Gothic Book" panose="020B0503020102020204" pitchFamily="34" charset="0"/>
              </a:rPr>
              <a:t>Larchmt</a:t>
            </a:r>
            <a:r>
              <a:rPr lang="en-US" sz="800" dirty="0">
                <a:latin typeface="Franklin Gothic Book" panose="020B0503020102020204" pitchFamily="34" charset="0"/>
              </a:rPr>
              <a:t>). 2016;25:332‐9;Cleveland Clinic. https://my.clevelandclinic.org/health/articles/15223‐hot‐flashes;</a:t>
            </a:r>
          </a:p>
          <a:p>
            <a:pPr marL="457200" lvl="1"/>
            <a:r>
              <a:rPr lang="en-US" sz="800" dirty="0">
                <a:latin typeface="Franklin Gothic Book" panose="020B0503020102020204" pitchFamily="34" charset="0"/>
              </a:rPr>
              <a:t>Nappi RE, et al. Menopause. 2021;28:875‐82; ACOG Practice Bulletin No 141. Obstet Gynecol. 2014;123:202‐16; NAMS. Menopause. 2015;22:694‐701.</a:t>
            </a:r>
          </a:p>
        </p:txBody>
      </p:sp>
    </p:spTree>
    <p:extLst>
      <p:ext uri="{BB962C8B-B14F-4D97-AF65-F5344CB8AC3E}">
        <p14:creationId xmlns:p14="http://schemas.microsoft.com/office/powerpoint/2010/main" val="1747377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0B286-4C62-FE2A-A991-54B5864CF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siness man hand holding wooden cube with flip over block FAKE to FACT. rumor News, false, myth, evidence and disinformation concepts">
            <a:extLst>
              <a:ext uri="{FF2B5EF4-FFF2-40B4-BE49-F238E27FC236}">
                <a16:creationId xmlns:a16="http://schemas.microsoft.com/office/drawing/2014/main" id="{BAD6637C-56CC-8CA3-DD10-7A4D62393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-3" b="-3"/>
          <a:stretch/>
        </p:blipFill>
        <p:spPr bwMode="auto">
          <a:xfrm>
            <a:off x="461963" y="1541462"/>
            <a:ext cx="5486397" cy="4516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749DB8-2B2F-36DB-E5B6-7EF788CEE405}"/>
              </a:ext>
            </a:extLst>
          </p:cNvPr>
          <p:cNvSpPr txBox="1"/>
          <p:nvPr/>
        </p:nvSpPr>
        <p:spPr>
          <a:xfrm>
            <a:off x="6243638" y="1541463"/>
            <a:ext cx="5771578" cy="45164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ctr">
              <a:spcAft>
                <a:spcPts val="600"/>
              </a:spcAft>
            </a:pPr>
            <a:endParaRPr lang="en-US" sz="2800" b="1" dirty="0">
              <a:solidFill>
                <a:schemeClr val="tx2"/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The older you are when you get your period, the older you’ll be when you start menopause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79D1F3D-9250-8B20-2A8D-3022A9E0C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78512"/>
            <a:ext cx="11268075" cy="973993"/>
          </a:xfrm>
        </p:spPr>
        <p:txBody>
          <a:bodyPr vert="horz" lIns="0" tIns="0" rIns="1371600" bIns="0" rtlCol="0" anchor="ctr" anchorCtr="0">
            <a:normAutofit/>
          </a:bodyPr>
          <a:lstStyle/>
          <a:p>
            <a:r>
              <a:rPr lang="en-US" sz="3600" b="1" i="0" kern="1200" cap="all" baseline="0" dirty="0">
                <a:solidFill>
                  <a:srgbClr val="00B0F0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MENOPAUSE MYTH #3</a:t>
            </a:r>
          </a:p>
        </p:txBody>
      </p:sp>
    </p:spTree>
    <p:extLst>
      <p:ext uri="{BB962C8B-B14F-4D97-AF65-F5344CB8AC3E}">
        <p14:creationId xmlns:p14="http://schemas.microsoft.com/office/powerpoint/2010/main" val="2423913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CFA9650-0774-1A5A-E9B0-009EA0060FF1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/>
        </p:blipFill>
        <p:spPr>
          <a:xfrm>
            <a:off x="601633" y="311149"/>
            <a:ext cx="10988734" cy="5549313"/>
          </a:xfrm>
          <a:prstGeom prst="rect">
            <a:avLst/>
          </a:prstGeom>
          <a:noFill/>
        </p:spPr>
      </p:pic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EC2DF4B2-C6AA-242F-A870-68886CBF115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>
              <a:spcAft>
                <a:spcPts val="600"/>
              </a:spcAft>
            </a:pPr>
            <a:fld id="{63DCA5C9-2E11-4C67-86EB-AE1DE127DC64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5" name="Date Placeholder 4" hidden="1">
            <a:extLst>
              <a:ext uri="{FF2B5EF4-FFF2-40B4-BE49-F238E27FC236}">
                <a16:creationId xmlns:a16="http://schemas.microsoft.com/office/drawing/2014/main" id="{54F825D2-30A6-7754-442D-AB765F834D41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166101" y="6343651"/>
            <a:ext cx="3181641" cy="203200"/>
          </a:xfrm>
        </p:spPr>
        <p:txBody>
          <a:bodyPr/>
          <a:lstStyle/>
          <a:p>
            <a:pPr>
              <a:spcAft>
                <a:spcPts val="600"/>
              </a:spcAft>
            </a:pPr>
            <a:fld id="{6D35F6E1-8DB5-5D41-9693-A928D461B60C}" type="datetime4">
              <a:rPr lang="en-US" smtClean="0"/>
              <a:pPr>
                <a:spcAft>
                  <a:spcPts val="600"/>
                </a:spcAft>
              </a:pPr>
              <a:t>November 6, 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49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075BFB-74BF-42C6-9845-D5D0F383A1E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61962" y="1423445"/>
            <a:ext cx="11563461" cy="45164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Genetics - family history of age at menopause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Prior Surgery – including removal of ovaries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Lifestyle: </a:t>
            </a:r>
          </a:p>
          <a:p>
            <a:pPr marL="5143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Smoking (associated with earlier menopause)</a:t>
            </a:r>
          </a:p>
          <a:p>
            <a:pPr marL="5143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Obesity</a:t>
            </a:r>
          </a:p>
          <a:p>
            <a:pPr marL="514350" lvl="2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Alcohol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Autoimmune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Anxiety and depression associated with worse hot flashes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Medications – Chemotherapy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Early age of first period (associated with earlier menopause)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Not having children (associated with earlier menopause)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311F63-454D-9B62-66E5-60AF88F10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122926"/>
            <a:ext cx="11268075" cy="973993"/>
          </a:xfrm>
        </p:spPr>
        <p:txBody>
          <a:bodyPr anchor="ctr"/>
          <a:lstStyle/>
          <a:p>
            <a:r>
              <a:rPr lang="en-US" sz="3600" dirty="0">
                <a:solidFill>
                  <a:srgbClr val="00B0F0"/>
                </a:solidFill>
              </a:rPr>
              <a:t>Determinants of menopause</a:t>
            </a:r>
          </a:p>
        </p:txBody>
      </p:sp>
    </p:spTree>
    <p:extLst>
      <p:ext uri="{BB962C8B-B14F-4D97-AF65-F5344CB8AC3E}">
        <p14:creationId xmlns:p14="http://schemas.microsoft.com/office/powerpoint/2010/main" val="3869763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BF7630-5DB6-8C48-461E-E4F70574B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siness man hand holding wooden cube with flip over block FAKE to FACT. rumor News, false, myth, evidence and disinformation concepts">
            <a:extLst>
              <a:ext uri="{FF2B5EF4-FFF2-40B4-BE49-F238E27FC236}">
                <a16:creationId xmlns:a16="http://schemas.microsoft.com/office/drawing/2014/main" id="{080FDF86-B4C1-49BF-8C90-F6C5F4A9B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-3" b="-3"/>
          <a:stretch/>
        </p:blipFill>
        <p:spPr bwMode="auto">
          <a:xfrm>
            <a:off x="461963" y="1541462"/>
            <a:ext cx="5486397" cy="4516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106977-C7FE-6C01-DB53-222C260A8B3B}"/>
              </a:ext>
            </a:extLst>
          </p:cNvPr>
          <p:cNvSpPr txBox="1"/>
          <p:nvPr/>
        </p:nvSpPr>
        <p:spPr>
          <a:xfrm>
            <a:off x="6243638" y="1541463"/>
            <a:ext cx="5771578" cy="45164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ctr">
              <a:spcAft>
                <a:spcPts val="600"/>
              </a:spcAft>
            </a:pPr>
            <a:endParaRPr lang="en-US" sz="2800" b="1" dirty="0">
              <a:solidFill>
                <a:schemeClr val="tx2"/>
              </a:solidFill>
              <a:ea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  <a:ea typeface="Verdana" panose="020B0604030504040204" pitchFamily="34" charset="0"/>
              </a:rPr>
              <a:t>After menopause, your body doesn’t produce hormones.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3EE665B-1766-76AA-1324-D57436F36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406399"/>
            <a:ext cx="11268075" cy="973993"/>
          </a:xfrm>
        </p:spPr>
        <p:txBody>
          <a:bodyPr vert="horz" lIns="0" tIns="0" rIns="1371600" bIns="0" rtlCol="0" anchor="ctr" anchorCtr="0">
            <a:normAutofit/>
          </a:bodyPr>
          <a:lstStyle/>
          <a:p>
            <a:r>
              <a:rPr lang="en-US" sz="3600" b="0" i="0" kern="1200" cap="all" baseline="0" dirty="0">
                <a:solidFill>
                  <a:srgbClr val="00B0F0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MENOPAUSE MYTH #4</a:t>
            </a:r>
          </a:p>
        </p:txBody>
      </p:sp>
    </p:spTree>
    <p:extLst>
      <p:ext uri="{BB962C8B-B14F-4D97-AF65-F5344CB8AC3E}">
        <p14:creationId xmlns:p14="http://schemas.microsoft.com/office/powerpoint/2010/main" val="28246206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CEB696-E154-80A5-FBAB-A64B3FA1D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menopause&#10;&#10;AI-generated content may be incorrect.">
            <a:extLst>
              <a:ext uri="{FF2B5EF4-FFF2-40B4-BE49-F238E27FC236}">
                <a16:creationId xmlns:a16="http://schemas.microsoft.com/office/drawing/2014/main" id="{DF7DB661-1FDE-0FC2-E6EE-53FC572512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839" r="-1" b="9187"/>
          <a:stretch>
            <a:fillRect/>
          </a:stretch>
        </p:blipFill>
        <p:spPr>
          <a:xfrm>
            <a:off x="461963" y="1541463"/>
            <a:ext cx="11268075" cy="4516437"/>
          </a:xfrm>
          <a:prstGeom prst="rect">
            <a:avLst/>
          </a:prstGeom>
          <a:noFill/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829AA7B-2B6D-8EC0-AFA6-B8066BECB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38778"/>
            <a:ext cx="11268075" cy="973993"/>
          </a:xfrm>
        </p:spPr>
        <p:txBody>
          <a:bodyPr anchor="ctr">
            <a:no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Hormonal changes across the female reproductive </a:t>
            </a:r>
          </a:p>
        </p:txBody>
      </p:sp>
    </p:spTree>
    <p:extLst>
      <p:ext uri="{BB962C8B-B14F-4D97-AF65-F5344CB8AC3E}">
        <p14:creationId xmlns:p14="http://schemas.microsoft.com/office/powerpoint/2010/main" val="4102627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99658F-3CA4-47F5-039C-F4831D98A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57483-FF0C-3806-1BD7-2160CF2202E3}"/>
              </a:ext>
            </a:extLst>
          </p:cNvPr>
          <p:cNvSpPr txBox="1">
            <a:spLocks/>
          </p:cNvSpPr>
          <p:nvPr/>
        </p:nvSpPr>
        <p:spPr>
          <a:xfrm>
            <a:off x="461963" y="1774858"/>
            <a:ext cx="10972799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Estrogen 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Affects cycle changes/fertility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Affects temperature/tissue quality/ fat distribution</a:t>
            </a:r>
          </a:p>
          <a:p>
            <a:pPr lvl="1">
              <a:spcBef>
                <a:spcPts val="1000"/>
              </a:spcBef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Affects mood, cognition, sleep and libido</a:t>
            </a:r>
          </a:p>
          <a:p>
            <a:pPr lvl="0">
              <a:defRPr/>
            </a:pP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</a:rPr>
              <a:t>Progesterone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Georgia" panose="02040502050405020303" pitchFamily="18" charset="0"/>
              </a:rPr>
              <a:t>Affects mood, cognition, sleep and libido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lvl="0">
              <a:defRPr/>
            </a:pP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</a:rPr>
              <a:t>Progesterone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Georgia" panose="02040502050405020303" pitchFamily="18" charset="0"/>
              </a:rPr>
              <a:t>Affects libido/sexual response</a:t>
            </a:r>
          </a:p>
          <a:p>
            <a:pPr lvl="0">
              <a:defRPr/>
            </a:pP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</a:rPr>
              <a:t>Testosterone 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Georgia" panose="02040502050405020303" pitchFamily="18" charset="0"/>
              </a:rPr>
              <a:t>Affects mood, libido and body changes</a:t>
            </a:r>
          </a:p>
          <a:p>
            <a:pPr lvl="0">
              <a:defRPr/>
            </a:pPr>
            <a:r>
              <a:rPr lang="en-US" sz="2000" dirty="0">
                <a:solidFill>
                  <a:srgbClr val="000000"/>
                </a:solidFill>
                <a:latin typeface="Georgia" panose="02040502050405020303" pitchFamily="18" charset="0"/>
              </a:rPr>
              <a:t>Dopamine &amp; serotonin</a:t>
            </a:r>
          </a:p>
          <a:p>
            <a:pPr lvl="1">
              <a:spcBef>
                <a:spcPts val="1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Georgia" panose="02040502050405020303" pitchFamily="18" charset="0"/>
              </a:rPr>
              <a:t>Affects mood, cognition and sleep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C2276-94F5-6DD0-BF5E-2C84B5FD2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432" y="1774857"/>
            <a:ext cx="4899032" cy="44747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4FC941F-B456-B1A2-79E7-090A8029FB47}"/>
              </a:ext>
            </a:extLst>
          </p:cNvPr>
          <p:cNvSpPr txBox="1">
            <a:spLocks/>
          </p:cNvSpPr>
          <p:nvPr/>
        </p:nvSpPr>
        <p:spPr>
          <a:xfrm>
            <a:off x="461962" y="337151"/>
            <a:ext cx="11268075" cy="973993"/>
          </a:xfrm>
          <a:prstGeom prst="rect">
            <a:avLst/>
          </a:prstGeom>
        </p:spPr>
        <p:txBody>
          <a:bodyPr vert="horz" lIns="0" tIns="0" rIns="137160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all" dirty="0">
                <a:solidFill>
                  <a:srgbClr val="00B0F0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role of hormones and neurotransmitters</a:t>
            </a:r>
          </a:p>
        </p:txBody>
      </p:sp>
    </p:spTree>
    <p:extLst>
      <p:ext uri="{BB962C8B-B14F-4D97-AF65-F5344CB8AC3E}">
        <p14:creationId xmlns:p14="http://schemas.microsoft.com/office/powerpoint/2010/main" val="2045457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184D-CF17-BCFC-7107-E35425E0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600" dirty="0">
                <a:solidFill>
                  <a:schemeClr val="accent3"/>
                </a:solidFill>
              </a:rPr>
              <a:t>Redefining tomorrow’s healthcare for women today</a:t>
            </a:r>
            <a:endParaRPr lang="en-US" sz="3600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A4991F8-B157-1942-0D13-3A76C3DB96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The Katz Institute for Women’s Health is dedicated to improving the health of women across their lifespan, bridging the gap between wellness and personalized care delivery.  </a:t>
            </a:r>
          </a:p>
          <a:p>
            <a:endParaRPr lang="en-US" dirty="0"/>
          </a:p>
          <a:p>
            <a:r>
              <a:rPr lang="en-US" dirty="0"/>
              <a:t>We are advancing women’s health every day by providing expert, coordinated clinical care, educating our community  on prevention and well-being and supporting sex-and-gender-specific research.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60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F46119-79ED-CE33-6328-0C3D0088F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siness man hand holding wooden cube with flip over block FAKE to FACT. rumor News, false, myth, evidence and disinformation concepts">
            <a:extLst>
              <a:ext uri="{FF2B5EF4-FFF2-40B4-BE49-F238E27FC236}">
                <a16:creationId xmlns:a16="http://schemas.microsoft.com/office/drawing/2014/main" id="{B4A0FFC3-FA5B-6F83-25CC-017AC0458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-3" b="-3"/>
          <a:stretch/>
        </p:blipFill>
        <p:spPr bwMode="auto">
          <a:xfrm>
            <a:off x="461963" y="1541462"/>
            <a:ext cx="5486397" cy="4516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CF210E-C6F7-00FF-4B11-9C2A5103A63A}"/>
              </a:ext>
            </a:extLst>
          </p:cNvPr>
          <p:cNvSpPr txBox="1"/>
          <p:nvPr/>
        </p:nvSpPr>
        <p:spPr>
          <a:xfrm>
            <a:off x="6243638" y="1541463"/>
            <a:ext cx="5771578" cy="45164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algn="ctr">
              <a:spcAft>
                <a:spcPts val="600"/>
              </a:spcAft>
            </a:pPr>
            <a:endParaRPr lang="en-US" sz="2800" b="1" dirty="0">
              <a:solidFill>
                <a:schemeClr val="tx2"/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The only way to get through menopause is to take hormones.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94A7D8B-ACE3-0270-1FCB-78B3540C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313102"/>
            <a:ext cx="11268075" cy="973993"/>
          </a:xfrm>
        </p:spPr>
        <p:txBody>
          <a:bodyPr vert="horz" lIns="0" tIns="0" rIns="1371600" bIns="0" rtlCol="0" anchor="ctr" anchorCtr="0">
            <a:normAutofit/>
          </a:bodyPr>
          <a:lstStyle/>
          <a:p>
            <a:r>
              <a:rPr lang="en-US" sz="3600" b="0" i="0" kern="1200" cap="all" baseline="0" dirty="0">
                <a:solidFill>
                  <a:srgbClr val="00B0F0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MENOPAUSE MYTH #5</a:t>
            </a:r>
          </a:p>
        </p:txBody>
      </p:sp>
    </p:spTree>
    <p:extLst>
      <p:ext uri="{BB962C8B-B14F-4D97-AF65-F5344CB8AC3E}">
        <p14:creationId xmlns:p14="http://schemas.microsoft.com/office/powerpoint/2010/main" val="18074344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3981359-778A-6F58-1BAD-8B5ACE115A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799708"/>
              </p:ext>
            </p:extLst>
          </p:nvPr>
        </p:nvGraphicFramePr>
        <p:xfrm>
          <a:off x="461962" y="932431"/>
          <a:ext cx="10529499" cy="5682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5BE8B8A1-B033-C47F-30DC-9667A3EC5C53}"/>
              </a:ext>
            </a:extLst>
          </p:cNvPr>
          <p:cNvGrpSpPr/>
          <p:nvPr/>
        </p:nvGrpSpPr>
        <p:grpSpPr>
          <a:xfrm>
            <a:off x="3253563" y="5059548"/>
            <a:ext cx="2232837" cy="767094"/>
            <a:chOff x="2380813" y="2949115"/>
            <a:chExt cx="2484692" cy="658801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509362-6F8E-0627-5B4E-E8030A742573}"/>
                </a:ext>
              </a:extLst>
            </p:cNvPr>
            <p:cNvSpPr/>
            <p:nvPr/>
          </p:nvSpPr>
          <p:spPr>
            <a:xfrm>
              <a:off x="2380813" y="2949116"/>
              <a:ext cx="2484692" cy="658800"/>
            </a:xfrm>
            <a:prstGeom prst="rect">
              <a:avLst/>
            </a:prstGeom>
            <a:grpFill/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0DEF2D5-4AF9-8DCD-630D-AA578795DFDE}"/>
                </a:ext>
              </a:extLst>
            </p:cNvPr>
            <p:cNvSpPr txBox="1"/>
            <p:nvPr/>
          </p:nvSpPr>
          <p:spPr>
            <a:xfrm>
              <a:off x="2380813" y="2949115"/>
              <a:ext cx="2271835" cy="6588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106680" bIns="120015" numCol="1" spcCol="1270" anchor="t" anchorCtr="0">
              <a:noAutofit/>
            </a:bodyPr>
            <a:lstStyle/>
            <a:p>
              <a:pPr marL="0" marR="0" lvl="1" indent="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effectLst/>
                  <a:uLnTx/>
                  <a:uFillTx/>
                  <a:latin typeface="Franklin Gothic Book" panose="020B0503020102020204" pitchFamily="34" charset="0"/>
                  <a:ea typeface="+mn-ea"/>
                  <a:cs typeface="+mn-cs"/>
                </a:rPr>
                <a:t>* Historically, clonidine was a recommendation; now last-line treatment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A014B06F-9CA8-6D21-6FC9-6EE69654A875}"/>
              </a:ext>
            </a:extLst>
          </p:cNvPr>
          <p:cNvSpPr txBox="1">
            <a:spLocks/>
          </p:cNvSpPr>
          <p:nvPr/>
        </p:nvSpPr>
        <p:spPr>
          <a:xfrm>
            <a:off x="461963" y="445435"/>
            <a:ext cx="11268075" cy="973993"/>
          </a:xfrm>
          <a:prstGeom prst="rect">
            <a:avLst/>
          </a:prstGeom>
        </p:spPr>
        <p:txBody>
          <a:bodyPr vert="horz" lIns="0" tIns="0" rIns="137160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cap="all" dirty="0">
                <a:solidFill>
                  <a:srgbClr val="00B0F0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VMS Treatment OPTIONS &amp; INDICATIONS</a:t>
            </a:r>
          </a:p>
        </p:txBody>
      </p:sp>
    </p:spTree>
    <p:extLst>
      <p:ext uri="{BB962C8B-B14F-4D97-AF65-F5344CB8AC3E}">
        <p14:creationId xmlns:p14="http://schemas.microsoft.com/office/powerpoint/2010/main" val="2200624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6F5FA-AECF-F95D-08AD-490A258412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189CA-A111-C525-E75A-AAE8F854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47226"/>
            <a:ext cx="11268075" cy="973993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00B0F0"/>
                </a:solidFill>
              </a:rPr>
              <a:t>Contradictions for HRT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CCE14-BC3A-BD32-D64A-2DB970147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1223981"/>
            <a:ext cx="10136953" cy="50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01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63DC-D22D-434F-6841-701B25E1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609" y="905317"/>
            <a:ext cx="11268075" cy="554559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B0F0"/>
                </a:solidFill>
                <a:latin typeface="Franklin Gothic Demi Cond"/>
                <a:ea typeface="Verdana"/>
              </a:rPr>
              <a:t>COMPLEMENTARY, ALTERNATIVE AND INTEGRATIVE TREATMENTS FOR VASOMOTOR SYMPTOMS: </a:t>
            </a:r>
            <a:br>
              <a:rPr lang="en-US" sz="3600" dirty="0">
                <a:solidFill>
                  <a:srgbClr val="00B0F0"/>
                </a:solidFill>
                <a:latin typeface="Franklin Gothic Demi Cond"/>
                <a:ea typeface="Verdana"/>
              </a:rPr>
            </a:br>
            <a:br>
              <a:rPr lang="en-US" sz="3600" dirty="0">
                <a:solidFill>
                  <a:srgbClr val="00B0F0"/>
                </a:solidFill>
                <a:latin typeface="Franklin Gothic Demi Cond"/>
                <a:ea typeface="Verdana"/>
              </a:rPr>
            </a:br>
            <a:r>
              <a:rPr lang="en-US" sz="3600" b="1" i="1" dirty="0">
                <a:latin typeface="Franklin Gothic Demi Cond"/>
                <a:ea typeface="Verdana"/>
              </a:rPr>
              <a:t>NO CURRENT EVIDENCE OF EFFICACY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B3DF2723-6458-B4F0-E5CC-BE20B7C0864B}"/>
              </a:ext>
            </a:extLst>
          </p:cNvPr>
          <p:cNvSpPr txBox="1">
            <a:spLocks/>
          </p:cNvSpPr>
          <p:nvPr/>
        </p:nvSpPr>
        <p:spPr>
          <a:xfrm>
            <a:off x="461963" y="2571809"/>
            <a:ext cx="5454651" cy="40273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400" b="0" i="0" kern="1200" cap="none" baseline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tabLst>
                <a:tab pos="276225" algn="l"/>
                <a:tab pos="584200" algn="l"/>
              </a:tabLst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858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>
                <a:tab pos="292608" algn="l"/>
                <a:tab pos="585216" algn="l"/>
              </a:tabLst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Cooling Techniques</a:t>
            </a:r>
          </a:p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Georgia" panose="02040502050405020303" pitchFamily="18" charset="0"/>
              </a:rPr>
              <a:t>Lifestyle Modifications: 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80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</a:rPr>
              <a:t>Limit Alcohol intake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80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</a:rPr>
              <a:t>Exercise 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80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</a:rPr>
              <a:t>Nutrition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80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Sleep</a:t>
            </a:r>
          </a:p>
          <a:p>
            <a:pPr marL="342900" marR="0" lvl="1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280988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</a:rPr>
              <a:t>Other health conditions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0" name="Content Placeholder 9"/>
          <p:cNvSpPr txBox="1">
            <a:spLocks/>
          </p:cNvSpPr>
          <p:nvPr/>
        </p:nvSpPr>
        <p:spPr>
          <a:xfrm>
            <a:off x="5577042" y="2580892"/>
            <a:ext cx="5302250" cy="33717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400" b="0" i="0" kern="1200" cap="none" baseline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tabLst>
                <a:tab pos="276225" algn="l"/>
                <a:tab pos="584200" algn="l"/>
              </a:tabLst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858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>
                <a:tab pos="292608" algn="l"/>
                <a:tab pos="585216" algn="l"/>
              </a:tabLst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Isoflavones/phytoestrogens (soy)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Black cohosh (80mg 1-2x per day)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Dong quai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Evening Primrose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Calibri"/>
            </a:endParaRPr>
          </a:p>
          <a:p>
            <a:pPr marL="633095" marR="0" lvl="2" indent="-285750" algn="l" defTabSz="29260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E2841"/>
              </a:buClr>
              <a:buSzTx/>
              <a:buFont typeface="Arial" panose="020B0604020202020204" pitchFamily="34" charset="0"/>
              <a:buChar char="•"/>
              <a:tabLst>
                <a:tab pos="276225" algn="l"/>
                <a:tab pos="584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Studies done – inconsistent data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		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Relizen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/Hyaluronic Acid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Kava (anxiety)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cs typeface="Calibri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</a:rPr>
              <a:t>St. Johns Wort  (anxiety/depression)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7" name="Picture 6" descr="Natural beauty and wellness ingredients">
            <a:extLst>
              <a:ext uri="{FF2B5EF4-FFF2-40B4-BE49-F238E27FC236}">
                <a16:creationId xmlns:a16="http://schemas.microsoft.com/office/drawing/2014/main" id="{4DE75C91-208D-48AA-E58E-E7A01D594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9500">
            <a:off x="9199732" y="1050362"/>
            <a:ext cx="2581080" cy="172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A01285-F3B9-0ED7-8CE5-F3073520A016}"/>
              </a:ext>
            </a:extLst>
          </p:cNvPr>
          <p:cNvSpPr txBox="1"/>
          <p:nvPr/>
        </p:nvSpPr>
        <p:spPr>
          <a:xfrm>
            <a:off x="4240099" y="6317237"/>
            <a:ext cx="6097772" cy="268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Verdana" panose="020B0604030504040204" pitchFamily="34" charset="0"/>
              </a:rPr>
              <a:t>Reference: the 2015 position statement of the North American Menopause Society, Menopause 2015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Verdana" panose="020B060403050404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0273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63DC-D22D-434F-6841-701B25E1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10" y="180624"/>
            <a:ext cx="11268075" cy="97399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>
                <a:solidFill>
                  <a:srgbClr val="00B0F0"/>
                </a:solidFill>
                <a:latin typeface="Franklin Gothic Demi Cond" panose="020B0706030402020204" pitchFamily="34" charset="0"/>
              </a:rPr>
              <a:t>INTEGRATIVE OFFERINGS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D6E21-C0D0-435E-9CE7-EC44AD6CF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790" y="1487371"/>
            <a:ext cx="4146099" cy="4526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6188E1-B360-2E47-FF91-65B8C889A979}"/>
              </a:ext>
            </a:extLst>
          </p:cNvPr>
          <p:cNvSpPr txBox="1"/>
          <p:nvPr/>
        </p:nvSpPr>
        <p:spPr>
          <a:xfrm>
            <a:off x="564510" y="1233749"/>
            <a:ext cx="6173174" cy="45267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Northwell’s Center for Wellness &amp; Integrative Medicine offers the following in-person and virtual programs: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Acupuncture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Guided Imagery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Integrative Health &amp; Wellness Coaching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Lifestyle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Meditation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Reiki/Massage/Reflexology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Pilates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Tai Chi Easy™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Yoga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Progressive Relaxation</a:t>
            </a:r>
          </a:p>
        </p:txBody>
      </p:sp>
    </p:spTree>
    <p:extLst>
      <p:ext uri="{BB962C8B-B14F-4D97-AF65-F5344CB8AC3E}">
        <p14:creationId xmlns:p14="http://schemas.microsoft.com/office/powerpoint/2010/main" val="1212117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B394B-A780-A06A-F936-FBC849BBC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754" y="153736"/>
            <a:ext cx="11268075" cy="973993"/>
          </a:xfrm>
        </p:spPr>
        <p:txBody>
          <a:bodyPr anchor="ctr">
            <a:noAutofit/>
          </a:bodyPr>
          <a:lstStyle/>
          <a:p>
            <a:br>
              <a:rPr lang="en-US" sz="3600" dirty="0">
                <a:solidFill>
                  <a:srgbClr val="00B0F0"/>
                </a:solidFill>
                <a:latin typeface="Franklin Gothic Demi Cond"/>
              </a:rPr>
            </a:br>
            <a:r>
              <a:rPr lang="en-US" sz="3600" dirty="0">
                <a:solidFill>
                  <a:srgbClr val="00B0F0"/>
                </a:solidFill>
                <a:latin typeface="Franklin Gothic Demi Cond"/>
              </a:rPr>
              <a:t>GENITOURINARY SYNDROME OF MENOPAUSE (GSM) TREATMENT- VAGINAL DRYNESS/ ATROPHIC VAGINITIS</a:t>
            </a:r>
            <a:b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</a:br>
            <a:endParaRPr lang="en-US" sz="3600" dirty="0">
              <a:solidFill>
                <a:srgbClr val="00B0F0"/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C315F541-461F-8BB6-05BB-7B5FCA13F7B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00D92-CC88-BA39-5F90-C0A93BC230ED}"/>
              </a:ext>
            </a:extLst>
          </p:cNvPr>
          <p:cNvSpPr txBox="1">
            <a:spLocks/>
          </p:cNvSpPr>
          <p:nvPr/>
        </p:nvSpPr>
        <p:spPr>
          <a:xfrm>
            <a:off x="596754" y="1605406"/>
            <a:ext cx="11268075" cy="4516437"/>
          </a:xfrm>
          <a:prstGeom prst="rect">
            <a:avLst/>
          </a:prstGeom>
        </p:spPr>
        <p:txBody>
          <a:bodyPr vert="horz" lIns="0" tIns="0" rIns="182880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Tx/>
              <a:buNone/>
              <a:tabLst>
                <a:tab pos="280988" algn="l"/>
              </a:tabLst>
              <a:defRPr sz="2400" b="0" i="0" kern="1200" cap="none" baseline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2286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System Font Regular"/>
              <a:buChar char="–"/>
              <a:tabLst>
                <a:tab pos="276225" algn="l"/>
                <a:tab pos="584200" algn="l"/>
              </a:tabLst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457200" marR="0" indent="-228600" algn="l" defTabSz="29260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6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685800" indent="-228600" algn="l" defTabSz="292608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>
                <a:tab pos="292608" algn="l"/>
                <a:tab pos="585216" algn="l"/>
              </a:tabLst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9144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6pPr>
            <a:lvl7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7pPr>
            <a:lvl8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8pPr>
            <a:lvl9pPr marL="1143000" indent="-228600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System Font Regular"/>
              <a:buChar char="–"/>
              <a:tabLst/>
              <a:defRPr sz="1400" b="0" i="0" kern="1200">
                <a:solidFill>
                  <a:schemeClr val="tx2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Vaginal Lubricants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Vaginal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Mostiurizers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  <a:ea typeface="Verdan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Localized Vaginal Estrogen treatment </a:t>
            </a:r>
          </a:p>
          <a:p>
            <a:pPr marL="571500" lvl="2" indent="-342900">
              <a:buClrTx/>
              <a:buFont typeface="Wingdings" panose="05000000000000000000" pitchFamily="2" charset="2"/>
              <a:buChar char="§"/>
              <a:tabLst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creams, inserts, ring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Intravaginal DHEA (precursor to testosterone)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</a:rPr>
              <a:t>Oral ospemifene (SERM)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</a:rPr>
              <a:t>Pelvic floor evaluation/PT</a:t>
            </a:r>
          </a:p>
          <a:p>
            <a:pPr marL="514350" marR="0" lvl="2" indent="-285750" algn="l" defTabSz="29260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0E2841"/>
              </a:buClr>
              <a:buSzTx/>
              <a:buFont typeface="Wingdings" panose="05000000000000000000" pitchFamily="2" charset="2"/>
              <a:buChar char="§"/>
              <a:tabLst>
                <a:tab pos="276225" algn="l"/>
                <a:tab pos="584200" algn="l"/>
              </a:tabLst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Dilators</a:t>
            </a:r>
          </a:p>
          <a:p>
            <a:pPr marL="342900" marR="0" lvl="0" indent="-3429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</a:rPr>
              <a:t>Laser treatment*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</a:rPr>
              <a:t>*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</a:rPr>
              <a:t>Not consistent in the literature 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4" name="Picture 3" descr="A close-up of a microscope&#10;&#10;Description automatically generated">
            <a:extLst>
              <a:ext uri="{FF2B5EF4-FFF2-40B4-BE49-F238E27FC236}">
                <a16:creationId xmlns:a16="http://schemas.microsoft.com/office/drawing/2014/main" id="{8255EFF8-0DC7-7982-CF94-44DAE2910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646" y="2409825"/>
            <a:ext cx="4419600" cy="20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580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DC32E5-3F7F-A70C-3528-27EE1DD5DE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954"/>
          <a:stretch/>
        </p:blipFill>
        <p:spPr>
          <a:xfrm>
            <a:off x="8640559" y="0"/>
            <a:ext cx="3384754" cy="3251195"/>
          </a:xfrm>
          <a:prstGeom prst="rect">
            <a:avLst/>
          </a:prstGeom>
        </p:spPr>
      </p:pic>
      <p:pic>
        <p:nvPicPr>
          <p:cNvPr id="3074" name="Picture 2" descr="Business man hand holding wooden cube with flip over block FAKE to FACT. rumor News, false, myth, evidence and disinformation concepts">
            <a:extLst>
              <a:ext uri="{FF2B5EF4-FFF2-40B4-BE49-F238E27FC236}">
                <a16:creationId xmlns:a16="http://schemas.microsoft.com/office/drawing/2014/main" id="{CB2AF8E6-4806-6D77-6B63-A3D2542AA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-3" b="-3"/>
          <a:stretch/>
        </p:blipFill>
        <p:spPr bwMode="auto">
          <a:xfrm>
            <a:off x="461963" y="1541462"/>
            <a:ext cx="5486397" cy="4516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EF1940-2C75-EC9F-1350-DDF455A74BB6}"/>
              </a:ext>
            </a:extLst>
          </p:cNvPr>
          <p:cNvSpPr txBox="1"/>
          <p:nvPr/>
        </p:nvSpPr>
        <p:spPr>
          <a:xfrm>
            <a:off x="6243638" y="1541463"/>
            <a:ext cx="5486397" cy="45164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</a:rPr>
              <a:t>Weight gain is inevitable in menopause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84CD2C-26A0-F002-7A04-726641375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228665"/>
            <a:ext cx="11268075" cy="973993"/>
          </a:xfrm>
        </p:spPr>
        <p:txBody>
          <a:bodyPr vert="horz" lIns="0" tIns="0" rIns="1371600" bIns="0" rtlCol="0" anchor="ctr" anchorCtr="0">
            <a:normAutofit/>
          </a:bodyPr>
          <a:lstStyle/>
          <a:p>
            <a:r>
              <a:rPr lang="en-US" sz="3600" b="0" i="0" kern="1200" cap="all" baseline="0" dirty="0">
                <a:solidFill>
                  <a:srgbClr val="00B0F0"/>
                </a:solidFill>
                <a:latin typeface="Franklin Gothic Demi Cond" panose="020B07060304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MENOPAUSE MYTH #6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C7E14114-FC75-56F3-D717-A58159A6625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742" y="6346858"/>
            <a:ext cx="382295" cy="193232"/>
          </a:xfrm>
        </p:spPr>
        <p:txBody>
          <a:bodyPr vert="horz" lIns="0" tIns="0" rIns="0" bIns="0" rtlCol="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485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DF3A3-69C2-5F47-5ED3-EDCEAAB89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04F6B47-7F15-AC3F-8566-11129615F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5570" y="3683556"/>
            <a:ext cx="2109399" cy="1755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D5E119-8942-D134-23E0-154C6D17D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510" y="244012"/>
            <a:ext cx="11268075" cy="97399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WEIGHT &amp; METABOLIC CHANGES AND THE “MENO-BELLY”</a:t>
            </a:r>
          </a:p>
        </p:txBody>
      </p:sp>
      <p:sp>
        <p:nvSpPr>
          <p:cNvPr id="3083" name="Slide Number Placeholder 4">
            <a:extLst>
              <a:ext uri="{FF2B5EF4-FFF2-40B4-BE49-F238E27FC236}">
                <a16:creationId xmlns:a16="http://schemas.microsoft.com/office/drawing/2014/main" id="{73C26DAE-F383-903D-3221-085A0B3262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5F60A5-8198-CC84-4805-E25D00DF008F}"/>
              </a:ext>
            </a:extLst>
          </p:cNvPr>
          <p:cNvSpPr txBox="1"/>
          <p:nvPr/>
        </p:nvSpPr>
        <p:spPr>
          <a:xfrm>
            <a:off x="564510" y="1600259"/>
            <a:ext cx="10365760" cy="45267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During menopause, decrease in estrogen and progesterone leads to: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Increase in fat mass &amp; waist circumference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Decrease in lean muscle mass         fewer calories burned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Based on metabolic changes, elevated BMI and weight gain around the mid-section are common. Post-menopausal women are particularly affected.</a:t>
            </a:r>
          </a:p>
          <a:p>
            <a:pPr marR="0" lvl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defTabSz="914400">
              <a:lnSpc>
                <a:spcPct val="12000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Consequences: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Linked to increased morbidity and mortality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Promotes the development and progression of numerous obesity related health conditions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F71EAA-7898-5519-0605-9EC55D5F0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7073" y="2417063"/>
            <a:ext cx="578440" cy="4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799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90340B-BB5A-EB44-4B31-F3A9010E5EE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5017" y="1011295"/>
            <a:ext cx="11457136" cy="5244324"/>
          </a:xfrm>
        </p:spPr>
        <p:txBody>
          <a:bodyPr vert="horz" lIns="0" tIns="0" rIns="1828800" bIns="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rgbClr val="000000"/>
                </a:solidFill>
                <a:latin typeface="Georgia"/>
                <a:ea typeface="Noto Sans"/>
              </a:rPr>
              <a:t>Current treatment of obesity in menopausal women mainly centers around lifestyle and diet changes. MHT may help attenuate abdominal adipose accumulation; however, the effect is small. Additional medications may help.</a:t>
            </a:r>
            <a:endParaRPr lang="en-US" sz="1800" b="1" dirty="0"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BA36AB-B57F-7246-31F5-038CB7A9C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302115"/>
            <a:ext cx="11268075" cy="659547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B0F0"/>
                </a:solidFill>
                <a:latin typeface="Franklin Gothic Demi Cond"/>
                <a:ea typeface="Verdana"/>
              </a:rPr>
              <a:t>WEIGHT GAIN IS NOT INEVITABLE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9C778-E3FF-C2A5-31B5-DC7A0A057AF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6" name="Arrow: Curved Down 5">
            <a:extLst>
              <a:ext uri="{FF2B5EF4-FFF2-40B4-BE49-F238E27FC236}">
                <a16:creationId xmlns:a16="http://schemas.microsoft.com/office/drawing/2014/main" id="{421C4ECF-5F07-CFAD-4A21-1D5A62CBD363}"/>
              </a:ext>
            </a:extLst>
          </p:cNvPr>
          <p:cNvSpPr/>
          <p:nvPr/>
        </p:nvSpPr>
        <p:spPr>
          <a:xfrm rot="16200000">
            <a:off x="3883546" y="3201369"/>
            <a:ext cx="1204231" cy="645465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7" name="Arrow: Curved Down 6">
            <a:extLst>
              <a:ext uri="{FF2B5EF4-FFF2-40B4-BE49-F238E27FC236}">
                <a16:creationId xmlns:a16="http://schemas.microsoft.com/office/drawing/2014/main" id="{F7B0BB96-4E8B-0783-2A0B-125B1874BC6B}"/>
              </a:ext>
            </a:extLst>
          </p:cNvPr>
          <p:cNvSpPr/>
          <p:nvPr/>
        </p:nvSpPr>
        <p:spPr>
          <a:xfrm rot="1221914">
            <a:off x="4896200" y="2349863"/>
            <a:ext cx="1089390" cy="700300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D3EE04E4-713D-D69D-15AB-E84C9EC39EFA}"/>
              </a:ext>
            </a:extLst>
          </p:cNvPr>
          <p:cNvSpPr/>
          <p:nvPr/>
        </p:nvSpPr>
        <p:spPr>
          <a:xfrm rot="7510949">
            <a:off x="5126189" y="3598341"/>
            <a:ext cx="1241130" cy="512091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912437-ED44-8197-F44D-45AF14C8C5CA}"/>
              </a:ext>
            </a:extLst>
          </p:cNvPr>
          <p:cNvSpPr txBox="1"/>
          <p:nvPr/>
        </p:nvSpPr>
        <p:spPr>
          <a:xfrm>
            <a:off x="1156983" y="2619165"/>
            <a:ext cx="270791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Nutrition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Nutrition is a key component of weight management.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CF7F7F-78B9-443E-60F4-A7D00E3CBA6A}"/>
              </a:ext>
            </a:extLst>
          </p:cNvPr>
          <p:cNvSpPr txBox="1"/>
          <p:nvPr/>
        </p:nvSpPr>
        <p:spPr>
          <a:xfrm>
            <a:off x="6845513" y="2403690"/>
            <a:ext cx="4508287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Aerobic Activity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Georgia" panose="02040502050405020303" pitchFamily="18" charset="0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Aerobic, 150 to 300 minutes a week of moderate-intensity, or 75 to 150 minutes a week of vigorous-intensity aerobic activity (or an equivalent combination.)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B77903-078C-680F-09C8-308A1C4685F9}"/>
              </a:ext>
            </a:extLst>
          </p:cNvPr>
          <p:cNvSpPr txBox="1"/>
          <p:nvPr/>
        </p:nvSpPr>
        <p:spPr>
          <a:xfrm>
            <a:off x="3607225" y="4742853"/>
            <a:ext cx="359101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Georgia" panose="02040502050405020303" pitchFamily="18" charset="0"/>
              </a:rPr>
              <a:t>Strength Training: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</a:rPr>
              <a:t>Full-body muscle-strengthening activities on two or more days a week.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272499-CB5A-40C1-9F42-D82FB590E040}"/>
              </a:ext>
            </a:extLst>
          </p:cNvPr>
          <p:cNvSpPr txBox="1"/>
          <p:nvPr/>
        </p:nvSpPr>
        <p:spPr>
          <a:xfrm rot="10800000" flipV="1">
            <a:off x="3396799" y="6350047"/>
            <a:ext cx="539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Knight MG, Anekwe C, Washington K, Akam EY, Wang E, Stanford FC. Weight regulation in menopause. Menopause. 2021 May 24;28(8):960-965.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doi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t>: 10.1097/GME.0000000000001792. PMID: 34033603; PMCID: PMC8373626.</a:t>
            </a:r>
          </a:p>
        </p:txBody>
      </p:sp>
    </p:spTree>
    <p:extLst>
      <p:ext uri="{BB962C8B-B14F-4D97-AF65-F5344CB8AC3E}">
        <p14:creationId xmlns:p14="http://schemas.microsoft.com/office/powerpoint/2010/main" val="13876800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5651A-03A4-9337-A685-B288F26CF0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siness man hand holding wooden cube with flip over block FAKE to FACT. rumor News, false, myth, evidence and disinformation concepts">
            <a:extLst>
              <a:ext uri="{FF2B5EF4-FFF2-40B4-BE49-F238E27FC236}">
                <a16:creationId xmlns:a16="http://schemas.microsoft.com/office/drawing/2014/main" id="{8C2B06A0-23C6-7BD5-FE04-92AD14A337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-3" b="-3"/>
          <a:stretch/>
        </p:blipFill>
        <p:spPr bwMode="auto">
          <a:xfrm>
            <a:off x="461963" y="1541462"/>
            <a:ext cx="5486397" cy="4516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C511E5-8012-041D-0872-0226E882A3C9}"/>
              </a:ext>
            </a:extLst>
          </p:cNvPr>
          <p:cNvSpPr txBox="1"/>
          <p:nvPr/>
        </p:nvSpPr>
        <p:spPr>
          <a:xfrm>
            <a:off x="6243638" y="1541463"/>
            <a:ext cx="5686092" cy="451643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Georgia" panose="02040502050405020303" pitchFamily="18" charset="0"/>
                <a:ea typeface="Verdana"/>
              </a:rPr>
              <a:t>The only screening I need during menopause is a mammogram.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63E17B0-6DEB-E481-21B7-E7BA47874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71569"/>
            <a:ext cx="11268075" cy="973993"/>
          </a:xfrm>
        </p:spPr>
        <p:txBody>
          <a:bodyPr vert="horz" lIns="0" tIns="0" rIns="1371600" bIns="0" rtlCol="0" anchor="ctr" anchorCtr="0">
            <a:normAutofit/>
          </a:bodyPr>
          <a:lstStyle/>
          <a:p>
            <a:r>
              <a:rPr lang="en-US" sz="3600" b="0" i="0" kern="1200" cap="all" baseline="0" dirty="0">
                <a:solidFill>
                  <a:srgbClr val="00B0F0"/>
                </a:solidFill>
                <a:latin typeface="Franklin Gothic Demi Cond"/>
                <a:ea typeface="Verdana"/>
                <a:cs typeface="Verdana" panose="020B0604030504040204" pitchFamily="34" charset="0"/>
              </a:rPr>
              <a:t>MENOPAUSE MYTH #</a:t>
            </a:r>
            <a:r>
              <a:rPr lang="en-US" sz="3600" cap="all" dirty="0">
                <a:solidFill>
                  <a:srgbClr val="00B0F0"/>
                </a:solidFill>
                <a:latin typeface="Franklin Gothic Demi Cond"/>
                <a:ea typeface="Verdana"/>
                <a:cs typeface="Verdana" panose="020B0604030504040204" pitchFamily="34" charset="0"/>
              </a:rPr>
              <a:t> 7</a:t>
            </a:r>
            <a:endParaRPr lang="en-US" sz="3600" b="0" i="0" kern="1200" cap="all" baseline="0" dirty="0">
              <a:solidFill>
                <a:srgbClr val="00B0F0"/>
              </a:solidFill>
              <a:latin typeface="Franklin Gothic Demi Cond"/>
              <a:ea typeface="Verdana"/>
              <a:cs typeface="Verdana" panose="020B0604030504040204" pitchFamily="34" charset="0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2E743A52-154F-6C80-0857-E74CC289870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742" y="6346858"/>
            <a:ext cx="382295" cy="193232"/>
          </a:xfrm>
        </p:spPr>
        <p:txBody>
          <a:bodyPr vert="horz" lIns="0" tIns="0" rIns="0" bIns="0" rtlCol="0" anchor="b" anchorCtr="0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0B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0B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846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95A85D5-2731-4A14-490E-F5A68F97F3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3097" r="3097" b="5312"/>
          <a:stretch/>
        </p:blipFill>
        <p:spPr>
          <a:xfrm>
            <a:off x="11848" y="6349"/>
            <a:ext cx="12163825" cy="64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702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CA6A8-7BE9-C82C-9004-7171E821C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084B61-ABBD-AEB0-9633-DF3CC2685D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54112" y="1170781"/>
            <a:ext cx="11637888" cy="4516437"/>
          </a:xfrm>
        </p:spPr>
        <p:txBody>
          <a:bodyPr/>
          <a:lstStyle/>
          <a:p>
            <a:r>
              <a:rPr lang="en-US" b="1" dirty="0">
                <a:solidFill>
                  <a:srgbClr val="414141"/>
                </a:solidFill>
                <a:latin typeface="Georgia" panose="02040502050405020303" pitchFamily="18" charset="0"/>
              </a:rPr>
              <a:t>Menopause Rating Scale – </a:t>
            </a:r>
            <a:r>
              <a:rPr lang="en-US" dirty="0">
                <a:solidFill>
                  <a:srgbClr val="414141"/>
                </a:solidFill>
                <a:latin typeface="Georgia" panose="02040502050405020303" pitchFamily="18" charset="0"/>
              </a:rPr>
              <a:t>Validated tool designed to measure severity of menopausal symptoms; assesses presence and severity of psychological, physical, and urogenital symptoms </a:t>
            </a:r>
          </a:p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0265AB-B038-1325-89E7-86F56A6CB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2" y="101034"/>
            <a:ext cx="11268075" cy="973993"/>
          </a:xfrm>
        </p:spPr>
        <p:txBody>
          <a:bodyPr anchor="ctr"/>
          <a:lstStyle/>
          <a:p>
            <a:r>
              <a:rPr lang="en-US" sz="3600" dirty="0">
                <a:solidFill>
                  <a:srgbClr val="00B0F0"/>
                </a:solidFill>
              </a:rPr>
              <a:t>Menopause Quick 6 tool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7AA5E-1A7B-5F2F-E10E-A0C4D80B16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581A09A-DECE-6D65-FD80-4308FF59798E}"/>
              </a:ext>
            </a:extLst>
          </p:cNvPr>
          <p:cNvSpPr/>
          <p:nvPr/>
        </p:nvSpPr>
        <p:spPr>
          <a:xfrm>
            <a:off x="8046378" y="3897471"/>
            <a:ext cx="28894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65D312-A8DB-46E6-2AEC-B75AEF65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112" y="2616394"/>
            <a:ext cx="8985197" cy="35940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C82A38-2A0C-032E-5B25-3380A5A66990}"/>
              </a:ext>
            </a:extLst>
          </p:cNvPr>
          <p:cNvSpPr txBox="1"/>
          <p:nvPr/>
        </p:nvSpPr>
        <p:spPr>
          <a:xfrm>
            <a:off x="554112" y="5813978"/>
            <a:ext cx="57815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efficient tool for the primary care management of menopause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 – Susan Goldstein, Canadian Family Physician Apr 2017, 63(4) 295-298</a:t>
            </a:r>
          </a:p>
        </p:txBody>
      </p:sp>
    </p:spTree>
    <p:extLst>
      <p:ext uri="{BB962C8B-B14F-4D97-AF65-F5344CB8AC3E}">
        <p14:creationId xmlns:p14="http://schemas.microsoft.com/office/powerpoint/2010/main" val="3188647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D2816-3F54-B750-5B9F-2C54528B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3928C02-309F-A655-9B28-58AB94328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112" y="256150"/>
            <a:ext cx="11268075" cy="973993"/>
          </a:xfrm>
        </p:spPr>
        <p:txBody>
          <a:bodyPr anchor="ctr"/>
          <a:lstStyle/>
          <a:p>
            <a:r>
              <a:rPr lang="en-US" sz="3600" dirty="0">
                <a:solidFill>
                  <a:srgbClr val="00B0F0"/>
                </a:solidFill>
              </a:rPr>
              <a:t>Screening - The 4 B’s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33D141-1C2B-6C07-5339-59A9D966D9C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63DCA5C9-2E11-4C67-86EB-AE1DE127DC64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F2DFD5-86B6-2C63-F045-C47CCB453D3E}"/>
              </a:ext>
            </a:extLst>
          </p:cNvPr>
          <p:cNvSpPr/>
          <p:nvPr/>
        </p:nvSpPr>
        <p:spPr>
          <a:xfrm>
            <a:off x="8046378" y="3897471"/>
            <a:ext cx="2889450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8A6272-E45B-3971-887F-125C5D42B176}"/>
              </a:ext>
            </a:extLst>
          </p:cNvPr>
          <p:cNvSpPr txBox="1"/>
          <p:nvPr/>
        </p:nvSpPr>
        <p:spPr>
          <a:xfrm>
            <a:off x="4232019" y="6556916"/>
            <a:ext cx="578151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efficient tool for the primary care management of menopause</a:t>
            </a: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 – Susan Goldstein, Canadian Family Physician Apr 2017, 63(4) 295-298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D8830-5C2D-E4F3-651D-41C3E722189B}"/>
              </a:ext>
            </a:extLst>
          </p:cNvPr>
          <p:cNvSpPr txBox="1"/>
          <p:nvPr/>
        </p:nvSpPr>
        <p:spPr>
          <a:xfrm>
            <a:off x="554111" y="1574658"/>
            <a:ext cx="663349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Breast Imaging +/- MRI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Age 40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Colonoscopy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Age 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Bone Density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Age 65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Primary Care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Georgia" panose="02040502050405020303" pitchFamily="18" charset="0"/>
              </a:rPr>
              <a:t>Dermatology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E2D9EA-CB8F-0799-5F4C-ACDB060F8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023" y="1461176"/>
            <a:ext cx="2869751" cy="21505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A0864A-735B-A30C-7B1D-44C82F162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11" y="4359718"/>
            <a:ext cx="3261643" cy="1847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EBD6DA-398C-F41D-C11F-1EC17D3B7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4282495"/>
            <a:ext cx="3797183" cy="20749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B8B90-E815-396E-D19F-DF1613EED6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58" t="7237" r="58" b="13681"/>
          <a:stretch/>
        </p:blipFill>
        <p:spPr>
          <a:xfrm>
            <a:off x="8152825" y="1319528"/>
            <a:ext cx="3351564" cy="231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4009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C93A6-06FD-7F4D-9A46-434FD30EF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Slide Number Placeholder 4">
            <a:extLst>
              <a:ext uri="{FF2B5EF4-FFF2-40B4-BE49-F238E27FC236}">
                <a16:creationId xmlns:a16="http://schemas.microsoft.com/office/drawing/2014/main" id="{404E0222-E21A-4797-02DC-5E5ECF32178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963942-B819-94F6-A85C-3096F000376D}"/>
              </a:ext>
            </a:extLst>
          </p:cNvPr>
          <p:cNvSpPr txBox="1"/>
          <p:nvPr/>
        </p:nvSpPr>
        <p:spPr>
          <a:xfrm>
            <a:off x="461962" y="1366136"/>
            <a:ext cx="11353136" cy="47812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Women of appropriate age may have of a myriad of peri/menopause symptoms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Not all menopausal symptoms are VMS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Menopausal symptoms can adversely affect QOL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There are many treatment approaches for menopausal symptoms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Many women are candidates for hormonal therapy, which is safe if used appropriately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Many non-hormonal options exist, including a new medication w/ specific VMS target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Treatment approaches are personalized for each woman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8FF8CF5-5C06-F461-7501-AF3E32C81F17}"/>
              </a:ext>
            </a:extLst>
          </p:cNvPr>
          <p:cNvSpPr txBox="1">
            <a:spLocks/>
          </p:cNvSpPr>
          <p:nvPr/>
        </p:nvSpPr>
        <p:spPr>
          <a:xfrm>
            <a:off x="461962" y="217003"/>
            <a:ext cx="11268075" cy="97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KEY TAKEAWAYS</a:t>
            </a:r>
          </a:p>
        </p:txBody>
      </p:sp>
    </p:spTree>
    <p:extLst>
      <p:ext uri="{BB962C8B-B14F-4D97-AF65-F5344CB8AC3E}">
        <p14:creationId xmlns:p14="http://schemas.microsoft.com/office/powerpoint/2010/main" val="3358344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EBD81-85BB-AE00-B245-445EBA7B4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Slide Number Placeholder 4">
            <a:extLst>
              <a:ext uri="{FF2B5EF4-FFF2-40B4-BE49-F238E27FC236}">
                <a16:creationId xmlns:a16="http://schemas.microsoft.com/office/drawing/2014/main" id="{06ECCA65-1B8A-E6D8-DD5B-CE1EDB09273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7E6F83-346F-9518-D29F-8B4BB6D3ED9A}"/>
              </a:ext>
            </a:extLst>
          </p:cNvPr>
          <p:cNvSpPr txBox="1"/>
          <p:nvPr/>
        </p:nvSpPr>
        <p:spPr>
          <a:xfrm>
            <a:off x="461962" y="1190996"/>
            <a:ext cx="8203573" cy="47812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here are many treatment approaches for menopausal symptoms.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Treatment approaches are personalized for each woman.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tabLst>
                <a:tab pos="457200" algn="l"/>
              </a:tabLst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 typeface="Wingdings" panose="05000000000000000000" pitchFamily="2" charset="2"/>
              <a:buChar char="ü"/>
              <a:tabLst>
                <a:tab pos="457200" algn="l"/>
              </a:tabLst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F47627E-07FC-1790-698F-D9BFCEC11C91}"/>
              </a:ext>
            </a:extLst>
          </p:cNvPr>
          <p:cNvSpPr txBox="1">
            <a:spLocks/>
          </p:cNvSpPr>
          <p:nvPr/>
        </p:nvSpPr>
        <p:spPr>
          <a:xfrm>
            <a:off x="461962" y="217003"/>
            <a:ext cx="11268075" cy="97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IN SUMMARY</a:t>
            </a:r>
          </a:p>
        </p:txBody>
      </p:sp>
      <p:pic>
        <p:nvPicPr>
          <p:cNvPr id="4" name="Picture 3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00C3EDA7-6791-FC79-5D03-8EB2F4BFA4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770" y="2972265"/>
            <a:ext cx="2383620" cy="23836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DD6B43-5828-2AAD-ACC8-F6E1936A151F}"/>
              </a:ext>
            </a:extLst>
          </p:cNvPr>
          <p:cNvSpPr txBox="1"/>
          <p:nvPr/>
        </p:nvSpPr>
        <p:spPr>
          <a:xfrm>
            <a:off x="461962" y="3727938"/>
            <a:ext cx="4367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Visit our </a:t>
            </a:r>
            <a:r>
              <a:rPr lang="en-US" b="1"/>
              <a:t>Center for Menopause and Midlife Health</a:t>
            </a:r>
            <a:r>
              <a:rPr lang="en-US"/>
              <a:t> to find a Menopause Society™ clinician near you.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389A2D-8532-DF10-F0FA-5987BF1C8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4387" y="885747"/>
            <a:ext cx="3525916" cy="4524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7074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DD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45992" y="274472"/>
            <a:ext cx="9297202" cy="1808187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 defTabSz="609630">
              <a:lnSpc>
                <a:spcPts val="4908"/>
              </a:lnSpc>
            </a:pPr>
            <a:r>
              <a:rPr lang="en-US" sz="3600" dirty="0">
                <a:solidFill>
                  <a:srgbClr val="00B0F0"/>
                </a:solidFill>
                <a:latin typeface="Franklin Gothic Demi" panose="020B0703020102020204" pitchFamily="34" charset="0"/>
                <a:ea typeface="League Spartan"/>
                <a:cs typeface="League Spartan"/>
                <a:sym typeface="League Spartan"/>
              </a:rPr>
              <a:t>STAY CONNECTED WITH THE</a:t>
            </a:r>
          </a:p>
          <a:p>
            <a:pPr algn="ctr" defTabSz="609630">
              <a:lnSpc>
                <a:spcPts val="4908"/>
              </a:lnSpc>
            </a:pPr>
            <a:r>
              <a:rPr lang="en-US" sz="3600" dirty="0">
                <a:solidFill>
                  <a:srgbClr val="00B0F0"/>
                </a:solidFill>
                <a:latin typeface="Franklin Gothic Demi" panose="020B0703020102020204" pitchFamily="34" charset="0"/>
                <a:ea typeface="League Spartan"/>
                <a:cs typeface="League Spartan"/>
                <a:sym typeface="League Spartan"/>
              </a:rPr>
              <a:t>KATZ INSTITUTE FOR WOMEN’S HEALTH</a:t>
            </a:r>
          </a:p>
          <a:p>
            <a:pPr defTabSz="609630">
              <a:lnSpc>
                <a:spcPts val="4255"/>
              </a:lnSpc>
            </a:pPr>
            <a:endParaRPr lang="en-US" sz="3600" dirty="0">
              <a:solidFill>
                <a:srgbClr val="00B0F0"/>
              </a:solidFill>
              <a:latin typeface="Franklin Gothic Demi" panose="020B0703020102020204" pitchFamily="34" charset="0"/>
              <a:ea typeface="League Spartan"/>
              <a:cs typeface="League Spartan"/>
              <a:sym typeface="League Spartan"/>
            </a:endParaRPr>
          </a:p>
        </p:txBody>
      </p:sp>
      <p:sp>
        <p:nvSpPr>
          <p:cNvPr id="3" name="Freeform 3">
            <a:hlinkClick r:id="rId2"/>
          </p:cNvPr>
          <p:cNvSpPr/>
          <p:nvPr/>
        </p:nvSpPr>
        <p:spPr>
          <a:xfrm>
            <a:off x="687088" y="2438171"/>
            <a:ext cx="2118986" cy="2118986"/>
          </a:xfrm>
          <a:custGeom>
            <a:avLst/>
            <a:gdLst/>
            <a:ahLst/>
            <a:cxnLst/>
            <a:rect l="l" t="t" r="r" b="b"/>
            <a:pathLst>
              <a:path w="3178479" h="3178479">
                <a:moveTo>
                  <a:pt x="0" y="0"/>
                </a:moveTo>
                <a:lnTo>
                  <a:pt x="3178479" y="0"/>
                </a:lnTo>
                <a:lnTo>
                  <a:pt x="3178479" y="3178479"/>
                </a:lnTo>
                <a:lnTo>
                  <a:pt x="0" y="31784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>
            <a:hlinkClick r:id="rId4"/>
          </p:cNvPr>
          <p:cNvSpPr/>
          <p:nvPr/>
        </p:nvSpPr>
        <p:spPr>
          <a:xfrm>
            <a:off x="3250574" y="2438171"/>
            <a:ext cx="2193851" cy="2193851"/>
          </a:xfrm>
          <a:custGeom>
            <a:avLst/>
            <a:gdLst/>
            <a:ahLst/>
            <a:cxnLst/>
            <a:rect l="l" t="t" r="r" b="b"/>
            <a:pathLst>
              <a:path w="3290777" h="3290777">
                <a:moveTo>
                  <a:pt x="0" y="0"/>
                </a:moveTo>
                <a:lnTo>
                  <a:pt x="3290777" y="0"/>
                </a:lnTo>
                <a:lnTo>
                  <a:pt x="3290777" y="3290778"/>
                </a:lnTo>
                <a:lnTo>
                  <a:pt x="0" y="32907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>
            <a:hlinkClick r:id="rId6"/>
          </p:cNvPr>
          <p:cNvSpPr/>
          <p:nvPr/>
        </p:nvSpPr>
        <p:spPr>
          <a:xfrm>
            <a:off x="5890212" y="2438171"/>
            <a:ext cx="2229070" cy="2229070"/>
          </a:xfrm>
          <a:custGeom>
            <a:avLst/>
            <a:gdLst/>
            <a:ahLst/>
            <a:cxnLst/>
            <a:rect l="l" t="t" r="r" b="b"/>
            <a:pathLst>
              <a:path w="3343605" h="3343605">
                <a:moveTo>
                  <a:pt x="0" y="0"/>
                </a:moveTo>
                <a:lnTo>
                  <a:pt x="3343605" y="0"/>
                </a:lnTo>
                <a:lnTo>
                  <a:pt x="3343605" y="3343605"/>
                </a:lnTo>
                <a:lnTo>
                  <a:pt x="0" y="3343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>
            <a:hlinkClick r:id="rId8"/>
          </p:cNvPr>
          <p:cNvSpPr/>
          <p:nvPr/>
        </p:nvSpPr>
        <p:spPr>
          <a:xfrm>
            <a:off x="8662148" y="2438171"/>
            <a:ext cx="2229070" cy="2229070"/>
          </a:xfrm>
          <a:custGeom>
            <a:avLst/>
            <a:gdLst/>
            <a:ahLst/>
            <a:cxnLst/>
            <a:rect l="l" t="t" r="r" b="b"/>
            <a:pathLst>
              <a:path w="3343605" h="3343605">
                <a:moveTo>
                  <a:pt x="0" y="0"/>
                </a:moveTo>
                <a:lnTo>
                  <a:pt x="3343605" y="0"/>
                </a:lnTo>
                <a:lnTo>
                  <a:pt x="3343605" y="3343605"/>
                </a:lnTo>
                <a:lnTo>
                  <a:pt x="0" y="33436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9"/>
          <p:cNvSpPr txBox="1"/>
          <p:nvPr/>
        </p:nvSpPr>
        <p:spPr>
          <a:xfrm rot="18900000">
            <a:off x="8738328" y="4817002"/>
            <a:ext cx="4134211" cy="125274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61151" y="5343046"/>
            <a:ext cx="1669591" cy="1433670"/>
          </a:xfrm>
          <a:custGeom>
            <a:avLst/>
            <a:gdLst/>
            <a:ahLst/>
            <a:cxnLst/>
            <a:rect l="l" t="t" r="r" b="b"/>
            <a:pathLst>
              <a:path w="2504386" h="2150505">
                <a:moveTo>
                  <a:pt x="0" y="0"/>
                </a:moveTo>
                <a:lnTo>
                  <a:pt x="2504386" y="0"/>
                </a:lnTo>
                <a:lnTo>
                  <a:pt x="2504386" y="2150505"/>
                </a:lnTo>
                <a:lnTo>
                  <a:pt x="0" y="215050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 flipV="1">
            <a:off x="0" y="0"/>
            <a:ext cx="3005890" cy="3113314"/>
          </a:xfrm>
          <a:custGeom>
            <a:avLst/>
            <a:gdLst/>
            <a:ahLst/>
            <a:cxnLst/>
            <a:rect l="l" t="t" r="r" b="b"/>
            <a:pathLst>
              <a:path w="4999137" h="4935512">
                <a:moveTo>
                  <a:pt x="4999137" y="4935512"/>
                </a:moveTo>
                <a:lnTo>
                  <a:pt x="0" y="4935512"/>
                </a:lnTo>
                <a:lnTo>
                  <a:pt x="0" y="0"/>
                </a:lnTo>
                <a:lnTo>
                  <a:pt x="4999137" y="0"/>
                </a:lnTo>
                <a:lnTo>
                  <a:pt x="4999137" y="4935512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648285" y="5409888"/>
            <a:ext cx="5573878" cy="10826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109"/>
              </a:lnSpc>
              <a:spcBef>
                <a:spcPct val="0"/>
              </a:spcBef>
            </a:pPr>
            <a:r>
              <a:rPr lang="en-US" sz="4800" b="1" dirty="0">
                <a:latin typeface="Polaris Bold"/>
                <a:ea typeface="Polaris Bold"/>
                <a:cs typeface="Polaris Bold"/>
                <a:sym typeface="Polaris Bold"/>
              </a:rPr>
              <a:t>JOIN THE CONVERSATION...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552A1F63-F3F5-F216-DA6A-0E4DD052B1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0213"/>
            <a:ext cx="11730038" cy="3826477"/>
          </a:xfrm>
          <a:prstGeom prst="rect">
            <a:avLst/>
          </a:prstGeom>
          <a:noFill/>
        </p:spPr>
        <p:txBody>
          <a:bodyPr vert="horz" lIns="457200" tIns="0" rIns="228600" bIns="0" rtlCol="0" anchor="ctr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897063" algn="l"/>
                <a:tab pos="2082800" algn="l"/>
              </a:tabLst>
              <a:defRPr/>
            </a:pPr>
            <a:r>
              <a:rPr kumimoji="0" lang="en-US" sz="7200" b="0" i="0" u="none" strike="noStrike" kern="1200" cap="all" spc="0" normalizeH="0" baseline="0" noProof="0" dirty="0">
                <a:ln>
                  <a:noFill/>
                </a:ln>
                <a:solidFill>
                  <a:srgbClr val="6DC3DF"/>
                </a:solidFill>
                <a:effectLst/>
                <a:uLnTx/>
                <a:uFillTx/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Thank you!</a:t>
            </a:r>
          </a:p>
        </p:txBody>
      </p:sp>
      <p:sp>
        <p:nvSpPr>
          <p:cNvPr id="103425" name="Date Placeholder 3">
            <a:extLst>
              <a:ext uri="{FF2B5EF4-FFF2-40B4-BE49-F238E27FC236}">
                <a16:creationId xmlns:a16="http://schemas.microsoft.com/office/drawing/2014/main" id="{739C91D7-9390-F4C6-5AEE-B2D165BE9A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3143" y="6540090"/>
            <a:ext cx="3181641" cy="203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 anchorCtr="0">
            <a:normAutofit/>
          </a:bodyPr>
          <a:lstStyle>
            <a:lvl1pPr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8" indent="-22860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ＭＳ Ｐゴシック" panose="020B0600070205080204" pitchFamily="34" charset="-128"/>
                <a:cs typeface="+mn-cs"/>
              </a:rPr>
              <a:t>11 Feb 2025 © Gillian Einstein</a:t>
            </a:r>
          </a:p>
        </p:txBody>
      </p:sp>
      <p:sp>
        <p:nvSpPr>
          <p:cNvPr id="103431" name="Slide Number Placeholder 3">
            <a:extLst>
              <a:ext uri="{FF2B5EF4-FFF2-40B4-BE49-F238E27FC236}">
                <a16:creationId xmlns:a16="http://schemas.microsoft.com/office/drawing/2014/main" id="{7593FE9C-AF32-80F2-C126-0D957A34C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8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</a:rPr>
              <a:pPr marL="0" marR="0" lvl="8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</a:endParaRPr>
          </a:p>
        </p:txBody>
      </p:sp>
      <p:sp>
        <p:nvSpPr>
          <p:cNvPr id="103426" name="Footer Placeholder 4">
            <a:extLst>
              <a:ext uri="{FF2B5EF4-FFF2-40B4-BE49-F238E27FC236}">
                <a16:creationId xmlns:a16="http://schemas.microsoft.com/office/drawing/2014/main" id="{D04550C0-4456-92F1-524B-949576ED1493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Std 55 Roman" panose="020B0602020204020204" pitchFamily="34" charset="77"/>
                <a:ea typeface="ＭＳ Ｐゴシック" panose="020B0600070205080204" pitchFamily="34" charset="-128"/>
                <a:cs typeface="+mn-cs"/>
              </a:rPr>
              <a:t>Katz Institute Rounds</a:t>
            </a:r>
          </a:p>
        </p:txBody>
      </p:sp>
    </p:spTree>
    <p:extLst>
      <p:ext uri="{BB962C8B-B14F-4D97-AF65-F5344CB8AC3E}">
        <p14:creationId xmlns:p14="http://schemas.microsoft.com/office/powerpoint/2010/main" val="11557842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0DF9E-B010-FA3D-91C9-79D62AD71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E9E3C437-2313-10AB-295B-959E346720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0213"/>
            <a:ext cx="11730038" cy="3826477"/>
          </a:xfrm>
          <a:prstGeom prst="rect">
            <a:avLst/>
          </a:prstGeom>
          <a:noFill/>
        </p:spPr>
        <p:txBody>
          <a:bodyPr vert="horz" lIns="457200" tIns="0" rIns="228600" bIns="0" rtlCol="0" anchor="ctr" anchorCtr="0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ts val="72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897063" algn="l"/>
                <a:tab pos="2082800" algn="l"/>
              </a:tabLst>
              <a:defRPr/>
            </a:pPr>
            <a:r>
              <a:rPr kumimoji="0" lang="en-US" sz="7200" b="0" i="0" u="none" strike="noStrike" kern="1200" cap="all" spc="0" normalizeH="0" baseline="0" noProof="0" dirty="0">
                <a:ln>
                  <a:noFill/>
                </a:ln>
                <a:solidFill>
                  <a:srgbClr val="6DC3DF"/>
                </a:solidFill>
                <a:effectLst/>
                <a:uLnTx/>
                <a:uFillTx/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Addendum</a:t>
            </a:r>
          </a:p>
        </p:txBody>
      </p:sp>
      <p:sp>
        <p:nvSpPr>
          <p:cNvPr id="103425" name="Date Placeholder 3">
            <a:extLst>
              <a:ext uri="{FF2B5EF4-FFF2-40B4-BE49-F238E27FC236}">
                <a16:creationId xmlns:a16="http://schemas.microsoft.com/office/drawing/2014/main" id="{59EC63C9-DB01-E6BF-F60B-EFC2D26312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3143" y="6540090"/>
            <a:ext cx="3181641" cy="2032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 anchor="b" anchorCtr="0">
            <a:normAutofit/>
          </a:bodyPr>
          <a:lstStyle>
            <a:lvl1pPr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8" indent="-22860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ＭＳ Ｐゴシック" panose="020B0600070205080204" pitchFamily="34" charset="-128"/>
                <a:cs typeface="+mn-cs"/>
              </a:rPr>
              <a:t>11 Feb 2025 © Gillian Einstein</a:t>
            </a:r>
          </a:p>
        </p:txBody>
      </p:sp>
      <p:sp>
        <p:nvSpPr>
          <p:cNvPr id="103431" name="Slide Number Placeholder 3">
            <a:extLst>
              <a:ext uri="{FF2B5EF4-FFF2-40B4-BE49-F238E27FC236}">
                <a16:creationId xmlns:a16="http://schemas.microsoft.com/office/drawing/2014/main" id="{967FA354-E630-F27D-C1BC-2C3907A3D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8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</a:rPr>
              <a:pPr marL="0" marR="0" lvl="8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</a:endParaRPr>
          </a:p>
        </p:txBody>
      </p:sp>
      <p:sp>
        <p:nvSpPr>
          <p:cNvPr id="103426" name="Footer Placeholder 4">
            <a:extLst>
              <a:ext uri="{FF2B5EF4-FFF2-40B4-BE49-F238E27FC236}">
                <a16:creationId xmlns:a16="http://schemas.microsoft.com/office/drawing/2014/main" id="{DA1E60D9-3594-5BB1-8998-61D02AF963D4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0"/>
            <a:ext cx="0" cy="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illSans Bold" panose="020B0A02020104020203" pitchFamily="34" charset="77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utiger LT Std 55 Roman" panose="020B0602020204020204" pitchFamily="34" charset="77"/>
                <a:ea typeface="ＭＳ Ｐゴシック" panose="020B0600070205080204" pitchFamily="34" charset="-128"/>
                <a:cs typeface="+mn-cs"/>
              </a:rPr>
              <a:t>Katz Institute Rounds</a:t>
            </a:r>
          </a:p>
        </p:txBody>
      </p:sp>
    </p:spTree>
    <p:extLst>
      <p:ext uri="{BB962C8B-B14F-4D97-AF65-F5344CB8AC3E}">
        <p14:creationId xmlns:p14="http://schemas.microsoft.com/office/powerpoint/2010/main" val="850642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3" name="Slide Number Placeholder 4">
            <a:extLst>
              <a:ext uri="{FF2B5EF4-FFF2-40B4-BE49-F238E27FC236}">
                <a16:creationId xmlns:a16="http://schemas.microsoft.com/office/drawing/2014/main" id="{F3FBA6FF-6DFB-A957-0068-5B70E0BA8E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1E933C-D468-3D2A-DFBA-A7F9FD6B9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00838">
            <a:off x="7409258" y="441168"/>
            <a:ext cx="3392000" cy="4162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60FD39-ED14-2D4D-48F1-85F693A4EB80}"/>
              </a:ext>
            </a:extLst>
          </p:cNvPr>
          <p:cNvSpPr txBox="1"/>
          <p:nvPr/>
        </p:nvSpPr>
        <p:spPr>
          <a:xfrm>
            <a:off x="461962" y="1395532"/>
            <a:ext cx="6663115" cy="478125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Could include minimum 3 servings of isoflavones (whole food soy) and/or lignans (flaxseeds, sesame seed, bran, buckwheat, oats. Smaller but still notable amounts in legumes and nuts) each week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Limit carbohydrates to 35-40% of total calories 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Consume 25g of fiber per day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Increase protein to 1.2-1.5g/kg of body weight (or 30% total calories) 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Reduce or eliminate alcohol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Avoid spicy foods to prevent hot flash triggers 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Limit caffeine to prevent hot flash triggers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Times New Roman" panose="02020603050405020304" pitchFamily="18" charset="0"/>
                <a:cs typeface="Aptos" panose="020B0004020202020204" pitchFamily="34" charset="0"/>
              </a:rPr>
              <a:t>Ensure RDA (recommended dietary allowance) is being met of vitamin D 800 IU &amp; calcium 1200 IU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635169-7DC4-0105-6640-BB7451D41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869" y="1626200"/>
            <a:ext cx="1930039" cy="4720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89B93CA-0D90-38F9-9705-5D1D172987D0}"/>
              </a:ext>
            </a:extLst>
          </p:cNvPr>
          <p:cNvSpPr txBox="1">
            <a:spLocks/>
          </p:cNvSpPr>
          <p:nvPr/>
        </p:nvSpPr>
        <p:spPr>
          <a:xfrm>
            <a:off x="461962" y="217003"/>
            <a:ext cx="11268075" cy="9739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NUTRITION IN MENOPAUSE</a:t>
            </a:r>
          </a:p>
        </p:txBody>
      </p:sp>
    </p:spTree>
    <p:extLst>
      <p:ext uri="{BB962C8B-B14F-4D97-AF65-F5344CB8AC3E}">
        <p14:creationId xmlns:p14="http://schemas.microsoft.com/office/powerpoint/2010/main" val="959698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E63DC-D22D-434F-6841-701B25E12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65" y="144618"/>
            <a:ext cx="11268075" cy="973993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LIFE HACKS FOR HOME</a:t>
            </a:r>
          </a:p>
        </p:txBody>
      </p:sp>
      <p:sp>
        <p:nvSpPr>
          <p:cNvPr id="3083" name="Slide Number Placeholder 4">
            <a:extLst>
              <a:ext uri="{FF2B5EF4-FFF2-40B4-BE49-F238E27FC236}">
                <a16:creationId xmlns:a16="http://schemas.microsoft.com/office/drawing/2014/main" id="{F3FBA6FF-6DFB-A957-0068-5B70E0BA8E8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347742" y="6346858"/>
            <a:ext cx="382295" cy="1932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63DCA5C9-2E11-4C67-86EB-AE1DE127DC6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414141"/>
                </a:solidFill>
                <a:effectLst/>
                <a:uLnTx/>
                <a:uFillTx/>
                <a:latin typeface="Franklin Gothic Book" panose="020B0503020102020204"/>
                <a:ea typeface="Verdana" panose="020B060403050404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414141"/>
              </a:solidFill>
              <a:effectLst/>
              <a:uLnTx/>
              <a:uFillTx/>
              <a:latin typeface="Franklin Gothic Book" panose="020B0503020102020204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F01E66-6A40-DB76-AFE7-F697C08453FB}"/>
              </a:ext>
            </a:extLst>
          </p:cNvPr>
          <p:cNvSpPr txBox="1"/>
          <p:nvPr/>
        </p:nvSpPr>
        <p:spPr>
          <a:xfrm>
            <a:off x="419065" y="1193359"/>
            <a:ext cx="6681787" cy="447128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Add HIIT (high-intensity interval training)*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Walk the dog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Have walking meetings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Take the stairs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Switch up your commute – can you walk or bike to work? If you need to drive, consider parking some distance away.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Do a walking tour on vacation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Get your kids and/or friends involved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Bodyweight exercises/Pilates/yoga while watching TV*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Lift groceries*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Track your progress; use a pedometer or an app</a:t>
            </a:r>
          </a:p>
          <a:p>
            <a:pPr marL="285750" marR="0" lvl="0" indent="-28575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Make it fun! Daily exercise won’t become a habit unless it’s something you enjoy.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8EF9B-FCC1-2273-EFC5-FE5BACD57EFD}"/>
              </a:ext>
            </a:extLst>
          </p:cNvPr>
          <p:cNvSpPr txBox="1"/>
          <p:nvPr/>
        </p:nvSpPr>
        <p:spPr>
          <a:xfrm>
            <a:off x="8052531" y="6601888"/>
            <a:ext cx="2426329" cy="19323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https://draxe.com/fitness/exercise-hacks/</a:t>
            </a:r>
          </a:p>
        </p:txBody>
      </p:sp>
      <p:pic>
        <p:nvPicPr>
          <p:cNvPr id="6" name="Picture 5" descr="A person running up stairs&#10;&#10;Description automatically generated">
            <a:extLst>
              <a:ext uri="{FF2B5EF4-FFF2-40B4-BE49-F238E27FC236}">
                <a16:creationId xmlns:a16="http://schemas.microsoft.com/office/drawing/2014/main" id="{D1A1445E-DF3E-7161-E491-EB5C31BC02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9007155" y="706020"/>
            <a:ext cx="2340587" cy="1557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erson riding a bicycle on a street&#10;&#10;Description automatically generated">
            <a:extLst>
              <a:ext uri="{FF2B5EF4-FFF2-40B4-BE49-F238E27FC236}">
                <a16:creationId xmlns:a16="http://schemas.microsoft.com/office/drawing/2014/main" id="{F377BB4B-B631-2AA7-FA9C-F205E496D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387511" y="2056419"/>
            <a:ext cx="2306189" cy="169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person walking a dog on a sidewalk&#10;&#10;Description automatically generated">
            <a:extLst>
              <a:ext uri="{FF2B5EF4-FFF2-40B4-BE49-F238E27FC236}">
                <a16:creationId xmlns:a16="http://schemas.microsoft.com/office/drawing/2014/main" id="{EDD6862E-F843-B41D-00CB-E008B0E77D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5470543" y="457484"/>
            <a:ext cx="2131913" cy="1598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erson and two children walking on a beach&#10;&#10;Description automatically generated">
            <a:extLst>
              <a:ext uri="{FF2B5EF4-FFF2-40B4-BE49-F238E27FC236}">
                <a16:creationId xmlns:a16="http://schemas.microsoft.com/office/drawing/2014/main" id="{D3EBF409-07C9-FEA1-66A4-CFBBCB80CC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484781" y="3752279"/>
            <a:ext cx="2131513" cy="2134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7497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736CC-A381-8F69-5CCE-A135AF99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D2952-D15E-5C34-9702-E4AC1BF2E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237709"/>
            <a:ext cx="9718358" cy="845134"/>
          </a:xfrm>
        </p:spPr>
        <p:txBody>
          <a:bodyPr anchor="t"/>
          <a:lstStyle/>
          <a:p>
            <a:r>
              <a:rPr lang="en-US" sz="3600" dirty="0">
                <a:solidFill>
                  <a:srgbClr val="6DC3DF"/>
                </a:solidFill>
              </a:rPr>
              <a:t>Menopause: An overview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F1AB8A-D8CD-F255-90DA-0F9283CDB0A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1963" y="1757172"/>
            <a:ext cx="10195877" cy="3189732"/>
          </a:xfrm>
        </p:spPr>
        <p:txBody>
          <a:bodyPr vert="horz" lIns="0" tIns="182880" rIns="1828800" bIns="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Definition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role of hormones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Common symptoms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  <a:ea typeface="Verdana"/>
              </a:rPr>
              <a:t>Treatment options </a:t>
            </a:r>
          </a:p>
          <a:p>
            <a:pPr marL="571500" lvl="3" indent="-342900">
              <a:buClr>
                <a:srgbClr val="41414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  <a:ea typeface="Verdana"/>
              </a:rPr>
              <a:t>Prescription medications </a:t>
            </a:r>
            <a:endParaRPr lang="en-US"/>
          </a:p>
          <a:p>
            <a:pPr marL="571500" lvl="3" indent="-342900">
              <a:buClr>
                <a:srgbClr val="414141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  <a:ea typeface="Verdana"/>
              </a:rPr>
              <a:t>Complementary, alternative and integrative treatments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eorgia"/>
                <a:ea typeface="Verdana"/>
              </a:rPr>
              <a:t>Screening Recommendations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704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5A50E-9651-59E0-0FE5-09F7CB559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108859"/>
            <a:ext cx="10515600" cy="803994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MENOPAUSE FACTS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C1ADC-2102-B903-FBEA-ED324F30E743}"/>
              </a:ext>
            </a:extLst>
          </p:cNvPr>
          <p:cNvSpPr txBox="1"/>
          <p:nvPr/>
        </p:nvSpPr>
        <p:spPr>
          <a:xfrm>
            <a:off x="4315506" y="6356350"/>
            <a:ext cx="6662057" cy="25037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1. North American Menopause Society. Menopause Practice: A Clinician’s Guide 5</a:t>
            </a:r>
            <a:r>
              <a:rPr kumimoji="0" lang="en-US" sz="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 Ed 2014. 2. United States Census Bureau. Total U.S. Resident Population by Age, Sex &amp; Series. April 1, 2020. Accessed October 28, 2022. 3. El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Khoudary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, SA, et. al., Circulation 2020 142 e506-e532. 4. Suzuki, Y. et. al., </a:t>
            </a:r>
            <a:r>
              <a:rPr kumimoji="0" lang="en-US" sz="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ObstetGynecol</a:t>
            </a: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 2022 189(5) 756-763. </a:t>
            </a:r>
          </a:p>
        </p:txBody>
      </p:sp>
      <p:pic>
        <p:nvPicPr>
          <p:cNvPr id="6" name="Picture 5" descr="A blue outline of a map&#10;&#10;Description automatically generated">
            <a:extLst>
              <a:ext uri="{FF2B5EF4-FFF2-40B4-BE49-F238E27FC236}">
                <a16:creationId xmlns:a16="http://schemas.microsoft.com/office/drawing/2014/main" id="{07054DCD-DE36-FD0C-0DAC-B46920794D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51708" y="2109399"/>
            <a:ext cx="4746171" cy="30504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D93B22-3184-3297-E0D9-59C817090748}"/>
              </a:ext>
            </a:extLst>
          </p:cNvPr>
          <p:cNvSpPr txBox="1"/>
          <p:nvPr/>
        </p:nvSpPr>
        <p:spPr>
          <a:xfrm>
            <a:off x="475229" y="1026917"/>
            <a:ext cx="11268074" cy="8039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Menopause Transition Is The Time When A Woman Shifts From A Reproductive To A Nonreproductive Phase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Most women can expect to live almost 40% of their life after menopause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53DDF5-E00D-5434-95CB-AD07FA892301}"/>
              </a:ext>
            </a:extLst>
          </p:cNvPr>
          <p:cNvSpPr txBox="1"/>
          <p:nvPr/>
        </p:nvSpPr>
        <p:spPr>
          <a:xfrm>
            <a:off x="475229" y="2121288"/>
            <a:ext cx="2825523" cy="17013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According to 2020 population estimates, there were more than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62 million women 50 years or older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in the US.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E3EF1-9196-538E-E079-59EB002A6261}"/>
              </a:ext>
            </a:extLst>
          </p:cNvPr>
          <p:cNvSpPr txBox="1"/>
          <p:nvPr/>
        </p:nvSpPr>
        <p:spPr>
          <a:xfrm>
            <a:off x="8591812" y="2121288"/>
            <a:ext cx="2682195" cy="166292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An estimated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6,000 women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reach menopause every day.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3007CE-459C-BD23-B24E-E1112949EB7C}"/>
              </a:ext>
            </a:extLst>
          </p:cNvPr>
          <p:cNvSpPr txBox="1"/>
          <p:nvPr/>
        </p:nvSpPr>
        <p:spPr>
          <a:xfrm>
            <a:off x="8762101" y="4558020"/>
            <a:ext cx="2682195" cy="11059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10%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of women will experience menopause 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before age 45.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E97132"/>
              </a:solidFill>
              <a:effectLst/>
              <a:uLnTx/>
              <a:uFillTx/>
              <a:latin typeface="Aptos" panose="020B0004020202020204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0ED10F-878F-5F29-4971-CFE23F9001DA}"/>
              </a:ext>
            </a:extLst>
          </p:cNvPr>
          <p:cNvSpPr txBox="1"/>
          <p:nvPr/>
        </p:nvSpPr>
        <p:spPr>
          <a:xfrm>
            <a:off x="461963" y="3550578"/>
            <a:ext cx="2825523" cy="19005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540,000 lost days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of work due to menopausal symptoms.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$237 Million lost in productivity (Canadian data)/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$ 1.8 billion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Verdana" panose="020B0604030504040204" pitchFamily="34" charset="0"/>
                <a:cs typeface="Verdana" panose="020B0604030504040204" pitchFamily="34" charset="0"/>
              </a:rPr>
              <a:t>(US data).</a:t>
            </a:r>
          </a:p>
        </p:txBody>
      </p:sp>
    </p:spTree>
    <p:extLst>
      <p:ext uri="{BB962C8B-B14F-4D97-AF65-F5344CB8AC3E}">
        <p14:creationId xmlns:p14="http://schemas.microsoft.com/office/powerpoint/2010/main" val="1225731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28E37-F290-D20B-CC53-092D0CE27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siness man hand holding wooden cube with flip over block FAKE to FACT. rumor News, false, myth, evidence and disinformation concepts">
            <a:extLst>
              <a:ext uri="{FF2B5EF4-FFF2-40B4-BE49-F238E27FC236}">
                <a16:creationId xmlns:a16="http://schemas.microsoft.com/office/drawing/2014/main" id="{5638A6DE-DC99-09F4-9146-80B3BC30D1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-3" b="-3"/>
          <a:stretch/>
        </p:blipFill>
        <p:spPr bwMode="auto">
          <a:xfrm>
            <a:off x="461963" y="1541462"/>
            <a:ext cx="5486397" cy="4516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F41029-75CB-93A4-AFCC-0E62676749EB}"/>
              </a:ext>
            </a:extLst>
          </p:cNvPr>
          <p:cNvSpPr txBox="1"/>
          <p:nvPr/>
        </p:nvSpPr>
        <p:spPr>
          <a:xfrm>
            <a:off x="6243638" y="1541463"/>
            <a:ext cx="5771578" cy="45164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spcAft>
                <a:spcPts val="600"/>
              </a:spcAft>
            </a:pPr>
            <a:endParaRPr lang="en-US" sz="3200" b="1" dirty="0">
              <a:solidFill>
                <a:schemeClr val="tx2"/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chemeClr val="tx2"/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endParaRPr lang="en-US" sz="3200" b="1" dirty="0">
              <a:solidFill>
                <a:schemeClr val="tx2"/>
              </a:solidFill>
              <a:latin typeface="Georgia" panose="02040502050405020303" pitchFamily="18" charset="0"/>
              <a:ea typeface="Verdana" panose="020B060403050404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Menopause begins at 50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E8B0A4D-83A0-F412-78BE-B6A8D621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204818"/>
            <a:ext cx="11268075" cy="973993"/>
          </a:xfrm>
        </p:spPr>
        <p:txBody>
          <a:bodyPr vert="horz" lIns="0" tIns="0" rIns="1371600" bIns="0" rtlCol="0" anchor="ctr" anchorCtr="0">
            <a:normAutofit/>
          </a:bodyPr>
          <a:lstStyle/>
          <a:p>
            <a:r>
              <a:rPr lang="en-US" sz="3600" b="0" i="0" kern="1200" cap="all" baseline="0" dirty="0">
                <a:solidFill>
                  <a:srgbClr val="00B0F0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MENOPAUSE MYTH #1</a:t>
            </a:r>
          </a:p>
        </p:txBody>
      </p:sp>
    </p:spTree>
    <p:extLst>
      <p:ext uri="{BB962C8B-B14F-4D97-AF65-F5344CB8AC3E}">
        <p14:creationId xmlns:p14="http://schemas.microsoft.com/office/powerpoint/2010/main" val="672871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EB39B-A38C-409C-9857-5EF80327B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136" y="207487"/>
            <a:ext cx="9718358" cy="1074776"/>
          </a:xfrm>
        </p:spPr>
        <p:txBody>
          <a:bodyPr anchor="ctr"/>
          <a:lstStyle/>
          <a:p>
            <a:r>
              <a:rPr lang="en-US" sz="3600" dirty="0">
                <a:solidFill>
                  <a:schemeClr val="accent3"/>
                </a:solidFill>
              </a:rPr>
              <a:t>What Is Menopause?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2F7F55-D19D-4CA8-A053-0210E96671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12323" y="1717789"/>
            <a:ext cx="7271541" cy="2970999"/>
          </a:xfrm>
        </p:spPr>
        <p:txBody>
          <a:bodyPr/>
          <a:lstStyle/>
          <a:p>
            <a:r>
              <a:rPr lang="en-US" sz="1600" b="1" dirty="0"/>
              <a:t>Menopause – 12 consecutive months of NO vaginal  bleeding/periods</a:t>
            </a:r>
          </a:p>
          <a:p>
            <a:r>
              <a:rPr lang="en-US" sz="1800" dirty="0"/>
              <a:t>Average age = 51-52,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Early 40-45 </a:t>
            </a:r>
            <a:r>
              <a:rPr lang="en-US" sz="1800" dirty="0" err="1"/>
              <a:t>y.o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Premature &lt;40 </a:t>
            </a:r>
            <a:r>
              <a:rPr lang="en-US" sz="1800" dirty="0" err="1"/>
              <a:t>y.o</a:t>
            </a:r>
            <a:r>
              <a:rPr lang="en-US" sz="1800" dirty="0"/>
              <a:t>.</a:t>
            </a:r>
          </a:p>
          <a:p>
            <a:endParaRPr lang="en-US" sz="1800" dirty="0"/>
          </a:p>
          <a:p>
            <a:r>
              <a:rPr lang="en-US" sz="1800" b="1" dirty="0"/>
              <a:t>Pre or Peri Menopause - time leading up to  menopause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Usually associated with irregular &amp; skipped periods &amp; bleeding</a:t>
            </a:r>
          </a:p>
          <a:p>
            <a:endParaRPr 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1AD9BB-8923-04F3-2E5F-4F8B94F2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6" y="1559112"/>
            <a:ext cx="3625405" cy="18259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494547-6DAF-1CC1-7922-EECA1DF0FD2D}"/>
              </a:ext>
            </a:extLst>
          </p:cNvPr>
          <p:cNvSpPr txBox="1"/>
          <p:nvPr/>
        </p:nvSpPr>
        <p:spPr>
          <a:xfrm>
            <a:off x="531862" y="4070040"/>
            <a:ext cx="3377955" cy="1505697"/>
          </a:xfrm>
          <a:prstGeom prst="rect">
            <a:avLst/>
          </a:prstGeom>
          <a:noFill/>
          <a:ln w="28575">
            <a:solidFill>
              <a:srgbClr val="0F9ED5"/>
            </a:solidFill>
          </a:ln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Verdana" panose="020B0604030504040204" pitchFamily="34" charset="0"/>
              </a:rPr>
              <a:t>Black &amp; Latina women</a:t>
            </a: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Verdana" panose="020B0604030504040204" pitchFamily="34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Verdana" panose="020B0604030504040204" pitchFamily="34" charset="0"/>
              </a:rPr>
              <a:t>Earlier perimenopause (49)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Verdana" panose="020B0604030504040204" pitchFamily="34" charset="0"/>
              </a:rPr>
              <a:t>More intense effects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Verdana" panose="020B0604030504040204" pitchFamily="34" charset="0"/>
              </a:rPr>
              <a:t>Longer transition</a:t>
            </a:r>
          </a:p>
          <a:p>
            <a:pPr marL="0" marR="0" lvl="0" indent="0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774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56470D-1602-3FE7-94E5-F3231D7C0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320" y="86088"/>
            <a:ext cx="10375392" cy="973993"/>
          </a:xfrm>
        </p:spPr>
        <p:txBody>
          <a:bodyPr anchor="ctr"/>
          <a:lstStyle/>
          <a:p>
            <a:r>
              <a:rPr lang="en-US" sz="3600" dirty="0">
                <a:solidFill>
                  <a:srgbClr val="00B0F0"/>
                </a:solidFill>
                <a:latin typeface="Franklin Gothic Demi Cond" panose="020B0706030402020204" pitchFamily="34" charset="0"/>
              </a:rPr>
              <a:t>Stages of menopause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4760103-17D1-7C6E-DC61-0CBF92B79617}"/>
              </a:ext>
            </a:extLst>
          </p:cNvPr>
          <p:cNvSpPr/>
          <p:nvPr/>
        </p:nvSpPr>
        <p:spPr bwMode="auto">
          <a:xfrm>
            <a:off x="1036320" y="1324578"/>
            <a:ext cx="3459480" cy="486664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109728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800" dirty="0">
                <a:solidFill>
                  <a:schemeClr val="bg1"/>
                </a:solidFill>
              </a:rPr>
              <a:t>Time of reproductive fertility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800" dirty="0">
                <a:solidFill>
                  <a:schemeClr val="bg1"/>
                </a:solidFill>
              </a:rPr>
              <a:t>Menstrual cycles are u</a:t>
            </a:r>
            <a:r>
              <a:rPr lang="en-US" dirty="0">
                <a:solidFill>
                  <a:schemeClr val="bg1"/>
                </a:solidFill>
              </a:rPr>
              <a:t>sually regular and hormonal markers are normal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800" dirty="0">
                <a:solidFill>
                  <a:schemeClr val="bg1"/>
                </a:solidFill>
              </a:rPr>
              <a:t>Typically lasts from puberty until early 40s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A57BEBC-61A7-B0CD-1FC5-317B8B4F5E3D}"/>
              </a:ext>
            </a:extLst>
          </p:cNvPr>
          <p:cNvSpPr/>
          <p:nvPr/>
        </p:nvSpPr>
        <p:spPr>
          <a:xfrm>
            <a:off x="1036320" y="1569722"/>
            <a:ext cx="3456432" cy="7162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414141"/>
                </a:solidFill>
                <a:ea typeface="Verdana" panose="020B0604030504040204" pitchFamily="34" charset="0"/>
              </a:rPr>
              <a:t>Reproductive Stage or </a:t>
            </a:r>
            <a:r>
              <a:rPr lang="en-US" sz="2000" b="1" dirty="0" err="1">
                <a:solidFill>
                  <a:srgbClr val="414141"/>
                </a:solidFill>
                <a:ea typeface="Verdana" panose="020B0604030504040204" pitchFamily="34" charset="0"/>
              </a:rPr>
              <a:t>Premenopause</a:t>
            </a:r>
            <a:endParaRPr lang="en-US" sz="2000" b="1" dirty="0">
              <a:solidFill>
                <a:srgbClr val="414141"/>
              </a:solidFill>
              <a:ea typeface="Verdan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54116A-6678-79AB-11DB-A103F6E97163}"/>
              </a:ext>
            </a:extLst>
          </p:cNvPr>
          <p:cNvSpPr/>
          <p:nvPr/>
        </p:nvSpPr>
        <p:spPr bwMode="auto">
          <a:xfrm>
            <a:off x="4495800" y="1354105"/>
            <a:ext cx="3459480" cy="4866640"/>
          </a:xfrm>
          <a:prstGeom prst="rect">
            <a:avLst/>
          </a:prstGeom>
          <a:solidFill>
            <a:srgbClr val="0074A7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109728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800">
                <a:solidFill>
                  <a:schemeClr val="bg1"/>
                </a:solidFill>
              </a:rPr>
              <a:t>3 or more months of irregular periods due to naturally waning estrogen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Typically occurs in the mid-40s, averaging about 4-8 years in length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800">
                <a:solidFill>
                  <a:schemeClr val="bg1"/>
                </a:solidFill>
              </a:rPr>
              <a:t>Symptoms are typically most intense during this period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 sz="1800">
              <a:solidFill>
                <a:schemeClr val="bg1"/>
              </a:solidFill>
            </a:endParaRPr>
          </a:p>
          <a:p>
            <a:pPr marL="285750" indent="-285750">
              <a:spcAft>
                <a:spcPts val="600"/>
              </a:spcAft>
              <a:buFontTx/>
              <a:buChar char="-"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BD4294-71C9-7AF5-47F1-8307A2680B92}"/>
              </a:ext>
            </a:extLst>
          </p:cNvPr>
          <p:cNvSpPr/>
          <p:nvPr/>
        </p:nvSpPr>
        <p:spPr>
          <a:xfrm>
            <a:off x="4532884" y="1569722"/>
            <a:ext cx="3456432" cy="7162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414141"/>
                </a:solidFill>
                <a:ea typeface="Verdana" panose="020B0604030504040204" pitchFamily="34" charset="0"/>
              </a:rPr>
              <a:t>Perimenopause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612D34-D073-C989-7E51-41EEE9A30593}"/>
              </a:ext>
            </a:extLst>
          </p:cNvPr>
          <p:cNvSpPr/>
          <p:nvPr/>
        </p:nvSpPr>
        <p:spPr bwMode="auto">
          <a:xfrm>
            <a:off x="7885096" y="1354105"/>
            <a:ext cx="3459480" cy="4866640"/>
          </a:xfrm>
          <a:prstGeom prst="rect">
            <a:avLst/>
          </a:prstGeom>
          <a:solidFill>
            <a:srgbClr val="008AC8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txBody>
          <a:bodyPr rot="0" spcFirstLastPara="0" vertOverflow="overflow" horzOverflow="overflow" vert="horz" wrap="square" lIns="91440" tIns="1097280" rIns="9144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 sz="1800">
                <a:solidFill>
                  <a:schemeClr val="bg1"/>
                </a:solidFill>
              </a:rPr>
              <a:t>Starts 12 months after last period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US">
                <a:solidFill>
                  <a:schemeClr val="bg1"/>
                </a:solidFill>
              </a:rPr>
              <a:t>Symptoms that began in perimenopause can persist in some cases even after this point</a:t>
            </a: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E279D8-8455-EF28-3185-F1C1B4D9E151}"/>
              </a:ext>
            </a:extLst>
          </p:cNvPr>
          <p:cNvSpPr/>
          <p:nvPr/>
        </p:nvSpPr>
        <p:spPr>
          <a:xfrm>
            <a:off x="7955280" y="1569722"/>
            <a:ext cx="3456432" cy="71627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dirty="0">
                <a:solidFill>
                  <a:srgbClr val="414141"/>
                </a:solidFill>
                <a:ea typeface="Verdana" panose="020B0604030504040204" pitchFamily="34" charset="0"/>
              </a:rPr>
              <a:t>Menopausal</a:t>
            </a:r>
          </a:p>
        </p:txBody>
      </p:sp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52CB62D9-A39B-C925-B764-60968ABB6AB7}"/>
              </a:ext>
            </a:extLst>
          </p:cNvPr>
          <p:cNvSpPr/>
          <p:nvPr/>
        </p:nvSpPr>
        <p:spPr bwMode="auto">
          <a:xfrm>
            <a:off x="1036320" y="4958080"/>
            <a:ext cx="10375392" cy="452118"/>
          </a:xfrm>
          <a:prstGeom prst="leftRightArrow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08A017C5-B831-008F-81AA-791507D03671}"/>
              </a:ext>
            </a:extLst>
          </p:cNvPr>
          <p:cNvSpPr/>
          <p:nvPr/>
        </p:nvSpPr>
        <p:spPr bwMode="auto">
          <a:xfrm>
            <a:off x="7779512" y="4765040"/>
            <a:ext cx="419608" cy="452118"/>
          </a:xfrm>
          <a:prstGeom prst="star5">
            <a:avLst/>
          </a:prstGeom>
          <a:solidFill>
            <a:srgbClr val="FFFF0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82880" tIns="0" rIns="18288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600"/>
              </a:spcAft>
            </a:pPr>
            <a:endParaRPr lang="en-US" sz="18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3771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78DA0-EDC2-F948-5572-059CCD3C1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siness man hand holding wooden cube with flip over block FAKE to FACT. rumor News, false, myth, evidence and disinformation concepts">
            <a:extLst>
              <a:ext uri="{FF2B5EF4-FFF2-40B4-BE49-F238E27FC236}">
                <a16:creationId xmlns:a16="http://schemas.microsoft.com/office/drawing/2014/main" id="{07162DB2-7FB0-0064-C7FF-D515190771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-3" b="-3"/>
          <a:stretch/>
        </p:blipFill>
        <p:spPr bwMode="auto">
          <a:xfrm>
            <a:off x="461963" y="1541462"/>
            <a:ext cx="5486397" cy="45164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C9251A-2CC4-D2B8-1605-D9120D5627DC}"/>
              </a:ext>
            </a:extLst>
          </p:cNvPr>
          <p:cNvSpPr txBox="1"/>
          <p:nvPr/>
        </p:nvSpPr>
        <p:spPr>
          <a:xfrm>
            <a:off x="6327863" y="1541462"/>
            <a:ext cx="5771578" cy="18875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3200" b="1" dirty="0">
                <a:solidFill>
                  <a:schemeClr val="tx2"/>
                </a:solidFill>
                <a:latin typeface="Georgia" panose="02040502050405020303" pitchFamily="18" charset="0"/>
                <a:ea typeface="Verdana" panose="020B0604030504040204" pitchFamily="34" charset="0"/>
              </a:rPr>
              <a:t>The first sign of menopause is hot flashes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279AACE-17A4-6605-F3FE-375A7D2A4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2" y="225925"/>
            <a:ext cx="11268075" cy="973993"/>
          </a:xfrm>
        </p:spPr>
        <p:txBody>
          <a:bodyPr vert="horz" lIns="0" tIns="0" rIns="1371600" bIns="0" rtlCol="0" anchor="ctr" anchorCtr="0">
            <a:normAutofit/>
          </a:bodyPr>
          <a:lstStyle/>
          <a:p>
            <a:r>
              <a:rPr lang="en-US" sz="3600" b="0" i="0" kern="1200" cap="all" baseline="0" dirty="0">
                <a:solidFill>
                  <a:srgbClr val="00B0F0"/>
                </a:solidFill>
                <a:latin typeface="Franklin Gothic Demi Cond" panose="020B06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MENOPAUSE MYTH #2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0169496-8A13-B14A-80F4-B78BD8E63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236" y="3234783"/>
            <a:ext cx="4242390" cy="28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860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WH2">
      <a:dk1>
        <a:srgbClr val="000000"/>
      </a:dk1>
      <a:lt1>
        <a:srgbClr val="FFFFFF"/>
      </a:lt1>
      <a:dk2>
        <a:srgbClr val="414141"/>
      </a:dk2>
      <a:lt2>
        <a:srgbClr val="FFFFFF"/>
      </a:lt2>
      <a:accent1>
        <a:srgbClr val="003CA5"/>
      </a:accent1>
      <a:accent2>
        <a:srgbClr val="009ADF"/>
      </a:accent2>
      <a:accent3>
        <a:srgbClr val="6DC3DF"/>
      </a:accent3>
      <a:accent4>
        <a:srgbClr val="3CAD2C"/>
      </a:accent4>
      <a:accent5>
        <a:srgbClr val="B7DC79"/>
      </a:accent5>
      <a:accent6>
        <a:srgbClr val="FF681E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182880" tIns="0" rIns="18288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800">
            <a:solidFill>
              <a:schemeClr val="bg1"/>
            </a:solidFill>
          </a:defRPr>
        </a:defPPr>
      </a:lstStyle>
    </a:spDef>
    <a:txDef>
      <a:spPr>
        <a:noFill/>
      </a:spPr>
      <a:bodyPr wrap="none" lIns="0" tIns="0" rIns="0" bIns="0" rtlCol="0">
        <a:noAutofit/>
      </a:bodyPr>
      <a:lstStyle>
        <a:defPPr algn="l">
          <a:lnSpc>
            <a:spcPct val="120000"/>
          </a:lnSpc>
          <a:spcAft>
            <a:spcPts val="600"/>
          </a:spcAft>
          <a:defRPr sz="2000" dirty="0">
            <a:solidFill>
              <a:schemeClr val="tx1">
                <a:lumMod val="50000"/>
                <a:lumOff val="50000"/>
              </a:schemeClr>
            </a:solidFill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ch_ppt_16x9_200222" id="{BE8ADAFA-0F54-3845-9A9A-4FDFC880D79F}" vid="{53BD47F0-7C20-C348-B55B-F1FFFC36DD97}"/>
    </a:ext>
  </a:extLst>
</a:theme>
</file>

<file path=ppt/theme/theme2.xml><?xml version="1.0" encoding="utf-8"?>
<a:theme xmlns:a="http://schemas.openxmlformats.org/drawingml/2006/main" name="2_Office Theme">
  <a:themeElements>
    <a:clrScheme name="NWH2">
      <a:dk1>
        <a:srgbClr val="000000"/>
      </a:dk1>
      <a:lt1>
        <a:srgbClr val="FFFFFF"/>
      </a:lt1>
      <a:dk2>
        <a:srgbClr val="414141"/>
      </a:dk2>
      <a:lt2>
        <a:srgbClr val="FFFFFF"/>
      </a:lt2>
      <a:accent1>
        <a:srgbClr val="003CA5"/>
      </a:accent1>
      <a:accent2>
        <a:srgbClr val="009ADF"/>
      </a:accent2>
      <a:accent3>
        <a:srgbClr val="6DC3DF"/>
      </a:accent3>
      <a:accent4>
        <a:srgbClr val="3CAD2C"/>
      </a:accent4>
      <a:accent5>
        <a:srgbClr val="B7DC79"/>
      </a:accent5>
      <a:accent6>
        <a:srgbClr val="FF681E"/>
      </a:accent6>
      <a:hlink>
        <a:srgbClr val="0563C1"/>
      </a:hlink>
      <a:folHlink>
        <a:srgbClr val="954F72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</a:ln>
        <a:effectLst/>
      </a:spPr>
      <a:bodyPr rot="0" spcFirstLastPara="0" vertOverflow="overflow" horzOverflow="overflow" vert="horz" wrap="square" lIns="182880" tIns="0" rIns="18288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Aft>
            <a:spcPts val="600"/>
          </a:spcAft>
          <a:defRPr sz="1800">
            <a:solidFill>
              <a:schemeClr val="bg1"/>
            </a:solidFill>
          </a:defRPr>
        </a:defPPr>
      </a:lstStyle>
    </a:spDef>
    <a:txDef>
      <a:spPr>
        <a:noFill/>
      </a:spPr>
      <a:bodyPr wrap="square" lIns="0" tIns="0" rIns="0" bIns="0" rtlCol="0">
        <a:normAutofit/>
      </a:bodyPr>
      <a:lstStyle>
        <a:defPPr marL="0" indent="0" algn="l">
          <a:lnSpc>
            <a:spcPct val="120000"/>
          </a:lnSpc>
          <a:spcAft>
            <a:spcPts val="600"/>
          </a:spcAft>
          <a:defRPr sz="1800" b="0" i="0">
            <a:solidFill>
              <a:schemeClr val="tx1"/>
            </a:solidFill>
            <a:latin typeface="+mn-lt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ch_ppt_16x9_200222" id="{BE8ADAFA-0F54-3845-9A9A-4FDFC880D79F}" vid="{53BD47F0-7C20-C348-B55B-F1FFFC36DD97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57748F7B623445B3F59DE97D39AF9E" ma:contentTypeVersion="13" ma:contentTypeDescription="Create a new document." ma:contentTypeScope="" ma:versionID="9b5f453f274ee6310f5f170aba7d9d20">
  <xsd:schema xmlns:xsd="http://www.w3.org/2001/XMLSchema" xmlns:xs="http://www.w3.org/2001/XMLSchema" xmlns:p="http://schemas.microsoft.com/office/2006/metadata/properties" xmlns:ns2="433301fd-6327-46b0-8f07-1dd56f79d9db" xmlns:ns3="686a8f2c-bfaf-4ad7-9398-9ae773d20429" targetNamespace="http://schemas.microsoft.com/office/2006/metadata/properties" ma:root="true" ma:fieldsID="f201886f62613ce1bd9f0055e41ba4a9" ns2:_="" ns3:_="">
    <xsd:import namespace="433301fd-6327-46b0-8f07-1dd56f79d9db"/>
    <xsd:import namespace="686a8f2c-bfaf-4ad7-9398-9ae773d204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301fd-6327-46b0-8f07-1dd56f79d9d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6a8f2c-bfaf-4ad7-9398-9ae773d20429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DAD246-A9B7-4B23-B86A-8887806BAA3E}">
  <ds:schemaRefs>
    <ds:schemaRef ds:uri="433301fd-6327-46b0-8f07-1dd56f79d9db"/>
    <ds:schemaRef ds:uri="686a8f2c-bfaf-4ad7-9398-9ae773d204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EF607C6-A57A-4B03-A83A-45F6327B7BA6}">
  <ds:schemaRefs>
    <ds:schemaRef ds:uri="http://purl.org/dc/elements/1.1/"/>
    <ds:schemaRef ds:uri="http://schemas.microsoft.com/office/2006/metadata/properties"/>
    <ds:schemaRef ds:uri="http://schemas.microsoft.com/office/infopath/2007/PartnerControls"/>
    <ds:schemaRef ds:uri="433301fd-6327-46b0-8f07-1dd56f79d9db"/>
    <ds:schemaRef ds:uri="http://schemas.microsoft.com/office/2006/documentManagement/types"/>
    <ds:schemaRef ds:uri="http://purl.org/dc/dcmitype/"/>
    <ds:schemaRef ds:uri="686a8f2c-bfaf-4ad7-9398-9ae773d20429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4EE1DD2-7369-4637-890C-945791B4623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119</TotalTime>
  <Words>2272</Words>
  <Application>Microsoft Office PowerPoint</Application>
  <PresentationFormat>Widescreen</PresentationFormat>
  <Paragraphs>338</Paragraphs>
  <Slides>38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Office Theme</vt:lpstr>
      <vt:lpstr>2_Office Theme</vt:lpstr>
      <vt:lpstr>1_office theme</vt:lpstr>
      <vt:lpstr>5_Office Theme</vt:lpstr>
      <vt:lpstr>Is It HOT…. OR  Is It Just Me?    Stephanie Trentacoste McNally, MD, FACOG, FACS, MSCP  Medical Director, Katz Institute for Woman's Health  Vice President. OB/GYN, Central Region    </vt:lpstr>
      <vt:lpstr>Redefining tomorrow’s healthcare for women today</vt:lpstr>
      <vt:lpstr>PowerPoint Presentation</vt:lpstr>
      <vt:lpstr>Menopause: An overview</vt:lpstr>
      <vt:lpstr>MENOPAUSE FACTS</vt:lpstr>
      <vt:lpstr>MENOPAUSE MYTH #1</vt:lpstr>
      <vt:lpstr>What Is Menopause?</vt:lpstr>
      <vt:lpstr>Stages of menopause</vt:lpstr>
      <vt:lpstr>MENOPAUSE MYTH #2</vt:lpstr>
      <vt:lpstr>Menopause = Hot Flashes And Night Sweats</vt:lpstr>
      <vt:lpstr>Signs &amp; Symptoms</vt:lpstr>
      <vt:lpstr>PowerPoint Presentation</vt:lpstr>
      <vt:lpstr>Vasomotor symptoms (VMS): The “hallmark of menopause”  Transient episodes of flushing along with a sensation of warmth to intense heat in the face, neck, and/or chest typically lasting 1‐5 minutes </vt:lpstr>
      <vt:lpstr>MENOPAUSE MYTH #3</vt:lpstr>
      <vt:lpstr>PowerPoint Presentation</vt:lpstr>
      <vt:lpstr>Determinants of menopause</vt:lpstr>
      <vt:lpstr>MENOPAUSE MYTH #4</vt:lpstr>
      <vt:lpstr>Hormonal changes across the female reproductive </vt:lpstr>
      <vt:lpstr>PowerPoint Presentation</vt:lpstr>
      <vt:lpstr>MENOPAUSE MYTH #5</vt:lpstr>
      <vt:lpstr>PowerPoint Presentation</vt:lpstr>
      <vt:lpstr>Contradictions for HRT</vt:lpstr>
      <vt:lpstr>COMPLEMENTARY, ALTERNATIVE AND INTEGRATIVE TREATMENTS FOR VASOMOTOR SYMPTOMS:   NO CURRENT EVIDENCE OF EFFICACY</vt:lpstr>
      <vt:lpstr>INTEGRATIVE OFFERINGS</vt:lpstr>
      <vt:lpstr> GENITOURINARY SYNDROME OF MENOPAUSE (GSM) TREATMENT- VAGINAL DRYNESS/ ATROPHIC VAGINITIS </vt:lpstr>
      <vt:lpstr>MENOPAUSE MYTH #6</vt:lpstr>
      <vt:lpstr>WEIGHT &amp; METABOLIC CHANGES AND THE “MENO-BELLY”</vt:lpstr>
      <vt:lpstr>WEIGHT GAIN IS NOT INEVITABLE</vt:lpstr>
      <vt:lpstr>MENOPAUSE MYTH # 7</vt:lpstr>
      <vt:lpstr>Menopause Quick 6 tool</vt:lpstr>
      <vt:lpstr>Screening - The 4 B’s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LIFE HACKS FOR HOME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nwh</dc:title>
  <dc:subject/>
  <dc:creator>Blotiau, Emilie</dc:creator>
  <cp:keywords/>
  <dc:description/>
  <cp:lastModifiedBy>Mancebo, Rosagna</cp:lastModifiedBy>
  <cp:revision>19</cp:revision>
  <dcterms:created xsi:type="dcterms:W3CDTF">2020-10-16T19:40:01Z</dcterms:created>
  <dcterms:modified xsi:type="dcterms:W3CDTF">2025-11-06T21:02:23Z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0x010100DA57748F7B623445B3F59DE97D39AF9E</vt:lpwstr>
  </property>
</Properties>
</file>