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80" r:id="rId5"/>
    <p:sldId id="258" r:id="rId6"/>
    <p:sldId id="259" r:id="rId7"/>
    <p:sldId id="260" r:id="rId8"/>
    <p:sldId id="261" r:id="rId9"/>
    <p:sldId id="262" r:id="rId10"/>
    <p:sldId id="279" r:id="rId11"/>
    <p:sldId id="263" r:id="rId12"/>
    <p:sldId id="264" r:id="rId13"/>
    <p:sldId id="265" r:id="rId14"/>
    <p:sldId id="266" r:id="rId15"/>
    <p:sldId id="267" r:id="rId16"/>
    <p:sldId id="268" r:id="rId17"/>
    <p:sldId id="269" r:id="rId18"/>
    <p:sldId id="270" r:id="rId19"/>
    <p:sldId id="271" r:id="rId20"/>
    <p:sldId id="278" r:id="rId21"/>
    <p:sldId id="272" r:id="rId22"/>
    <p:sldId id="273" r:id="rId23"/>
    <p:sldId id="274" r:id="rId24"/>
    <p:sldId id="275" r:id="rId25"/>
    <p:sldId id="281" r:id="rId26"/>
    <p:sldId id="282" r:id="rId27"/>
    <p:sldId id="276" r:id="rId28"/>
    <p:sldId id="277" r:id="rId29"/>
  </p:sldIdLst>
  <p:sldSz cx="9144000" cy="5143500" type="screen16x9"/>
  <p:notesSz cx="6858000" cy="9144000"/>
  <p:embeddedFontLst>
    <p:embeddedFont>
      <p:font typeface="Quattrocento Sans" panose="020B0502050000020003"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393" y="48"/>
      </p:cViewPr>
      <p:guideLst>
        <p:guide orient="horz" pos="1620"/>
        <p:guide pos="2880"/>
      </p:guideLst>
    </p:cSldViewPr>
  </p:slideViewPr>
  <p:notesTextViewPr>
    <p:cViewPr>
      <p:scale>
        <a:sx n="1" d="1"/>
        <a:sy n="1" d="1"/>
      </p:scale>
      <p:origin x="0" y="0"/>
    </p:cViewPr>
  </p:notesTextViewPr>
  <p:sorterViewPr>
    <p:cViewPr>
      <p:scale>
        <a:sx n="100" d="100"/>
        <a:sy n="100" d="100"/>
      </p:scale>
      <p:origin x="0" y="-7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9d3ca3a9a0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39d3ca3a9a0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Welcome to our PTA Leadership Session!</a:t>
            </a:r>
            <a:br>
              <a:rPr lang="en"/>
            </a:br>
            <a:r>
              <a:rPr lang="en"/>
              <a:t>Today, we’ll explore how to inspire more leaders, prevent burnout, and build a stronger PTA community.</a:t>
            </a:r>
            <a:endParaRPr/>
          </a:p>
        </p:txBody>
      </p:sp>
      <p:sp>
        <p:nvSpPr>
          <p:cNvPr id="128" name="Google Shape;128;g39d3ca3a9a0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9d3ca3a9a0_2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9d3ca3a9a0_2_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Be sure to review these informational sources for additional research information and ways to encourage volunteerism. </a:t>
            </a:r>
            <a:endParaRPr/>
          </a:p>
        </p:txBody>
      </p:sp>
      <p:sp>
        <p:nvSpPr>
          <p:cNvPr id="206" name="Google Shape;206;g39d3ca3a9a0_2_1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9d3ca3a9a0_2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9d3ca3a9a0_2_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Provide tools and resources to support leadership development.</a:t>
            </a:r>
            <a:endParaRPr/>
          </a:p>
          <a:p>
            <a:pPr marL="0" lvl="0" indent="0" algn="l" rtl="0">
              <a:spcBef>
                <a:spcPts val="0"/>
              </a:spcBef>
              <a:spcAft>
                <a:spcPts val="0"/>
              </a:spcAft>
              <a:buNone/>
            </a:pPr>
            <a:r>
              <a:rPr lang="en"/>
              <a:t>Understand the Volunteer Management Cycle  </a:t>
            </a:r>
            <a:endParaRPr/>
          </a:p>
          <a:p>
            <a:pPr marL="0" lvl="0" indent="0" algn="l" rtl="0">
              <a:spcBef>
                <a:spcPts val="0"/>
              </a:spcBef>
              <a:spcAft>
                <a:spcPts val="0"/>
              </a:spcAft>
              <a:buNone/>
            </a:pPr>
            <a:r>
              <a:rPr lang="en"/>
              <a:t>Check with other PTAs or volunteer organizations in your region, state, or even nationally for ideas and for those looking to volunteer and expand their skills or experiences.  </a:t>
            </a:r>
            <a:endParaRPr/>
          </a:p>
        </p:txBody>
      </p:sp>
      <p:sp>
        <p:nvSpPr>
          <p:cNvPr id="216" name="Google Shape;216;g39d3ca3a9a0_2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9d3ca3a9a0_2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39d3ca3a9a0_2_1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Speaker Notes:</a:t>
            </a:r>
            <a:br>
              <a:rPr lang="en"/>
            </a:br>
            <a:r>
              <a:rPr lang="en"/>
              <a:t>Explain that effective volunteer management is ongoing. Each stage is important for keeping volunteers engaged and motivated. Encourage leaders to assess which stages need more attention in their PTA and share ideas for improvement.</a:t>
            </a:r>
            <a:endParaRPr/>
          </a:p>
        </p:txBody>
      </p:sp>
      <p:sp>
        <p:nvSpPr>
          <p:cNvPr id="227" name="Google Shape;227;g39d3ca3a9a0_2_1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9d3ca3a9a0_2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39d3ca3a9a0_2_1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Identify common barriers and encourage open discussion on how to overcome them.</a:t>
            </a:r>
            <a:endParaRPr/>
          </a:p>
          <a:p>
            <a:pPr marL="0" lvl="0" indent="0" algn="l" rtl="0">
              <a:spcBef>
                <a:spcPts val="0"/>
              </a:spcBef>
              <a:spcAft>
                <a:spcPts val="0"/>
              </a:spcAft>
              <a:buNone/>
            </a:pPr>
            <a:r>
              <a:rPr lang="en"/>
              <a:t>If time allows,  start with the statement:  How might we overcome the above, or , What are all of the ways that I might overcome the barriers?   </a:t>
            </a:r>
            <a:endParaRPr/>
          </a:p>
          <a:p>
            <a:pPr marL="0" lvl="0" indent="0" algn="l" rtl="0">
              <a:spcBef>
                <a:spcPts val="0"/>
              </a:spcBef>
              <a:spcAft>
                <a:spcPts val="0"/>
              </a:spcAft>
              <a:buNone/>
            </a:pPr>
            <a:r>
              <a:rPr lang="en"/>
              <a:t>Post on Sticky notes, or write down etc. </a:t>
            </a:r>
            <a:endParaRPr/>
          </a:p>
        </p:txBody>
      </p:sp>
      <p:sp>
        <p:nvSpPr>
          <p:cNvPr id="249" name="Google Shape;249;g39d3ca3a9a0_2_1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9d3ca3a9a0_2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39d3ca3a9a0_2_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Make personal invitations: </a:t>
            </a:r>
            <a:endParaRPr/>
          </a:p>
          <a:p>
            <a:pPr marL="0" lvl="0" indent="0" algn="l" rtl="0">
              <a:spcBef>
                <a:spcPts val="0"/>
              </a:spcBef>
              <a:spcAft>
                <a:spcPts val="0"/>
              </a:spcAft>
              <a:buNone/>
            </a:pPr>
            <a:r>
              <a:rPr lang="en"/>
              <a:t>Let’s talk more in depth about this and a couple of the other tactical suggestions. </a:t>
            </a:r>
            <a:endParaRPr/>
          </a:p>
        </p:txBody>
      </p:sp>
      <p:sp>
        <p:nvSpPr>
          <p:cNvPr id="260" name="Google Shape;260;g39d3ca3a9a0_2_1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9d3ca3a9a0_2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9d3ca3a9a0_2_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People are much more likely to say yes when asked directly and personally. Avoid mass emails—make it personal!</a:t>
            </a:r>
            <a:endParaRPr/>
          </a:p>
        </p:txBody>
      </p:sp>
      <p:sp>
        <p:nvSpPr>
          <p:cNvPr id="270" name="Google Shape;270;g39d3ca3a9a0_2_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9d3ca3a9a0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39d3ca3a9a0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People are much more likely to say yes when they know the work is in organized and manageable.  </a:t>
            </a:r>
            <a:endParaRPr/>
          </a:p>
        </p:txBody>
      </p:sp>
      <p:sp>
        <p:nvSpPr>
          <p:cNvPr id="281" name="Google Shape;281;g39d3ca3a9a0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9d3ca3a9a0_2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9d3ca3a9a0_2_2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Uncertainty is a major barrier. When people know what’s expected and see flexibility, they’re more likely to step up.</a:t>
            </a:r>
            <a:endParaRPr/>
          </a:p>
        </p:txBody>
      </p:sp>
      <p:sp>
        <p:nvSpPr>
          <p:cNvPr id="292" name="Google Shape;292;g39d3ca3a9a0_2_2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9d3ca3a9a0_2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9d3ca3a9a0_2_2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Recognition motivates people to stay involved. Support helps prevent burnout and builds loyalty.</a:t>
            </a:r>
            <a:endParaRPr/>
          </a:p>
          <a:p>
            <a:pPr marL="0" marR="0" lvl="0" indent="0" algn="l" rtl="0">
              <a:lnSpc>
                <a:spcPct val="100000"/>
              </a:lnSpc>
              <a:spcBef>
                <a:spcPts val="0"/>
              </a:spcBef>
              <a:spcAft>
                <a:spcPts val="0"/>
              </a:spcAft>
              <a:buClr>
                <a:schemeClr val="dk1"/>
              </a:buClr>
              <a:buSzPts val="1200"/>
              <a:buFont typeface="Arial"/>
              <a:buNone/>
            </a:pPr>
            <a:r>
              <a:rPr lang="en"/>
              <a:t>Other ideas might include Mentorship programs etc.   </a:t>
            </a:r>
            <a:endParaRPr/>
          </a:p>
          <a:p>
            <a:pPr marL="0" lvl="0" indent="0" algn="l" rtl="0">
              <a:spcBef>
                <a:spcPts val="0"/>
              </a:spcBef>
              <a:spcAft>
                <a:spcPts val="0"/>
              </a:spcAft>
              <a:buNone/>
            </a:pPr>
            <a:endParaRPr/>
          </a:p>
        </p:txBody>
      </p:sp>
      <p:sp>
        <p:nvSpPr>
          <p:cNvPr id="302" name="Google Shape;302;g39d3ca3a9a0_2_2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E1EB9851-E86F-C795-1574-F673CD09BAF9}"/>
            </a:ext>
          </a:extLst>
        </p:cNvPr>
        <p:cNvGrpSpPr/>
        <p:nvPr/>
      </p:nvGrpSpPr>
      <p:grpSpPr>
        <a:xfrm>
          <a:off x="0" y="0"/>
          <a:ext cx="0" cy="0"/>
          <a:chOff x="0" y="0"/>
          <a:chExt cx="0" cy="0"/>
        </a:xfrm>
      </p:grpSpPr>
      <p:sp>
        <p:nvSpPr>
          <p:cNvPr id="311" name="Google Shape;311;g39d3ca3a9a0_0_14:notes">
            <a:extLst>
              <a:ext uri="{FF2B5EF4-FFF2-40B4-BE49-F238E27FC236}">
                <a16:creationId xmlns:a16="http://schemas.microsoft.com/office/drawing/2014/main" id="{93423F24-2918-7553-F9B2-72B9B3716C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9d3ca3a9a0_0_14:notes">
            <a:extLst>
              <a:ext uri="{FF2B5EF4-FFF2-40B4-BE49-F238E27FC236}">
                <a16:creationId xmlns:a16="http://schemas.microsoft.com/office/drawing/2014/main" id="{C65132E6-9DF5-FD7C-64E9-0265F1A7C39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a:t>Volunteering is wonderful and rewarding work but a commitment too.  Benefits must exist to keep people interested and engaged.</a:t>
            </a:r>
            <a:endParaRPr/>
          </a:p>
          <a:p>
            <a:pPr marL="0" lvl="0" indent="0" algn="l" rtl="0">
              <a:spcBef>
                <a:spcPts val="0"/>
              </a:spcBef>
              <a:spcAft>
                <a:spcPts val="0"/>
              </a:spcAft>
              <a:buNone/>
            </a:pPr>
            <a:endParaRPr/>
          </a:p>
        </p:txBody>
      </p:sp>
      <p:sp>
        <p:nvSpPr>
          <p:cNvPr id="313" name="Google Shape;313;g39d3ca3a9a0_0_14:notes">
            <a:extLst>
              <a:ext uri="{FF2B5EF4-FFF2-40B4-BE49-F238E27FC236}">
                <a16:creationId xmlns:a16="http://schemas.microsoft.com/office/drawing/2014/main" id="{230AFACE-1FE1-6D53-E239-30C5418910E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878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d3ca3a9a0_2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39d3ca3a9a0_2_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i="1"/>
              <a:t>Our Agenda:  We'll look at common challenges with getting parents, teachers and others to volunteer, and explore practical solutions together.</a:t>
            </a:r>
            <a:endParaRPr/>
          </a:p>
        </p:txBody>
      </p:sp>
      <p:sp>
        <p:nvSpPr>
          <p:cNvPr id="140" name="Google Shape;140;g39d3ca3a9a0_2_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9d3ca3a9a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39d3ca3a9a0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a:t>Volunteering is wonderful and rewarding work but a commitment too.  Benefits must exist to keep people interested and engaged.</a:t>
            </a:r>
            <a:endParaRPr/>
          </a:p>
          <a:p>
            <a:pPr marL="0" lvl="0" indent="0" algn="l" rtl="0">
              <a:spcBef>
                <a:spcPts val="0"/>
              </a:spcBef>
              <a:spcAft>
                <a:spcPts val="0"/>
              </a:spcAft>
              <a:buNone/>
            </a:pPr>
            <a:endParaRPr/>
          </a:p>
        </p:txBody>
      </p:sp>
      <p:sp>
        <p:nvSpPr>
          <p:cNvPr id="313" name="Google Shape;313;g39d3ca3a9a0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9d3ca3a9a0_2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9d3ca3a9a0_2_2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Discussion Prompt:</a:t>
            </a:r>
            <a:br>
              <a:rPr lang="en"/>
            </a:br>
            <a:r>
              <a:rPr lang="en"/>
              <a:t>“How can existing leaders foster up-and-coming members to be long-term leaders?”</a:t>
            </a:r>
            <a:endParaRPr/>
          </a:p>
          <a:p>
            <a:pPr marL="0" lvl="0" indent="0" algn="l" rtl="0">
              <a:spcBef>
                <a:spcPts val="0"/>
              </a:spcBef>
              <a:spcAft>
                <a:spcPts val="0"/>
              </a:spcAft>
              <a:buNone/>
            </a:pPr>
            <a:r>
              <a:rPr lang="en"/>
              <a:t>Share your own journey: Tell new members how you started and what you’ve gained.</a:t>
            </a:r>
            <a:endParaRPr/>
          </a:p>
          <a:p>
            <a:pPr marL="0" lvl="0" indent="0" algn="l" rtl="0">
              <a:spcBef>
                <a:spcPts val="0"/>
              </a:spcBef>
              <a:spcAft>
                <a:spcPts val="0"/>
              </a:spcAft>
              <a:buNone/>
            </a:pPr>
            <a:r>
              <a:rPr lang="en"/>
              <a:t>Ask for input: What would make volunteering easier for you?</a:t>
            </a:r>
            <a:endParaRPr/>
          </a:p>
          <a:p>
            <a:pPr marL="0" lvl="0" indent="0" algn="l" rtl="0">
              <a:spcBef>
                <a:spcPts val="0"/>
              </a:spcBef>
              <a:spcAft>
                <a:spcPts val="0"/>
              </a:spcAft>
              <a:buNone/>
            </a:pPr>
            <a:r>
              <a:rPr lang="en"/>
              <a:t>Encourage shadowing: Invite new members to observe meetings or events before committing.</a:t>
            </a:r>
            <a:endParaRPr/>
          </a:p>
          <a:p>
            <a:pPr marL="0" lvl="0" indent="0" algn="l" rtl="0">
              <a:spcBef>
                <a:spcPts val="0"/>
              </a:spcBef>
              <a:spcAft>
                <a:spcPts val="0"/>
              </a:spcAft>
              <a:buNone/>
            </a:pPr>
            <a:endParaRPr/>
          </a:p>
        </p:txBody>
      </p:sp>
      <p:sp>
        <p:nvSpPr>
          <p:cNvPr id="324" name="Google Shape;324;g39d3ca3a9a0_2_2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9d3ca3a9a0_2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9d3ca3a9a0_2_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i="1"/>
              <a:t>Share examples of success to inspire and build momentum.</a:t>
            </a:r>
            <a:endParaRPr/>
          </a:p>
          <a:p>
            <a:pPr marL="0" lvl="0" indent="0" algn="l" rtl="0">
              <a:spcBef>
                <a:spcPts val="0"/>
              </a:spcBef>
              <a:spcAft>
                <a:spcPts val="0"/>
              </a:spcAft>
              <a:buNone/>
            </a:pPr>
            <a:endParaRPr/>
          </a:p>
        </p:txBody>
      </p:sp>
      <p:sp>
        <p:nvSpPr>
          <p:cNvPr id="335" name="Google Shape;335;g39d3ca3a9a0_2_2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9d3ca3a9a0_2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9d3ca3a9a0_2_2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Encourage immediate action and personal involvement.</a:t>
            </a:r>
            <a:endParaRPr/>
          </a:p>
        </p:txBody>
      </p:sp>
      <p:sp>
        <p:nvSpPr>
          <p:cNvPr id="347" name="Google Shape;347;g39d3ca3a9a0_2_2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914FB565-B151-9CCF-AE07-348947276DD5}"/>
            </a:ext>
          </a:extLst>
        </p:cNvPr>
        <p:cNvGrpSpPr/>
        <p:nvPr/>
      </p:nvGrpSpPr>
      <p:grpSpPr>
        <a:xfrm>
          <a:off x="0" y="0"/>
          <a:ext cx="0" cy="0"/>
          <a:chOff x="0" y="0"/>
          <a:chExt cx="0" cy="0"/>
        </a:xfrm>
      </p:grpSpPr>
      <p:sp>
        <p:nvSpPr>
          <p:cNvPr id="345" name="Google Shape;345;g39d3ca3a9a0_2_256:notes">
            <a:extLst>
              <a:ext uri="{FF2B5EF4-FFF2-40B4-BE49-F238E27FC236}">
                <a16:creationId xmlns:a16="http://schemas.microsoft.com/office/drawing/2014/main" id="{84B658DE-081E-F69D-4BC6-BC5DE3CE84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9d3ca3a9a0_2_256:notes">
            <a:extLst>
              <a:ext uri="{FF2B5EF4-FFF2-40B4-BE49-F238E27FC236}">
                <a16:creationId xmlns:a16="http://schemas.microsoft.com/office/drawing/2014/main" id="{3F567A02-AEEB-68EC-42D0-FA5DA2259F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Encourage immediate action and personal involvement.</a:t>
            </a:r>
            <a:endParaRPr/>
          </a:p>
        </p:txBody>
      </p:sp>
      <p:sp>
        <p:nvSpPr>
          <p:cNvPr id="347" name="Google Shape;347;g39d3ca3a9a0_2_256:notes">
            <a:extLst>
              <a:ext uri="{FF2B5EF4-FFF2-40B4-BE49-F238E27FC236}">
                <a16:creationId xmlns:a16="http://schemas.microsoft.com/office/drawing/2014/main" id="{5A5CB98D-BD77-60D9-88F3-5DB022B07D0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2432243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8605C8EA-28C9-D389-0F20-922C27E0E8F7}"/>
            </a:ext>
          </a:extLst>
        </p:cNvPr>
        <p:cNvGrpSpPr/>
        <p:nvPr/>
      </p:nvGrpSpPr>
      <p:grpSpPr>
        <a:xfrm>
          <a:off x="0" y="0"/>
          <a:ext cx="0" cy="0"/>
          <a:chOff x="0" y="0"/>
          <a:chExt cx="0" cy="0"/>
        </a:xfrm>
      </p:grpSpPr>
      <p:sp>
        <p:nvSpPr>
          <p:cNvPr id="345" name="Google Shape;345;g39d3ca3a9a0_2_256:notes">
            <a:extLst>
              <a:ext uri="{FF2B5EF4-FFF2-40B4-BE49-F238E27FC236}">
                <a16:creationId xmlns:a16="http://schemas.microsoft.com/office/drawing/2014/main" id="{895815A2-8A7E-FB8D-AAC8-D66BBE35E7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9d3ca3a9a0_2_256:notes">
            <a:extLst>
              <a:ext uri="{FF2B5EF4-FFF2-40B4-BE49-F238E27FC236}">
                <a16:creationId xmlns:a16="http://schemas.microsoft.com/office/drawing/2014/main" id="{E9E7A591-C45E-FB63-E367-C5FF7E5155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Encourage immediate action and personal involvement.</a:t>
            </a:r>
            <a:endParaRPr/>
          </a:p>
        </p:txBody>
      </p:sp>
      <p:sp>
        <p:nvSpPr>
          <p:cNvPr id="347" name="Google Shape;347;g39d3ca3a9a0_2_256:notes">
            <a:extLst>
              <a:ext uri="{FF2B5EF4-FFF2-40B4-BE49-F238E27FC236}">
                <a16:creationId xmlns:a16="http://schemas.microsoft.com/office/drawing/2014/main" id="{3B4D26A0-4D24-CE4B-CD2E-1254E6C783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10440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9d3ca3a9a0_2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9d3ca3a9a0_2_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Open the floor for questions and feedback. Foster a collaborative atmosphere.</a:t>
            </a:r>
            <a:endParaRPr/>
          </a:p>
          <a:p>
            <a:pPr marL="0" lvl="0" indent="0" algn="l" rtl="0">
              <a:spcBef>
                <a:spcPts val="0"/>
              </a:spcBef>
              <a:spcAft>
                <a:spcPts val="0"/>
              </a:spcAft>
              <a:buNone/>
            </a:pPr>
            <a:r>
              <a:rPr lang="en"/>
              <a:t>Express gratitude and share next steps for continued engagement.</a:t>
            </a:r>
            <a:endParaRPr/>
          </a:p>
        </p:txBody>
      </p:sp>
      <p:sp>
        <p:nvSpPr>
          <p:cNvPr id="358" name="Google Shape;358;g39d3ca3a9a0_2_2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9d3ca3a9a0_2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9d3ca3a9a0_2_2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Provide tools and resources to support leadership development.</a:t>
            </a:r>
            <a:endParaRPr/>
          </a:p>
          <a:p>
            <a:pPr marL="0" lvl="0" indent="0" algn="l" rtl="0">
              <a:spcBef>
                <a:spcPts val="0"/>
              </a:spcBef>
              <a:spcAft>
                <a:spcPts val="0"/>
              </a:spcAft>
              <a:buNone/>
            </a:pPr>
            <a:r>
              <a:rPr lang="en"/>
              <a:t>Understand the Volunteer Management Cycle  </a:t>
            </a:r>
            <a:endParaRPr/>
          </a:p>
          <a:p>
            <a:pPr marL="0" lvl="0" indent="0" algn="l" rtl="0">
              <a:spcBef>
                <a:spcPts val="0"/>
              </a:spcBef>
              <a:spcAft>
                <a:spcPts val="0"/>
              </a:spcAft>
              <a:buNone/>
            </a:pPr>
            <a:r>
              <a:rPr lang="en"/>
              <a:t>Check with other PTAs or volunteer organizations in your region, state, or even nationally for ideas and for those looking to volunteer and expand their skills or experiences.  </a:t>
            </a:r>
            <a:endParaRPr/>
          </a:p>
        </p:txBody>
      </p:sp>
      <p:sp>
        <p:nvSpPr>
          <p:cNvPr id="368" name="Google Shape;368;g39d3ca3a9a0_2_2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21AB7BDC-1548-7483-5250-E156FDE7E52A}"/>
            </a:ext>
          </a:extLst>
        </p:cNvPr>
        <p:cNvGrpSpPr/>
        <p:nvPr/>
      </p:nvGrpSpPr>
      <p:grpSpPr>
        <a:xfrm>
          <a:off x="0" y="0"/>
          <a:ext cx="0" cy="0"/>
          <a:chOff x="0" y="0"/>
          <a:chExt cx="0" cy="0"/>
        </a:xfrm>
      </p:grpSpPr>
      <p:sp>
        <p:nvSpPr>
          <p:cNvPr id="138" name="Google Shape;138;g39d3ca3a9a0_2_87:notes">
            <a:extLst>
              <a:ext uri="{FF2B5EF4-FFF2-40B4-BE49-F238E27FC236}">
                <a16:creationId xmlns:a16="http://schemas.microsoft.com/office/drawing/2014/main" id="{9BD6919C-6F51-774C-90A7-A4C482160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39d3ca3a9a0_2_87:notes">
            <a:extLst>
              <a:ext uri="{FF2B5EF4-FFF2-40B4-BE49-F238E27FC236}">
                <a16:creationId xmlns:a16="http://schemas.microsoft.com/office/drawing/2014/main" id="{AD79D43C-1569-E201-139D-BDEF2313E8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g39d3ca3a9a0_2_87:notes">
            <a:extLst>
              <a:ext uri="{FF2B5EF4-FFF2-40B4-BE49-F238E27FC236}">
                <a16:creationId xmlns:a16="http://schemas.microsoft.com/office/drawing/2014/main" id="{1B78970B-12A6-1584-DBFE-FC1925319D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6720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9d3ca3a9a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39d3ca3a9a0_2_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Explain how the paradox affects our PTA. Emphasize the importance of recognizing this imbalance and its impact.</a:t>
            </a:r>
            <a:endParaRPr/>
          </a:p>
        </p:txBody>
      </p:sp>
      <p:sp>
        <p:nvSpPr>
          <p:cNvPr id="150" name="Google Shape;150;g39d3ca3a9a0_2_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9d3ca3a9a0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39d3ca3a9a0_2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Highlight the diversity in leadership. Use the poll to engage the audience and understand their commitment.</a:t>
            </a:r>
            <a:endParaRPr/>
          </a:p>
        </p:txBody>
      </p:sp>
      <p:sp>
        <p:nvSpPr>
          <p:cNvPr id="161" name="Google Shape;161;g39d3ca3a9a0_2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d3ca3a9a0_2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9d3ca3a9a0_2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Discuss how burnout affects volunteers and the organization. Encourage reflection on how to distribute responsibilities.</a:t>
            </a:r>
            <a:endParaRPr/>
          </a:p>
        </p:txBody>
      </p:sp>
      <p:sp>
        <p:nvSpPr>
          <p:cNvPr id="173" name="Google Shape;173;g39d3ca3a9a0_2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9d3ca3a9a0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39d3ca3a9a0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Share Maria’s story to illustrate how mentorship and flexibility can empower hesitant volunteers.</a:t>
            </a:r>
            <a:endParaRPr/>
          </a:p>
        </p:txBody>
      </p:sp>
      <p:sp>
        <p:nvSpPr>
          <p:cNvPr id="184" name="Google Shape;184;g39d3ca3a9a0_2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9d3ca3a9a0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9d3ca3a9a0_2_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Explain the importance of officer roles and how they influence the PTA’s success.</a:t>
            </a:r>
            <a:endParaRPr/>
          </a:p>
        </p:txBody>
      </p:sp>
      <p:sp>
        <p:nvSpPr>
          <p:cNvPr id="195" name="Google Shape;195;g39d3ca3a9a0_2_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87194D5F-64CF-5753-E1A4-596A8852903F}"/>
            </a:ext>
          </a:extLst>
        </p:cNvPr>
        <p:cNvGrpSpPr/>
        <p:nvPr/>
      </p:nvGrpSpPr>
      <p:grpSpPr>
        <a:xfrm>
          <a:off x="0" y="0"/>
          <a:ext cx="0" cy="0"/>
          <a:chOff x="0" y="0"/>
          <a:chExt cx="0" cy="0"/>
        </a:xfrm>
      </p:grpSpPr>
      <p:sp>
        <p:nvSpPr>
          <p:cNvPr id="193" name="Google Shape;193;g39d3ca3a9a0_2_137:notes">
            <a:extLst>
              <a:ext uri="{FF2B5EF4-FFF2-40B4-BE49-F238E27FC236}">
                <a16:creationId xmlns:a16="http://schemas.microsoft.com/office/drawing/2014/main" id="{7D0DA139-2BB6-A8C6-99B9-880E7C4154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9d3ca3a9a0_2_137:notes">
            <a:extLst>
              <a:ext uri="{FF2B5EF4-FFF2-40B4-BE49-F238E27FC236}">
                <a16:creationId xmlns:a16="http://schemas.microsoft.com/office/drawing/2014/main" id="{6FF408F2-9F33-EE3E-5714-596FBE8A6A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g39d3ca3a9a0_2_137:notes">
            <a:extLst>
              <a:ext uri="{FF2B5EF4-FFF2-40B4-BE49-F238E27FC236}">
                <a16:creationId xmlns:a16="http://schemas.microsoft.com/office/drawing/2014/main" id="{0F3D6F5C-74CA-D671-7297-D0718B80FE9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6400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pta.org/home/run-your-pta/family-school-partnerships/National-Standards-for-Family-School-Partnerships/Report-The-Positive-Relationship-Between-Family-Involvement-and-Student-Succes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pmc.ncbi.nlm.nih.gov/articles/PMC10159229/" TargetMode="External"/><Relationship Id="rId4" Type="http://schemas.openxmlformats.org/officeDocument/2006/relationships/hyperlink" Target="https://www.pta.org/From_S3/Advocacy/CCSSIToolkit/Advocacy%20Training/Volunteer%20Management%20Modul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pta.org/home/family-resources/Special-Education-Toolki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thrive.pta.org/catalog" TargetMode="External"/><Relationship Id="rId5" Type="http://schemas.openxmlformats.org/officeDocument/2006/relationships/hyperlink" Target="https://www.pta.org/From_S3/Advocacy/CCSSIToolkit/Advocacy%20Training/Volunteer%20Management%20Module.pdf" TargetMode="External"/><Relationship Id="rId4" Type="http://schemas.openxmlformats.org/officeDocument/2006/relationships/hyperlink" Target="https://volunteero.org/?msclkid=efb306ad23b01e4e6cfb6e50281eaa7f&amp;utm_source=bing&amp;utm_medium=cpc&amp;utm_campaign=Best%20Performing%20Keywords%20Jan25%20US&amp;utm_term=%E2%80%9Cmanage%20volunteers%E2%80%9D&amp;utm_content=Top%20Keywords%20AUG%27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228600" y="1048602"/>
            <a:ext cx="8686799" cy="24000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endParaRPr sz="3600" dirty="0"/>
          </a:p>
          <a:p>
            <a:pPr marL="0" lvl="0" indent="0" algn="ctr" rtl="0">
              <a:lnSpc>
                <a:spcPct val="90000"/>
              </a:lnSpc>
              <a:spcBef>
                <a:spcPts val="0"/>
              </a:spcBef>
              <a:spcAft>
                <a:spcPts val="0"/>
              </a:spcAft>
              <a:buClr>
                <a:schemeClr val="dk1"/>
              </a:buClr>
              <a:buSzPts val="4500"/>
              <a:buFont typeface="Calibri"/>
              <a:buNone/>
            </a:pPr>
            <a:r>
              <a:rPr lang="en" sz="3600" dirty="0"/>
              <a:t>Welcome to our PTA Leadership Session:</a:t>
            </a:r>
            <a:br>
              <a:rPr lang="en" sz="3600" dirty="0"/>
            </a:br>
            <a:r>
              <a:rPr lang="en" sz="3600" dirty="0"/>
              <a:t> </a:t>
            </a:r>
            <a:endParaRPr sz="3600" dirty="0"/>
          </a:p>
          <a:p>
            <a:pPr marL="0" lvl="0" indent="0" algn="ctr" rtl="0">
              <a:lnSpc>
                <a:spcPct val="90000"/>
              </a:lnSpc>
              <a:spcBef>
                <a:spcPts val="0"/>
              </a:spcBef>
              <a:spcAft>
                <a:spcPts val="0"/>
              </a:spcAft>
              <a:buClr>
                <a:schemeClr val="dk1"/>
              </a:buClr>
              <a:buSzPts val="4500"/>
              <a:buFont typeface="Calibri"/>
              <a:buNone/>
            </a:pPr>
            <a:r>
              <a:rPr lang="en" sz="3600" i="1" dirty="0"/>
              <a:t>Getting to Yes - How to Motivate Busy Volunteers to Continue Their Great Work</a:t>
            </a:r>
            <a:endParaRPr sz="3600" dirty="0"/>
          </a:p>
        </p:txBody>
      </p:sp>
      <p:sp>
        <p:nvSpPr>
          <p:cNvPr id="131" name="Google Shape;131;p25"/>
          <p:cNvSpPr txBox="1">
            <a:spLocks noGrp="1"/>
          </p:cNvSpPr>
          <p:nvPr>
            <p:ph type="subTitle" idx="1"/>
          </p:nvPr>
        </p:nvSpPr>
        <p:spPr>
          <a:xfrm>
            <a:off x="1142999" y="3602831"/>
            <a:ext cx="6858000" cy="7074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endParaRPr sz="2400" i="1" dirty="0"/>
          </a:p>
          <a:p>
            <a:pPr marL="0" lvl="0" indent="0" algn="ctr" rtl="0">
              <a:lnSpc>
                <a:spcPct val="90000"/>
              </a:lnSpc>
              <a:spcBef>
                <a:spcPts val="0"/>
              </a:spcBef>
              <a:spcAft>
                <a:spcPts val="0"/>
              </a:spcAft>
              <a:buClr>
                <a:schemeClr val="dk1"/>
              </a:buClr>
              <a:buSzPts val="1800"/>
              <a:buNone/>
            </a:pPr>
            <a:r>
              <a:rPr lang="en" sz="2400" i="1" dirty="0"/>
              <a:t>by Purnima Mohan &amp; Deborah Kassirer </a:t>
            </a:r>
          </a:p>
          <a:p>
            <a:pPr marL="0" lvl="0" indent="0" algn="ctr" rtl="0">
              <a:lnSpc>
                <a:spcPct val="90000"/>
              </a:lnSpc>
              <a:spcBef>
                <a:spcPts val="0"/>
              </a:spcBef>
              <a:spcAft>
                <a:spcPts val="0"/>
              </a:spcAft>
              <a:buClr>
                <a:schemeClr val="dk1"/>
              </a:buClr>
              <a:buSzPts val="1800"/>
              <a:buNone/>
            </a:pPr>
            <a:r>
              <a:rPr lang="en" sz="2400" i="1" dirty="0"/>
              <a:t>Western Region PTA</a:t>
            </a:r>
            <a:endParaRPr sz="2400" dirty="0"/>
          </a:p>
        </p:txBody>
      </p:sp>
      <p:sp>
        <p:nvSpPr>
          <p:cNvPr id="132" name="Google Shape;132;p25"/>
          <p:cNvSpPr/>
          <p:nvPr/>
        </p:nvSpPr>
        <p:spPr>
          <a:xfrm>
            <a:off x="-1" y="4743450"/>
            <a:ext cx="915035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33" name="Google Shape;133;p25"/>
          <p:cNvPicPr preferRelativeResize="0"/>
          <p:nvPr/>
        </p:nvPicPr>
        <p:blipFill rotWithShape="1">
          <a:blip r:embed="rId3">
            <a:alphaModFix/>
          </a:blip>
          <a:srcRect/>
          <a:stretch/>
        </p:blipFill>
        <p:spPr>
          <a:xfrm>
            <a:off x="151420" y="56416"/>
            <a:ext cx="725861" cy="839219"/>
          </a:xfrm>
          <a:prstGeom prst="rect">
            <a:avLst/>
          </a:prstGeom>
          <a:noFill/>
          <a:ln>
            <a:noFill/>
          </a:ln>
        </p:spPr>
      </p:pic>
      <p:sp>
        <p:nvSpPr>
          <p:cNvPr id="134" name="Google Shape;134;p25"/>
          <p:cNvSpPr/>
          <p:nvPr/>
        </p:nvSpPr>
        <p:spPr>
          <a:xfrm>
            <a:off x="97575" y="952752"/>
            <a:ext cx="9150300" cy="1917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35" name="Google Shape;135;p25"/>
          <p:cNvPicPr preferRelativeResize="0"/>
          <p:nvPr/>
        </p:nvPicPr>
        <p:blipFill rotWithShape="1">
          <a:blip r:embed="rId4">
            <a:alphaModFix/>
          </a:blip>
          <a:srcRect t="17567" b="8650"/>
          <a:stretch/>
        </p:blipFill>
        <p:spPr>
          <a:xfrm>
            <a:off x="7097205" y="32853"/>
            <a:ext cx="2009045" cy="900806"/>
          </a:xfrm>
          <a:prstGeom prst="rect">
            <a:avLst/>
          </a:prstGeom>
          <a:noFill/>
          <a:ln>
            <a:noFill/>
          </a:ln>
        </p:spPr>
      </p:pic>
      <p:pic>
        <p:nvPicPr>
          <p:cNvPr id="136" name="Google Shape;136;p25"/>
          <p:cNvPicPr preferRelativeResize="0"/>
          <p:nvPr/>
        </p:nvPicPr>
        <p:blipFill rotWithShape="1">
          <a:blip r:embed="rId5">
            <a:alphaModFix/>
          </a:blip>
          <a:srcRect/>
          <a:stretch/>
        </p:blipFill>
        <p:spPr>
          <a:xfrm>
            <a:off x="6735217" y="190709"/>
            <a:ext cx="762038" cy="7620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714899" y="421546"/>
            <a:ext cx="7714202" cy="827594"/>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t>Volunteer Involvement Makes a Difference</a:t>
            </a:r>
            <a:endParaRPr/>
          </a:p>
        </p:txBody>
      </p:sp>
      <p:sp>
        <p:nvSpPr>
          <p:cNvPr id="209" name="Google Shape;209;p32"/>
          <p:cNvSpPr txBox="1">
            <a:spLocks noGrp="1"/>
          </p:cNvSpPr>
          <p:nvPr>
            <p:ph type="body" idx="1"/>
          </p:nvPr>
        </p:nvSpPr>
        <p:spPr>
          <a:xfrm>
            <a:off x="283135" y="1155166"/>
            <a:ext cx="8581896" cy="3378088"/>
          </a:xfrm>
          <a:prstGeom prst="rect">
            <a:avLst/>
          </a:prstGeom>
          <a:noFill/>
          <a:ln>
            <a:noFill/>
          </a:ln>
        </p:spPr>
        <p:txBody>
          <a:bodyPr spcFirstLastPara="1" wrap="square" lIns="68575" tIns="34275" rIns="68575" bIns="34275" anchor="t" anchorCtr="0">
            <a:normAutofit fontScale="92500" lnSpcReduction="20000"/>
          </a:bodyPr>
          <a:lstStyle/>
          <a:p>
            <a:pPr marL="177800" lvl="0" indent="-174148" algn="l" rtl="0">
              <a:lnSpc>
                <a:spcPct val="90000"/>
              </a:lnSpc>
              <a:spcBef>
                <a:spcPts val="0"/>
              </a:spcBef>
              <a:spcAft>
                <a:spcPts val="0"/>
              </a:spcAft>
              <a:buClr>
                <a:schemeClr val="dk1"/>
              </a:buClr>
              <a:buSzPct val="100000"/>
              <a:buChar char="•"/>
            </a:pPr>
            <a:r>
              <a:rPr lang="en" dirty="0"/>
              <a:t>Research shows a strong, positive correlation between parent involvement and student success.</a:t>
            </a:r>
          </a:p>
          <a:p>
            <a:pPr marL="177800" lvl="0" indent="-174148" algn="l" rtl="0">
              <a:lnSpc>
                <a:spcPct val="90000"/>
              </a:lnSpc>
              <a:spcBef>
                <a:spcPts val="0"/>
              </a:spcBef>
              <a:spcAft>
                <a:spcPts val="0"/>
              </a:spcAft>
              <a:buClr>
                <a:schemeClr val="dk1"/>
              </a:buClr>
              <a:buSzPct val="100000"/>
              <a:buChar char="•"/>
            </a:pPr>
            <a:endParaRPr dirty="0"/>
          </a:p>
          <a:p>
            <a:pPr marL="177800" lvl="0" indent="-174148" algn="l" rtl="0">
              <a:lnSpc>
                <a:spcPct val="90000"/>
              </a:lnSpc>
              <a:spcBef>
                <a:spcPts val="800"/>
              </a:spcBef>
              <a:spcAft>
                <a:spcPts val="0"/>
              </a:spcAft>
              <a:buClr>
                <a:schemeClr val="dk1"/>
              </a:buClr>
              <a:buSzPct val="100000"/>
              <a:buChar char="•"/>
            </a:pPr>
            <a:r>
              <a:rPr lang="en" dirty="0"/>
              <a:t>When families are involved, children do better in school. </a:t>
            </a:r>
            <a:r>
              <a:rPr lang="en" u="sng" dirty="0">
                <a:solidFill>
                  <a:schemeClr val="hlink"/>
                </a:solidFill>
                <a:hlinkClick r:id="rId3"/>
              </a:rPr>
              <a:t>Report Positive Relationships Between Parent Involvement and Student Success</a:t>
            </a:r>
            <a:endParaRPr lang="en" u="sng" dirty="0">
              <a:solidFill>
                <a:schemeClr val="hlink"/>
              </a:solidFill>
            </a:endParaRPr>
          </a:p>
          <a:p>
            <a:pPr marL="177800" lvl="0" indent="-174148" algn="l" rtl="0">
              <a:lnSpc>
                <a:spcPct val="90000"/>
              </a:lnSpc>
              <a:spcBef>
                <a:spcPts val="800"/>
              </a:spcBef>
              <a:spcAft>
                <a:spcPts val="0"/>
              </a:spcAft>
              <a:buClr>
                <a:schemeClr val="dk1"/>
              </a:buClr>
              <a:buSzPct val="100000"/>
              <a:buChar char="•"/>
            </a:pPr>
            <a:endParaRPr dirty="0"/>
          </a:p>
          <a:p>
            <a:pPr marL="177800" lvl="0" indent="-174148" algn="l" rtl="0">
              <a:lnSpc>
                <a:spcPct val="90000"/>
              </a:lnSpc>
              <a:spcBef>
                <a:spcPts val="800"/>
              </a:spcBef>
              <a:spcAft>
                <a:spcPts val="0"/>
              </a:spcAft>
              <a:buClr>
                <a:schemeClr val="dk1"/>
              </a:buClr>
              <a:buSzPct val="100000"/>
              <a:buChar char="•"/>
            </a:pPr>
            <a:r>
              <a:rPr lang="en" dirty="0"/>
              <a:t>PTA members including teachers help create a supportive environment that boosts achievement and well-being. </a:t>
            </a:r>
            <a:r>
              <a:rPr lang="en" u="sng" dirty="0">
                <a:solidFill>
                  <a:schemeClr val="hlink"/>
                </a:solidFill>
                <a:hlinkClick r:id="rId4"/>
              </a:rPr>
              <a:t>Approaching Teacher and Parent volunteers PTA Guide</a:t>
            </a:r>
            <a:endParaRPr lang="en" u="sng" dirty="0">
              <a:solidFill>
                <a:schemeClr val="hlink"/>
              </a:solidFill>
            </a:endParaRPr>
          </a:p>
          <a:p>
            <a:pPr marL="177800" lvl="0" indent="-174148" algn="l" rtl="0">
              <a:lnSpc>
                <a:spcPct val="90000"/>
              </a:lnSpc>
              <a:spcBef>
                <a:spcPts val="800"/>
              </a:spcBef>
              <a:spcAft>
                <a:spcPts val="0"/>
              </a:spcAft>
              <a:buClr>
                <a:schemeClr val="dk1"/>
              </a:buClr>
              <a:buSzPct val="100000"/>
              <a:buChar char="•"/>
            </a:pPr>
            <a:endParaRPr dirty="0"/>
          </a:p>
          <a:p>
            <a:pPr marL="177800" lvl="0" indent="-174148" algn="l" rtl="0">
              <a:lnSpc>
                <a:spcPct val="90000"/>
              </a:lnSpc>
              <a:spcBef>
                <a:spcPts val="800"/>
              </a:spcBef>
              <a:spcAft>
                <a:spcPts val="0"/>
              </a:spcAft>
              <a:buClr>
                <a:schemeClr val="dk1"/>
              </a:buClr>
              <a:buSzPct val="100000"/>
              <a:buChar char="•"/>
            </a:pPr>
            <a:r>
              <a:rPr lang="en" dirty="0"/>
              <a:t>For example, a study by the National PTA found that schools with active parent organizations see higher student achievement and improved school climate. </a:t>
            </a:r>
            <a:r>
              <a:rPr lang="en" u="sng" dirty="0">
                <a:solidFill>
                  <a:schemeClr val="hlink"/>
                </a:solidFill>
                <a:hlinkClick r:id="rId5"/>
              </a:rPr>
              <a:t>Study on the effect of Parent Volunteers</a:t>
            </a:r>
            <a:endParaRPr dirty="0"/>
          </a:p>
        </p:txBody>
      </p:sp>
      <p:sp>
        <p:nvSpPr>
          <p:cNvPr id="210" name="Google Shape;210;p32"/>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1" name="Google Shape;211;p32"/>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2" name="Google Shape;212;p32"/>
          <p:cNvPicPr preferRelativeResize="0"/>
          <p:nvPr/>
        </p:nvPicPr>
        <p:blipFill rotWithShape="1">
          <a:blip r:embed="rId6">
            <a:alphaModFix/>
          </a:blip>
          <a:srcRect/>
          <a:stretch/>
        </p:blipFill>
        <p:spPr>
          <a:xfrm>
            <a:off x="57149" y="34836"/>
            <a:ext cx="334474" cy="3867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714899" y="639591"/>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Tools: Volunteer Management Lifecycle </a:t>
            </a:r>
            <a:endParaRPr/>
          </a:p>
          <a:p>
            <a:pPr marL="0" lvl="0" indent="0" algn="ctr" rtl="0">
              <a:lnSpc>
                <a:spcPct val="90000"/>
              </a:lnSpc>
              <a:spcBef>
                <a:spcPts val="0"/>
              </a:spcBef>
              <a:spcAft>
                <a:spcPts val="0"/>
              </a:spcAft>
              <a:buClr>
                <a:schemeClr val="dk1"/>
              </a:buClr>
              <a:buSzPts val="3300"/>
              <a:buFont typeface="Calibri"/>
              <a:buNone/>
            </a:pPr>
            <a:endParaRPr/>
          </a:p>
        </p:txBody>
      </p:sp>
      <p:sp>
        <p:nvSpPr>
          <p:cNvPr id="219" name="Google Shape;219;p33"/>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0" name="Google Shape;220;p33"/>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21" name="Google Shape;221;p33"/>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222" name="Google Shape;222;p33" descr="How to use the 6 Step Volunteer Management Cycle to make your Volunteer ..."/>
          <p:cNvPicPr preferRelativeResize="0"/>
          <p:nvPr/>
        </p:nvPicPr>
        <p:blipFill rotWithShape="1">
          <a:blip r:embed="rId4">
            <a:alphaModFix/>
          </a:blip>
          <a:srcRect/>
          <a:stretch/>
        </p:blipFill>
        <p:spPr>
          <a:xfrm>
            <a:off x="391623" y="1255882"/>
            <a:ext cx="4796603" cy="3248027"/>
          </a:xfrm>
          <a:prstGeom prst="rect">
            <a:avLst/>
          </a:prstGeom>
          <a:noFill/>
          <a:ln>
            <a:noFill/>
          </a:ln>
        </p:spPr>
      </p:pic>
      <p:sp>
        <p:nvSpPr>
          <p:cNvPr id="223" name="Google Shape;223;p33"/>
          <p:cNvSpPr txBox="1"/>
          <p:nvPr/>
        </p:nvSpPr>
        <p:spPr>
          <a:xfrm>
            <a:off x="5308069" y="1467185"/>
            <a:ext cx="3359067" cy="265454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The Volunteer Management Cycle helps PTAs and nonprofits build strong, sustainable teams by focusing on every stage of the volunteer journey.</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57150" y="460700"/>
            <a:ext cx="9086850" cy="764111"/>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 Volunteer Management Lifecycle breakdown</a:t>
            </a:r>
            <a:endParaRPr/>
          </a:p>
        </p:txBody>
      </p:sp>
      <p:sp>
        <p:nvSpPr>
          <p:cNvPr id="230" name="Google Shape;230;p34"/>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31" name="Google Shape;231;p34"/>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32" name="Google Shape;232;p34"/>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233" name="Google Shape;233;p34" descr="How to use the 6 Step Volunteer Management Cycle to make your Volunteer ..."/>
          <p:cNvPicPr preferRelativeResize="0"/>
          <p:nvPr/>
        </p:nvPicPr>
        <p:blipFill rotWithShape="1">
          <a:blip r:embed="rId4">
            <a:alphaModFix/>
          </a:blip>
          <a:srcRect/>
          <a:stretch/>
        </p:blipFill>
        <p:spPr>
          <a:xfrm>
            <a:off x="3125857" y="1750476"/>
            <a:ext cx="3086100" cy="2385392"/>
          </a:xfrm>
          <a:prstGeom prst="rect">
            <a:avLst/>
          </a:prstGeom>
          <a:noFill/>
          <a:ln>
            <a:noFill/>
          </a:ln>
        </p:spPr>
      </p:pic>
      <p:sp>
        <p:nvSpPr>
          <p:cNvPr id="234" name="Google Shape;234;p34"/>
          <p:cNvSpPr txBox="1"/>
          <p:nvPr/>
        </p:nvSpPr>
        <p:spPr>
          <a:xfrm>
            <a:off x="3125856" y="1224811"/>
            <a:ext cx="3135797" cy="484748"/>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1. </a:t>
            </a:r>
            <a:r>
              <a:rPr lang="en" sz="1400" b="1">
                <a:solidFill>
                  <a:schemeClr val="dk1"/>
                </a:solidFill>
                <a:latin typeface="Calibri"/>
                <a:ea typeface="Calibri"/>
                <a:cs typeface="Calibri"/>
                <a:sym typeface="Calibri"/>
              </a:rPr>
              <a:t>Recruitment: </a:t>
            </a:r>
            <a:r>
              <a:rPr lang="en" sz="1400">
                <a:solidFill>
                  <a:schemeClr val="dk1"/>
                </a:solidFill>
                <a:latin typeface="Calibri"/>
                <a:ea typeface="Calibri"/>
                <a:cs typeface="Calibri"/>
                <a:sym typeface="Calibri"/>
              </a:rPr>
              <a:t>Attract new volunteers with clear roles and personal invitations.</a:t>
            </a:r>
            <a:endParaRPr sz="1100"/>
          </a:p>
        </p:txBody>
      </p:sp>
      <p:sp>
        <p:nvSpPr>
          <p:cNvPr id="235" name="Google Shape;235;p34"/>
          <p:cNvSpPr txBox="1"/>
          <p:nvPr/>
        </p:nvSpPr>
        <p:spPr>
          <a:xfrm>
            <a:off x="6261652" y="1886834"/>
            <a:ext cx="2640573" cy="692497"/>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2. </a:t>
            </a:r>
            <a:r>
              <a:rPr lang="en" sz="1400" b="1">
                <a:solidFill>
                  <a:schemeClr val="dk1"/>
                </a:solidFill>
                <a:latin typeface="Calibri"/>
                <a:ea typeface="Calibri"/>
                <a:cs typeface="Calibri"/>
                <a:sym typeface="Calibri"/>
              </a:rPr>
              <a:t>Training &amp; Onboarding:</a:t>
            </a:r>
            <a:r>
              <a:rPr lang="en" sz="1400">
                <a:solidFill>
                  <a:schemeClr val="dk1"/>
                </a:solidFill>
                <a:latin typeface="Calibri"/>
                <a:ea typeface="Calibri"/>
                <a:cs typeface="Calibri"/>
                <a:sym typeface="Calibri"/>
              </a:rPr>
              <a:t> Provide orientation, resources, and mentorship.</a:t>
            </a:r>
            <a:endParaRPr sz="1100"/>
          </a:p>
        </p:txBody>
      </p:sp>
      <p:sp>
        <p:nvSpPr>
          <p:cNvPr id="236" name="Google Shape;236;p34"/>
          <p:cNvSpPr txBox="1"/>
          <p:nvPr/>
        </p:nvSpPr>
        <p:spPr>
          <a:xfrm>
            <a:off x="6261652" y="3042059"/>
            <a:ext cx="2673624" cy="692497"/>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3. </a:t>
            </a:r>
            <a:r>
              <a:rPr lang="en" sz="1400" b="1">
                <a:solidFill>
                  <a:schemeClr val="dk1"/>
                </a:solidFill>
                <a:latin typeface="Calibri"/>
                <a:ea typeface="Calibri"/>
                <a:cs typeface="Calibri"/>
                <a:sym typeface="Calibri"/>
              </a:rPr>
              <a:t>Scheduling:</a:t>
            </a:r>
            <a:r>
              <a:rPr lang="en" sz="1400">
                <a:solidFill>
                  <a:schemeClr val="dk1"/>
                </a:solidFill>
                <a:latin typeface="Calibri"/>
                <a:ea typeface="Calibri"/>
                <a:cs typeface="Calibri"/>
                <a:sym typeface="Calibri"/>
              </a:rPr>
              <a:t> Offer flexible opportunities and clear expectations.</a:t>
            </a:r>
            <a:endParaRPr sz="1100"/>
          </a:p>
        </p:txBody>
      </p:sp>
      <p:sp>
        <p:nvSpPr>
          <p:cNvPr id="237" name="Google Shape;237;p34"/>
          <p:cNvSpPr txBox="1"/>
          <p:nvPr/>
        </p:nvSpPr>
        <p:spPr>
          <a:xfrm>
            <a:off x="3033920" y="4197284"/>
            <a:ext cx="3319670" cy="484748"/>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4. </a:t>
            </a:r>
            <a:r>
              <a:rPr lang="en" sz="1400" b="1">
                <a:solidFill>
                  <a:schemeClr val="dk1"/>
                </a:solidFill>
                <a:latin typeface="Calibri"/>
                <a:ea typeface="Calibri"/>
                <a:cs typeface="Calibri"/>
                <a:sym typeface="Calibri"/>
              </a:rPr>
              <a:t>Engagement:</a:t>
            </a:r>
            <a:r>
              <a:rPr lang="en" sz="1400">
                <a:solidFill>
                  <a:schemeClr val="dk1"/>
                </a:solidFill>
                <a:latin typeface="Calibri"/>
                <a:ea typeface="Calibri"/>
                <a:cs typeface="Calibri"/>
                <a:sym typeface="Calibri"/>
              </a:rPr>
              <a:t> Foster community, recognize contributions, and support growth.</a:t>
            </a:r>
            <a:endParaRPr sz="1100"/>
          </a:p>
        </p:txBody>
      </p:sp>
      <p:sp>
        <p:nvSpPr>
          <p:cNvPr id="238" name="Google Shape;238;p34"/>
          <p:cNvSpPr txBox="1"/>
          <p:nvPr/>
        </p:nvSpPr>
        <p:spPr>
          <a:xfrm>
            <a:off x="208723" y="2902227"/>
            <a:ext cx="2917133" cy="900247"/>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5. </a:t>
            </a:r>
            <a:r>
              <a:rPr lang="en" sz="1400" b="1">
                <a:solidFill>
                  <a:schemeClr val="dk1"/>
                </a:solidFill>
                <a:latin typeface="Calibri"/>
                <a:ea typeface="Calibri"/>
                <a:cs typeface="Calibri"/>
                <a:sym typeface="Calibri"/>
              </a:rPr>
              <a:t>Retention &amp; Post Engagement:</a:t>
            </a:r>
            <a:r>
              <a:rPr lang="en" sz="1400">
                <a:solidFill>
                  <a:schemeClr val="dk1"/>
                </a:solidFill>
                <a:latin typeface="Calibri"/>
                <a:ea typeface="Calibri"/>
                <a:cs typeface="Calibri"/>
                <a:sym typeface="Calibri"/>
              </a:rPr>
              <a:t> Celebrate achievements, offer feedback, and encourage continued involvement.</a:t>
            </a:r>
            <a:endParaRPr sz="1100"/>
          </a:p>
        </p:txBody>
      </p:sp>
      <p:sp>
        <p:nvSpPr>
          <p:cNvPr id="239" name="Google Shape;239;p34"/>
          <p:cNvSpPr txBox="1"/>
          <p:nvPr/>
        </p:nvSpPr>
        <p:spPr>
          <a:xfrm>
            <a:off x="241775" y="1886834"/>
            <a:ext cx="2850044" cy="484748"/>
          </a:xfrm>
          <a:prstGeom prst="rect">
            <a:avLst/>
          </a:prstGeom>
          <a:solidFill>
            <a:srgbClr val="C4E0B2"/>
          </a:solidFill>
          <a:ln w="9525" cap="flat" cmpd="sng">
            <a:solidFill>
              <a:srgbClr val="A8D08C"/>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6. </a:t>
            </a:r>
            <a:r>
              <a:rPr lang="en" sz="1400" b="1">
                <a:solidFill>
                  <a:schemeClr val="dk1"/>
                </a:solidFill>
                <a:latin typeface="Calibri"/>
                <a:ea typeface="Calibri"/>
                <a:cs typeface="Calibri"/>
                <a:sym typeface="Calibri"/>
              </a:rPr>
              <a:t>Reporting:</a:t>
            </a:r>
            <a:r>
              <a:rPr lang="en" sz="1400">
                <a:solidFill>
                  <a:schemeClr val="dk1"/>
                </a:solidFill>
                <a:latin typeface="Calibri"/>
                <a:ea typeface="Calibri"/>
                <a:cs typeface="Calibri"/>
                <a:sym typeface="Calibri"/>
              </a:rPr>
              <a:t> Track participation and impact to inform future planning.</a:t>
            </a:r>
            <a:endParaRPr sz="1100"/>
          </a:p>
        </p:txBody>
      </p:sp>
      <p:sp>
        <p:nvSpPr>
          <p:cNvPr id="240" name="Google Shape;240;p34"/>
          <p:cNvSpPr/>
          <p:nvPr/>
        </p:nvSpPr>
        <p:spPr>
          <a:xfrm rot="2037495">
            <a:off x="6466595" y="1422131"/>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1" name="Google Shape;241;p34"/>
          <p:cNvSpPr/>
          <p:nvPr/>
        </p:nvSpPr>
        <p:spPr>
          <a:xfrm rot="5400000">
            <a:off x="6718853" y="2649852"/>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2" name="Google Shape;242;p34"/>
          <p:cNvSpPr/>
          <p:nvPr/>
        </p:nvSpPr>
        <p:spPr>
          <a:xfrm rot="8650468">
            <a:off x="6655427" y="4004195"/>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3" name="Google Shape;243;p34"/>
          <p:cNvSpPr/>
          <p:nvPr/>
        </p:nvSpPr>
        <p:spPr>
          <a:xfrm rot="-8032259">
            <a:off x="2365370" y="4007433"/>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4" name="Google Shape;244;p34"/>
          <p:cNvSpPr/>
          <p:nvPr/>
        </p:nvSpPr>
        <p:spPr>
          <a:xfrm rot="-5168790">
            <a:off x="2320383" y="2503520"/>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45" name="Google Shape;245;p34"/>
          <p:cNvSpPr/>
          <p:nvPr/>
        </p:nvSpPr>
        <p:spPr>
          <a:xfrm rot="-1963974">
            <a:off x="2476763" y="1406636"/>
            <a:ext cx="363474" cy="363474"/>
          </a:xfrm>
          <a:prstGeom prst="chevron">
            <a:avLst>
              <a:gd name="adj" fmla="val 50000"/>
            </a:avLst>
          </a:prstGeom>
          <a:solidFill>
            <a:srgbClr val="FF0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714899" y="421546"/>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Barriers to Saying Yes</a:t>
            </a:r>
            <a:endParaRPr/>
          </a:p>
        </p:txBody>
      </p:sp>
      <p:sp>
        <p:nvSpPr>
          <p:cNvPr id="252" name="Google Shape;252;p35"/>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3" name="Google Shape;253;p35"/>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54" name="Google Shape;254;p35"/>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255" name="Google Shape;255;p35"/>
          <p:cNvSpPr txBox="1">
            <a:spLocks noGrp="1"/>
          </p:cNvSpPr>
          <p:nvPr>
            <p:ph type="body" idx="1"/>
          </p:nvPr>
        </p:nvSpPr>
        <p:spPr>
          <a:xfrm>
            <a:off x="391623" y="1171110"/>
            <a:ext cx="7492500" cy="3086100"/>
          </a:xfrm>
          <a:prstGeom prst="rect">
            <a:avLst/>
          </a:prstGeom>
          <a:noFill/>
          <a:ln>
            <a:noFill/>
          </a:ln>
        </p:spPr>
        <p:txBody>
          <a:bodyPr spcFirstLastPara="1" wrap="square" lIns="68575" tIns="34275" rIns="68575" bIns="34275" anchor="ctr" anchorCtr="0">
            <a:spAutoFit/>
          </a:bodyPr>
          <a:lstStyle/>
          <a:p>
            <a:pPr marL="0" lvl="0" indent="0" algn="l" rtl="0">
              <a:lnSpc>
                <a:spcPct val="100000"/>
              </a:lnSpc>
              <a:spcBef>
                <a:spcPts val="0"/>
              </a:spcBef>
              <a:spcAft>
                <a:spcPts val="0"/>
              </a:spcAft>
              <a:buNone/>
            </a:pPr>
            <a:endParaRPr sz="1400" dirty="0">
              <a:latin typeface="Arial"/>
              <a:ea typeface="Arial"/>
              <a:cs typeface="Arial"/>
              <a:sym typeface="Arial"/>
            </a:endParaRPr>
          </a:p>
          <a:p>
            <a:pPr marL="0" lvl="0" indent="0" algn="l" rtl="0">
              <a:lnSpc>
                <a:spcPct val="100000"/>
              </a:lnSpc>
              <a:spcBef>
                <a:spcPts val="0"/>
              </a:spcBef>
              <a:spcAft>
                <a:spcPts val="0"/>
              </a:spcAft>
              <a:buNone/>
            </a:pPr>
            <a:r>
              <a:rPr lang="en" b="1" i="1" u="none" strike="noStrike" cap="none" dirty="0">
                <a:solidFill>
                  <a:schemeClr val="dk1"/>
                </a:solidFill>
              </a:rPr>
              <a:t>“I don’t have time.” </a:t>
            </a:r>
            <a:endParaRPr b="1" i="1" dirty="0"/>
          </a:p>
          <a:p>
            <a:pPr marL="0" marR="0" lvl="0" indent="0" algn="l" rtl="0">
              <a:lnSpc>
                <a:spcPct val="100000"/>
              </a:lnSpc>
              <a:spcBef>
                <a:spcPts val="0"/>
              </a:spcBef>
              <a:spcAft>
                <a:spcPts val="0"/>
              </a:spcAft>
              <a:buClr>
                <a:schemeClr val="dk1"/>
              </a:buClr>
              <a:buSzPts val="2100"/>
              <a:buNone/>
            </a:pPr>
            <a:endParaRPr b="0" i="0" u="none" strike="noStrike" cap="none" dirty="0">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dirty="0">
                <a:solidFill>
                  <a:schemeClr val="dk1"/>
                </a:solidFill>
              </a:rPr>
              <a:t>Fear of burnout </a:t>
            </a:r>
            <a:endParaRPr dirty="0"/>
          </a:p>
          <a:p>
            <a:pPr marL="0" marR="0" lvl="0" indent="0" algn="l" rtl="0">
              <a:lnSpc>
                <a:spcPct val="100000"/>
              </a:lnSpc>
              <a:spcBef>
                <a:spcPts val="0"/>
              </a:spcBef>
              <a:spcAft>
                <a:spcPts val="0"/>
              </a:spcAft>
              <a:buClr>
                <a:schemeClr val="dk1"/>
              </a:buClr>
              <a:buSzPts val="2100"/>
              <a:buFont typeface="Calibri"/>
              <a:buNone/>
            </a:pPr>
            <a:endParaRPr b="0" i="0" u="none" strike="noStrike" cap="none" dirty="0">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dirty="0">
                <a:solidFill>
                  <a:schemeClr val="dk1"/>
                </a:solidFill>
              </a:rPr>
              <a:t>Unclear expectations</a:t>
            </a:r>
            <a:br>
              <a:rPr lang="en" b="0" i="0" u="none" strike="noStrike" cap="none" dirty="0">
                <a:solidFill>
                  <a:schemeClr val="dk1"/>
                </a:solidFill>
              </a:rPr>
            </a:br>
            <a:endParaRPr b="0" i="0" u="none" strike="noStrike" cap="none" dirty="0">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dirty="0">
                <a:solidFill>
                  <a:schemeClr val="dk1"/>
                </a:solidFill>
              </a:rPr>
              <a:t>Let’s address these concerns and find </a:t>
            </a:r>
            <a:endParaRPr dirty="0"/>
          </a:p>
          <a:p>
            <a:pPr marL="0" marR="0" lvl="0" indent="0" algn="l" rtl="0">
              <a:lnSpc>
                <a:spcPct val="100000"/>
              </a:lnSpc>
              <a:spcBef>
                <a:spcPts val="0"/>
              </a:spcBef>
              <a:spcAft>
                <a:spcPts val="0"/>
              </a:spcAft>
              <a:buClr>
                <a:schemeClr val="dk1"/>
              </a:buClr>
              <a:buSzPts val="2100"/>
              <a:buNone/>
            </a:pPr>
            <a:r>
              <a:rPr lang="en" dirty="0"/>
              <a:t>  </a:t>
            </a:r>
            <a:r>
              <a:rPr lang="en" b="0" i="0" u="none" strike="noStrike" cap="none" dirty="0">
                <a:solidFill>
                  <a:schemeClr val="dk1"/>
                </a:solidFill>
              </a:rPr>
              <a:t>solutions together</a:t>
            </a:r>
            <a:r>
              <a:rPr lang="en" sz="1400" b="0" i="0" u="none" strike="noStrike" cap="none" dirty="0">
                <a:solidFill>
                  <a:schemeClr val="dk1"/>
                </a:solidFill>
                <a:latin typeface="Arial"/>
                <a:ea typeface="Arial"/>
                <a:cs typeface="Arial"/>
                <a:sym typeface="Arial"/>
              </a:rPr>
              <a:t>. </a:t>
            </a:r>
            <a:endParaRPr dirty="0"/>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a:ea typeface="Arial"/>
              <a:cs typeface="Arial"/>
              <a:sym typeface="Arial"/>
            </a:endParaRPr>
          </a:p>
        </p:txBody>
      </p:sp>
      <p:pic>
        <p:nvPicPr>
          <p:cNvPr id="256" name="Google Shape;256;p35"/>
          <p:cNvPicPr preferRelativeResize="0"/>
          <p:nvPr/>
        </p:nvPicPr>
        <p:blipFill rotWithShape="1">
          <a:blip r:embed="rId4">
            <a:alphaModFix/>
          </a:blip>
          <a:srcRect/>
          <a:stretch/>
        </p:blipFill>
        <p:spPr>
          <a:xfrm>
            <a:off x="5696095" y="1436566"/>
            <a:ext cx="3056282" cy="30562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title"/>
          </p:nvPr>
        </p:nvSpPr>
        <p:spPr>
          <a:xfrm>
            <a:off x="804352" y="421546"/>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How to Inspire Engagement</a:t>
            </a:r>
            <a:endParaRPr/>
          </a:p>
        </p:txBody>
      </p:sp>
      <p:sp>
        <p:nvSpPr>
          <p:cNvPr id="263" name="Google Shape;263;p36"/>
          <p:cNvSpPr txBox="1">
            <a:spLocks noGrp="1"/>
          </p:cNvSpPr>
          <p:nvPr>
            <p:ph type="body" idx="1"/>
          </p:nvPr>
        </p:nvSpPr>
        <p:spPr>
          <a:xfrm>
            <a:off x="224386" y="1367346"/>
            <a:ext cx="4882306" cy="3010925"/>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r>
              <a:rPr lang="en" dirty="0"/>
              <a:t>Tips for recruiting and retaining officers: </a:t>
            </a:r>
          </a:p>
          <a:p>
            <a:pPr marL="0" lvl="0" indent="0" algn="l" rtl="0">
              <a:lnSpc>
                <a:spcPct val="90000"/>
              </a:lnSpc>
              <a:spcBef>
                <a:spcPts val="0"/>
              </a:spcBef>
              <a:spcAft>
                <a:spcPts val="0"/>
              </a:spcAft>
              <a:buClr>
                <a:schemeClr val="dk1"/>
              </a:buClr>
              <a:buSzPts val="2100"/>
              <a:buNone/>
            </a:pPr>
            <a:endParaRPr dirty="0"/>
          </a:p>
          <a:p>
            <a:pPr marL="177800" lvl="0" indent="-196850" algn="l" rtl="0">
              <a:lnSpc>
                <a:spcPct val="90000"/>
              </a:lnSpc>
              <a:spcBef>
                <a:spcPts val="800"/>
              </a:spcBef>
              <a:spcAft>
                <a:spcPts val="0"/>
              </a:spcAft>
              <a:buClr>
                <a:schemeClr val="dk1"/>
              </a:buClr>
              <a:buSzPts val="2100"/>
              <a:buChar char="•"/>
            </a:pPr>
            <a:r>
              <a:rPr lang="en" dirty="0"/>
              <a:t>Personal invitations</a:t>
            </a:r>
            <a:endParaRPr dirty="0"/>
          </a:p>
          <a:p>
            <a:pPr marL="177800" lvl="0" indent="-196850" algn="l" rtl="0">
              <a:lnSpc>
                <a:spcPct val="90000"/>
              </a:lnSpc>
              <a:spcBef>
                <a:spcPts val="800"/>
              </a:spcBef>
              <a:spcAft>
                <a:spcPts val="0"/>
              </a:spcAft>
              <a:buClr>
                <a:schemeClr val="dk1"/>
              </a:buClr>
              <a:buSzPts val="2100"/>
              <a:buChar char="•"/>
            </a:pPr>
            <a:r>
              <a:rPr lang="en" dirty="0"/>
              <a:t>Clear role descriptions</a:t>
            </a:r>
            <a:endParaRPr dirty="0"/>
          </a:p>
          <a:p>
            <a:pPr marL="177800" lvl="0" indent="-196850" algn="l" rtl="0">
              <a:lnSpc>
                <a:spcPct val="90000"/>
              </a:lnSpc>
              <a:spcBef>
                <a:spcPts val="800"/>
              </a:spcBef>
              <a:spcAft>
                <a:spcPts val="0"/>
              </a:spcAft>
              <a:buClr>
                <a:schemeClr val="dk1"/>
              </a:buClr>
              <a:buSzPts val="2100"/>
              <a:buChar char="•"/>
            </a:pPr>
            <a:r>
              <a:rPr lang="en" dirty="0"/>
              <a:t>Tools to Do to Work</a:t>
            </a:r>
            <a:endParaRPr dirty="0"/>
          </a:p>
          <a:p>
            <a:pPr marL="177800" lvl="0" indent="-196850" algn="l" rtl="0">
              <a:lnSpc>
                <a:spcPct val="90000"/>
              </a:lnSpc>
              <a:spcBef>
                <a:spcPts val="800"/>
              </a:spcBef>
              <a:spcAft>
                <a:spcPts val="0"/>
              </a:spcAft>
              <a:buClr>
                <a:schemeClr val="dk1"/>
              </a:buClr>
              <a:buSzPts val="2100"/>
              <a:buChar char="•"/>
            </a:pPr>
            <a:r>
              <a:rPr lang="en" dirty="0"/>
              <a:t>Flexible commitments</a:t>
            </a:r>
            <a:endParaRPr dirty="0"/>
          </a:p>
          <a:p>
            <a:pPr marL="177800" lvl="0" indent="-196850" algn="l" rtl="0">
              <a:spcBef>
                <a:spcPts val="800"/>
              </a:spcBef>
              <a:spcAft>
                <a:spcPts val="0"/>
              </a:spcAft>
              <a:buSzPts val="2100"/>
              <a:buChar char="•"/>
            </a:pPr>
            <a:r>
              <a:rPr lang="en" dirty="0"/>
              <a:t>Recognition and appreciation</a:t>
            </a:r>
            <a:endParaRPr dirty="0"/>
          </a:p>
          <a:p>
            <a:pPr marL="177800" lvl="0" indent="-196850" algn="l" rtl="0">
              <a:lnSpc>
                <a:spcPct val="90000"/>
              </a:lnSpc>
              <a:spcBef>
                <a:spcPts val="800"/>
              </a:spcBef>
              <a:spcAft>
                <a:spcPts val="0"/>
              </a:spcAft>
              <a:buClr>
                <a:schemeClr val="dk1"/>
              </a:buClr>
              <a:buSzPts val="2100"/>
              <a:buChar char="•"/>
            </a:pPr>
            <a:r>
              <a:rPr lang="en" dirty="0"/>
              <a:t>Explain the Benefits</a:t>
            </a:r>
            <a:endParaRPr dirty="0"/>
          </a:p>
          <a:p>
            <a:pPr marL="0" lvl="0" indent="0" algn="l" rtl="0">
              <a:lnSpc>
                <a:spcPct val="90000"/>
              </a:lnSpc>
              <a:spcBef>
                <a:spcPts val="800"/>
              </a:spcBef>
              <a:spcAft>
                <a:spcPts val="0"/>
              </a:spcAft>
              <a:buNone/>
            </a:pPr>
            <a:endParaRPr dirty="0"/>
          </a:p>
        </p:txBody>
      </p:sp>
      <p:sp>
        <p:nvSpPr>
          <p:cNvPr id="264" name="Google Shape;264;p36"/>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5" name="Google Shape;265;p36"/>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66" name="Google Shape;266;p36"/>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1026" name="Picture 2" descr="Volunteer | Support Childhood Education | Collab for Children">
            <a:extLst>
              <a:ext uri="{FF2B5EF4-FFF2-40B4-BE49-F238E27FC236}">
                <a16:creationId xmlns:a16="http://schemas.microsoft.com/office/drawing/2014/main" id="{AEF45948-56BF-1159-3AD9-A9DAFAE5B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806" y="785131"/>
            <a:ext cx="3315281" cy="4002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804352" y="608972"/>
            <a:ext cx="7714202" cy="827594"/>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b="1"/>
              <a:t>Personal Invitation</a:t>
            </a:r>
            <a:br>
              <a:rPr lang="en" b="1"/>
            </a:br>
            <a:endParaRPr b="1"/>
          </a:p>
        </p:txBody>
      </p:sp>
      <p:sp>
        <p:nvSpPr>
          <p:cNvPr id="273" name="Google Shape;273;p37"/>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74" name="Google Shape;274;p37"/>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75" name="Google Shape;275;p37"/>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276" name="Google Shape;276;p37"/>
          <p:cNvSpPr txBox="1">
            <a:spLocks noGrp="1"/>
          </p:cNvSpPr>
          <p:nvPr>
            <p:ph type="body" idx="1"/>
          </p:nvPr>
        </p:nvSpPr>
        <p:spPr>
          <a:xfrm>
            <a:off x="526056" y="1022769"/>
            <a:ext cx="6168131" cy="2008242"/>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chemeClr val="dk1"/>
              </a:buClr>
              <a:buSzPts val="2100"/>
              <a:buFont typeface="Calibri"/>
              <a:buNone/>
            </a:pPr>
            <a:endParaRPr b="0" i="0" u="none" strike="noStrike" cap="none">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a:solidFill>
                  <a:schemeClr val="dk1"/>
                </a:solidFill>
              </a:rPr>
              <a:t>Approach potential volunteers one-on-one. </a:t>
            </a:r>
            <a:endParaRPr/>
          </a:p>
          <a:p>
            <a:pPr marL="0" marR="0" lvl="0" indent="0" algn="l" rtl="0">
              <a:lnSpc>
                <a:spcPct val="100000"/>
              </a:lnSpc>
              <a:spcBef>
                <a:spcPts val="0"/>
              </a:spcBef>
              <a:spcAft>
                <a:spcPts val="0"/>
              </a:spcAft>
              <a:buClr>
                <a:schemeClr val="dk1"/>
              </a:buClr>
              <a:buSzPts val="2100"/>
              <a:buFont typeface="Calibri"/>
              <a:buNone/>
            </a:pPr>
            <a:endParaRPr b="0" i="0" u="none" strike="noStrike" cap="none">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a:solidFill>
                  <a:schemeClr val="dk1"/>
                </a:solidFill>
              </a:rPr>
              <a:t>Mention specific strengths you’ve noticed. </a:t>
            </a:r>
            <a:endParaRPr/>
          </a:p>
          <a:p>
            <a:pPr marL="0" marR="0" lvl="0" indent="0" algn="l" rtl="0">
              <a:lnSpc>
                <a:spcPct val="100000"/>
              </a:lnSpc>
              <a:spcBef>
                <a:spcPts val="0"/>
              </a:spcBef>
              <a:spcAft>
                <a:spcPts val="0"/>
              </a:spcAft>
              <a:buClr>
                <a:schemeClr val="dk1"/>
              </a:buClr>
              <a:buSzPts val="2100"/>
              <a:buFont typeface="Calibri"/>
              <a:buNone/>
            </a:pPr>
            <a:endParaRPr b="0" i="0" u="none" strike="noStrike" cap="none">
              <a:solidFill>
                <a:schemeClr val="dk1"/>
              </a:solidFill>
            </a:endParaRPr>
          </a:p>
          <a:p>
            <a:pPr marL="0" marR="0" lvl="0" indent="-133350" algn="l" rtl="0">
              <a:lnSpc>
                <a:spcPct val="100000"/>
              </a:lnSpc>
              <a:spcBef>
                <a:spcPts val="0"/>
              </a:spcBef>
              <a:spcAft>
                <a:spcPts val="0"/>
              </a:spcAft>
              <a:buClr>
                <a:schemeClr val="dk1"/>
              </a:buClr>
              <a:buSzPts val="2100"/>
              <a:buFont typeface="Calibri"/>
              <a:buChar char="•"/>
            </a:pPr>
            <a:r>
              <a:rPr lang="en" b="0" i="0" u="none" strike="noStrike" cap="none">
                <a:solidFill>
                  <a:schemeClr val="dk1"/>
                </a:solidFill>
              </a:rPr>
              <a:t>Explain how their involvement can make a difference. </a:t>
            </a:r>
            <a:endParaRPr/>
          </a:p>
        </p:txBody>
      </p:sp>
      <p:pic>
        <p:nvPicPr>
          <p:cNvPr id="277" name="Google Shape;277;p37"/>
          <p:cNvPicPr preferRelativeResize="0"/>
          <p:nvPr/>
        </p:nvPicPr>
        <p:blipFill rotWithShape="1">
          <a:blip r:embed="rId4">
            <a:alphaModFix/>
          </a:blip>
          <a:srcRect/>
          <a:stretch/>
        </p:blipFill>
        <p:spPr>
          <a:xfrm>
            <a:off x="6694186" y="2304293"/>
            <a:ext cx="2281031" cy="22810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804352" y="608972"/>
            <a:ext cx="7714200" cy="827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b="1"/>
              <a:t>Tools to Do the Work</a:t>
            </a:r>
            <a:br>
              <a:rPr lang="en" b="1"/>
            </a:br>
            <a:endParaRPr b="1"/>
          </a:p>
        </p:txBody>
      </p:sp>
      <p:sp>
        <p:nvSpPr>
          <p:cNvPr id="284" name="Google Shape;284;p38"/>
          <p:cNvSpPr/>
          <p:nvPr/>
        </p:nvSpPr>
        <p:spPr>
          <a:xfrm>
            <a:off x="0" y="0"/>
            <a:ext cx="9144000" cy="4845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85" name="Google Shape;285;p38"/>
          <p:cNvSpPr/>
          <p:nvPr/>
        </p:nvSpPr>
        <p:spPr>
          <a:xfrm>
            <a:off x="0" y="4743450"/>
            <a:ext cx="9144000" cy="4002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86" name="Google Shape;286;p38"/>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287" name="Google Shape;287;p38"/>
          <p:cNvSpPr txBox="1">
            <a:spLocks noGrp="1"/>
          </p:cNvSpPr>
          <p:nvPr>
            <p:ph type="body" idx="1"/>
          </p:nvPr>
        </p:nvSpPr>
        <p:spPr>
          <a:xfrm>
            <a:off x="530350" y="1022775"/>
            <a:ext cx="5928900" cy="3081000"/>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chemeClr val="dk1"/>
              </a:buClr>
              <a:buSzPts val="2100"/>
              <a:buFont typeface="Calibri"/>
              <a:buNone/>
            </a:pPr>
            <a:endParaRPr b="0" i="0" u="none" strike="noStrike" cap="none">
              <a:solidFill>
                <a:schemeClr val="dk1"/>
              </a:solidFill>
            </a:endParaRPr>
          </a:p>
          <a:p>
            <a:pPr marL="0" lvl="0" indent="0" algn="l" rtl="0">
              <a:lnSpc>
                <a:spcPct val="100000"/>
              </a:lnSpc>
              <a:spcBef>
                <a:spcPts val="0"/>
              </a:spcBef>
              <a:spcAft>
                <a:spcPts val="0"/>
              </a:spcAft>
              <a:buClr>
                <a:schemeClr val="dk1"/>
              </a:buClr>
              <a:buSzPts val="2100"/>
              <a:buFont typeface="Calibri"/>
              <a:buNone/>
            </a:pPr>
            <a:r>
              <a:rPr lang="en"/>
              <a:t>Utilize:</a:t>
            </a:r>
            <a:endParaRPr/>
          </a:p>
          <a:p>
            <a:pPr marL="0" lvl="0" indent="0" algn="l" rtl="0">
              <a:lnSpc>
                <a:spcPct val="100000"/>
              </a:lnSpc>
              <a:spcBef>
                <a:spcPts val="0"/>
              </a:spcBef>
              <a:spcAft>
                <a:spcPts val="0"/>
              </a:spcAft>
              <a:buClr>
                <a:schemeClr val="dk1"/>
              </a:buClr>
              <a:buSzPts val="2100"/>
              <a:buFont typeface="Calibri"/>
              <a:buNone/>
            </a:pPr>
            <a:endParaRPr/>
          </a:p>
          <a:p>
            <a:pPr marL="0" lvl="0" indent="-133350" algn="l" rtl="0">
              <a:lnSpc>
                <a:spcPct val="100000"/>
              </a:lnSpc>
              <a:spcBef>
                <a:spcPts val="0"/>
              </a:spcBef>
              <a:spcAft>
                <a:spcPts val="0"/>
              </a:spcAft>
              <a:buSzPts val="2100"/>
              <a:buFont typeface="Calibri"/>
              <a:buChar char="•"/>
            </a:pPr>
            <a:r>
              <a:rPr lang="en"/>
              <a:t> Tip and fact sheets, checklists</a:t>
            </a:r>
            <a:endParaRPr/>
          </a:p>
          <a:p>
            <a:pPr marL="0" lvl="0" indent="0" algn="l" rtl="0">
              <a:lnSpc>
                <a:spcPct val="100000"/>
              </a:lnSpc>
              <a:spcBef>
                <a:spcPts val="0"/>
              </a:spcBef>
              <a:spcAft>
                <a:spcPts val="0"/>
              </a:spcAft>
              <a:buClr>
                <a:schemeClr val="dk1"/>
              </a:buClr>
              <a:buSzPts val="2100"/>
              <a:buFont typeface="Calibri"/>
              <a:buNone/>
            </a:pPr>
            <a:endParaRPr/>
          </a:p>
          <a:p>
            <a:pPr marL="0" lvl="0" indent="-133350" algn="l" rtl="0">
              <a:lnSpc>
                <a:spcPct val="100000"/>
              </a:lnSpc>
              <a:spcBef>
                <a:spcPts val="0"/>
              </a:spcBef>
              <a:spcAft>
                <a:spcPts val="0"/>
              </a:spcAft>
              <a:buSzPts val="2100"/>
              <a:buFont typeface="Calibri"/>
              <a:buChar char="•"/>
            </a:pPr>
            <a:r>
              <a:rPr lang="en"/>
              <a:t>Givebacks and Shared Drive </a:t>
            </a:r>
            <a:endParaRPr/>
          </a:p>
          <a:p>
            <a:pPr marL="0" lvl="0" indent="0" algn="l" rtl="0">
              <a:lnSpc>
                <a:spcPct val="100000"/>
              </a:lnSpc>
              <a:spcBef>
                <a:spcPts val="0"/>
              </a:spcBef>
              <a:spcAft>
                <a:spcPts val="0"/>
              </a:spcAft>
              <a:buClr>
                <a:schemeClr val="dk1"/>
              </a:buClr>
              <a:buSzPts val="2100"/>
              <a:buFont typeface="Calibri"/>
              <a:buNone/>
            </a:pPr>
            <a:endParaRPr/>
          </a:p>
          <a:p>
            <a:pPr marL="0" lvl="0" indent="-133350" algn="l" rtl="0">
              <a:lnSpc>
                <a:spcPct val="100000"/>
              </a:lnSpc>
              <a:spcBef>
                <a:spcPts val="0"/>
              </a:spcBef>
              <a:spcAft>
                <a:spcPts val="0"/>
              </a:spcAft>
              <a:buSzPts val="2100"/>
              <a:buFont typeface="Calibri"/>
              <a:buChar char="•"/>
            </a:pPr>
            <a:r>
              <a:rPr lang="en"/>
              <a:t>Binders - year over year / smooth transition of roles</a:t>
            </a:r>
            <a:endParaRPr/>
          </a:p>
          <a:p>
            <a:pPr marL="0" lvl="0" indent="0" algn="l" rtl="0">
              <a:lnSpc>
                <a:spcPct val="100000"/>
              </a:lnSpc>
              <a:spcBef>
                <a:spcPts val="800"/>
              </a:spcBef>
              <a:spcAft>
                <a:spcPts val="0"/>
              </a:spcAft>
              <a:buNone/>
            </a:pPr>
            <a:r>
              <a:rPr lang="en" b="0" i="0" u="none" strike="noStrike" cap="none">
                <a:solidFill>
                  <a:schemeClr val="dk1"/>
                </a:solidFill>
              </a:rPr>
              <a:t> </a:t>
            </a:r>
            <a:endParaRPr/>
          </a:p>
        </p:txBody>
      </p:sp>
      <p:pic>
        <p:nvPicPr>
          <p:cNvPr id="288" name="Google Shape;288;p38" title="An organized PTA res.png"/>
          <p:cNvPicPr preferRelativeResize="0"/>
          <p:nvPr/>
        </p:nvPicPr>
        <p:blipFill>
          <a:blip r:embed="rId4">
            <a:alphaModFix/>
          </a:blip>
          <a:stretch>
            <a:fillRect/>
          </a:stretch>
        </p:blipFill>
        <p:spPr>
          <a:xfrm>
            <a:off x="6459325" y="1183150"/>
            <a:ext cx="2170324" cy="32554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773355" y="643239"/>
            <a:ext cx="7714202" cy="827594"/>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b="1"/>
              <a:t>Role Clarity &amp; Flexibility</a:t>
            </a:r>
            <a:br>
              <a:rPr lang="en" b="1"/>
            </a:br>
            <a:endParaRPr b="1"/>
          </a:p>
        </p:txBody>
      </p:sp>
      <p:sp>
        <p:nvSpPr>
          <p:cNvPr id="295" name="Google Shape;295;p39"/>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96" name="Google Shape;296;p39"/>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97" name="Google Shape;297;p39"/>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298" name="Google Shape;298;p39"/>
          <p:cNvSpPr txBox="1"/>
          <p:nvPr/>
        </p:nvSpPr>
        <p:spPr>
          <a:xfrm>
            <a:off x="169841" y="1701853"/>
            <a:ext cx="7714201" cy="1460400"/>
          </a:xfrm>
          <a:prstGeom prst="rect">
            <a:avLst/>
          </a:prstGeom>
          <a:noFill/>
          <a:ln>
            <a:noFill/>
          </a:ln>
        </p:spPr>
        <p:txBody>
          <a:bodyPr spcFirstLastPara="1" wrap="square" lIns="68575" tIns="34275" rIns="68575" bIns="34275" anchor="t" anchorCtr="0">
            <a:spAutoFit/>
          </a:bodyPr>
          <a:lstStyle/>
          <a:p>
            <a:pPr marL="342900" marR="0" lvl="0" indent="-336550" algn="l" rtl="0">
              <a:lnSpc>
                <a:spcPct val="53571"/>
              </a:lnSpc>
              <a:spcBef>
                <a:spcPts val="0"/>
              </a:spcBef>
              <a:spcAft>
                <a:spcPts val="0"/>
              </a:spcAft>
              <a:buClr>
                <a:srgbClr val="424242"/>
              </a:buClr>
              <a:buSzPts val="2100"/>
              <a:buFont typeface="Arial"/>
              <a:buChar char="•"/>
            </a:pPr>
            <a:r>
              <a:rPr lang="en" sz="2100" b="0" i="0" dirty="0">
                <a:solidFill>
                  <a:srgbClr val="424242"/>
                </a:solidFill>
                <a:latin typeface="Calibri"/>
                <a:ea typeface="Calibri"/>
                <a:cs typeface="Calibri"/>
                <a:sym typeface="Calibri"/>
              </a:rPr>
              <a:t>Share a simple “job description” for each role.</a:t>
            </a:r>
            <a:endParaRPr sz="1100" dirty="0"/>
          </a:p>
          <a:p>
            <a:pPr marL="342900" marR="0" lvl="0" indent="-203200" algn="l" rtl="0">
              <a:lnSpc>
                <a:spcPct val="53571"/>
              </a:lnSpc>
              <a:spcBef>
                <a:spcPts val="500"/>
              </a:spcBef>
              <a:spcAft>
                <a:spcPts val="0"/>
              </a:spcAft>
              <a:buClr>
                <a:schemeClr val="dk1"/>
              </a:buClr>
              <a:buSzPts val="2100"/>
              <a:buFont typeface="Arial"/>
              <a:buNone/>
            </a:pPr>
            <a:endParaRPr sz="2100" b="0" i="0" dirty="0">
              <a:solidFill>
                <a:srgbClr val="424242"/>
              </a:solidFill>
              <a:latin typeface="Calibri"/>
              <a:ea typeface="Calibri"/>
              <a:cs typeface="Calibri"/>
              <a:sym typeface="Calibri"/>
            </a:endParaRPr>
          </a:p>
          <a:p>
            <a:pPr marL="342900" marR="0" lvl="0" indent="-203200" algn="l" rtl="0">
              <a:lnSpc>
                <a:spcPct val="53571"/>
              </a:lnSpc>
              <a:spcBef>
                <a:spcPts val="500"/>
              </a:spcBef>
              <a:spcAft>
                <a:spcPts val="0"/>
              </a:spcAft>
              <a:buClr>
                <a:schemeClr val="dk1"/>
              </a:buClr>
              <a:buSzPts val="2100"/>
              <a:buFont typeface="Arial"/>
              <a:buNone/>
            </a:pPr>
            <a:endParaRPr sz="2100" b="0" i="0" dirty="0">
              <a:solidFill>
                <a:srgbClr val="424242"/>
              </a:solidFill>
              <a:latin typeface="Calibri"/>
              <a:ea typeface="Calibri"/>
              <a:cs typeface="Calibri"/>
              <a:sym typeface="Calibri"/>
            </a:endParaRPr>
          </a:p>
          <a:p>
            <a:pPr marL="342900" marR="0" lvl="0" indent="-336550" algn="l" rtl="0">
              <a:lnSpc>
                <a:spcPct val="53571"/>
              </a:lnSpc>
              <a:spcBef>
                <a:spcPts val="500"/>
              </a:spcBef>
              <a:spcAft>
                <a:spcPts val="0"/>
              </a:spcAft>
              <a:buClr>
                <a:srgbClr val="424242"/>
              </a:buClr>
              <a:buSzPts val="2100"/>
              <a:buFont typeface="Arial"/>
              <a:buChar char="•"/>
            </a:pPr>
            <a:r>
              <a:rPr lang="en" sz="2100" b="0" i="0" dirty="0">
                <a:solidFill>
                  <a:srgbClr val="424242"/>
                </a:solidFill>
                <a:latin typeface="Calibri"/>
                <a:ea typeface="Calibri"/>
                <a:cs typeface="Calibri"/>
                <a:sym typeface="Calibri"/>
              </a:rPr>
              <a:t>Offer options for co-chairing or splitting duties.</a:t>
            </a:r>
            <a:endParaRPr sz="1100" dirty="0"/>
          </a:p>
          <a:p>
            <a:pPr marL="342900" marR="0" lvl="0" indent="-203200" algn="l" rtl="0">
              <a:lnSpc>
                <a:spcPct val="53571"/>
              </a:lnSpc>
              <a:spcBef>
                <a:spcPts val="500"/>
              </a:spcBef>
              <a:spcAft>
                <a:spcPts val="0"/>
              </a:spcAft>
              <a:buClr>
                <a:schemeClr val="dk1"/>
              </a:buClr>
              <a:buSzPts val="2100"/>
              <a:buFont typeface="Arial"/>
              <a:buNone/>
            </a:pPr>
            <a:endParaRPr sz="2100" b="0" i="0" dirty="0">
              <a:solidFill>
                <a:srgbClr val="424242"/>
              </a:solidFill>
              <a:latin typeface="Calibri"/>
              <a:ea typeface="Calibri"/>
              <a:cs typeface="Calibri"/>
              <a:sym typeface="Calibri"/>
            </a:endParaRPr>
          </a:p>
          <a:p>
            <a:pPr marL="342900" marR="0" lvl="0" indent="-203200" algn="l" rtl="0">
              <a:lnSpc>
                <a:spcPct val="53571"/>
              </a:lnSpc>
              <a:spcBef>
                <a:spcPts val="500"/>
              </a:spcBef>
              <a:spcAft>
                <a:spcPts val="0"/>
              </a:spcAft>
              <a:buClr>
                <a:schemeClr val="dk1"/>
              </a:buClr>
              <a:buSzPts val="2100"/>
              <a:buFont typeface="Arial"/>
              <a:buNone/>
            </a:pPr>
            <a:endParaRPr sz="2100" b="0" i="0" dirty="0">
              <a:solidFill>
                <a:srgbClr val="424242"/>
              </a:solidFill>
              <a:latin typeface="Calibri"/>
              <a:ea typeface="Calibri"/>
              <a:cs typeface="Calibri"/>
              <a:sym typeface="Calibri"/>
            </a:endParaRPr>
          </a:p>
          <a:p>
            <a:pPr marL="342900" marR="0" lvl="0" indent="-336550" algn="l" rtl="0">
              <a:lnSpc>
                <a:spcPct val="53571"/>
              </a:lnSpc>
              <a:spcBef>
                <a:spcPts val="500"/>
              </a:spcBef>
              <a:spcAft>
                <a:spcPts val="0"/>
              </a:spcAft>
              <a:buClr>
                <a:srgbClr val="424242"/>
              </a:buClr>
              <a:buSzPts val="2100"/>
              <a:buFont typeface="Arial"/>
              <a:buChar char="•"/>
            </a:pPr>
            <a:r>
              <a:rPr lang="en" sz="2100" b="0" i="0" dirty="0">
                <a:solidFill>
                  <a:srgbClr val="424242"/>
                </a:solidFill>
                <a:latin typeface="Calibri"/>
                <a:ea typeface="Calibri"/>
                <a:cs typeface="Calibri"/>
                <a:sym typeface="Calibri"/>
              </a:rPr>
              <a:t>Allow volunteers to try a role for a short period (“trial run”).</a:t>
            </a:r>
            <a:endParaRPr sz="1100" dirty="0"/>
          </a:p>
        </p:txBody>
      </p:sp>
      <p:pic>
        <p:nvPicPr>
          <p:cNvPr id="2050" name="Picture 2" descr="Clear Volunteer Roles Mean Success! - Blog | Download Youth Ministry Blog">
            <a:extLst>
              <a:ext uri="{FF2B5EF4-FFF2-40B4-BE49-F238E27FC236}">
                <a16:creationId xmlns:a16="http://schemas.microsoft.com/office/drawing/2014/main" id="{1F8E75C8-FBFE-7601-7E61-A8D01FFCF1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79"/>
          <a:stretch>
            <a:fillRect/>
          </a:stretch>
        </p:blipFill>
        <p:spPr bwMode="auto">
          <a:xfrm>
            <a:off x="5870858" y="1345037"/>
            <a:ext cx="3103301" cy="1527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804352" y="608972"/>
            <a:ext cx="7714202" cy="827594"/>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b="1"/>
              <a:t>Recognition &amp; Support</a:t>
            </a:r>
            <a:br>
              <a:rPr lang="en" b="1"/>
            </a:br>
            <a:endParaRPr b="1"/>
          </a:p>
        </p:txBody>
      </p:sp>
      <p:sp>
        <p:nvSpPr>
          <p:cNvPr id="305" name="Google Shape;305;p40"/>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06" name="Google Shape;306;p40"/>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07" name="Google Shape;307;p40"/>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08" name="Google Shape;308;p40"/>
          <p:cNvSpPr/>
          <p:nvPr/>
        </p:nvSpPr>
        <p:spPr>
          <a:xfrm>
            <a:off x="277125" y="1149975"/>
            <a:ext cx="5732100" cy="2983800"/>
          </a:xfrm>
          <a:prstGeom prst="rect">
            <a:avLst/>
          </a:prstGeom>
          <a:solidFill>
            <a:schemeClr val="lt1"/>
          </a:solidFill>
          <a:ln>
            <a:noFill/>
          </a:ln>
        </p:spPr>
        <p:txBody>
          <a:bodyPr spcFirstLastPara="1" wrap="square" lIns="68575" tIns="34275" rIns="68575" bIns="34275" anchor="ctr" anchorCtr="0">
            <a:noAutofit/>
          </a:bodyPr>
          <a:lstStyle/>
          <a:p>
            <a:pPr marL="0" marR="0" lvl="0" indent="-133350" algn="l" rtl="0">
              <a:lnSpc>
                <a:spcPct val="100000"/>
              </a:lnSpc>
              <a:spcBef>
                <a:spcPts val="0"/>
              </a:spcBef>
              <a:spcAft>
                <a:spcPts val="0"/>
              </a:spcAft>
              <a:buClr>
                <a:schemeClr val="dk1"/>
              </a:buClr>
              <a:buSzPts val="2100"/>
              <a:buFont typeface="Calibri"/>
              <a:buChar char="•"/>
            </a:pPr>
            <a:r>
              <a:rPr lang="en" sz="2100" b="0" i="0" u="none" strike="noStrike" cap="none">
                <a:solidFill>
                  <a:schemeClr val="dk1"/>
                </a:solidFill>
                <a:latin typeface="Calibri"/>
                <a:ea typeface="Calibri"/>
                <a:cs typeface="Calibri"/>
                <a:sym typeface="Calibri"/>
              </a:rPr>
              <a:t>Publicly thank volunteers at meetings and in newsletters. </a:t>
            </a:r>
            <a:endParaRPr sz="1100"/>
          </a:p>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Calibri"/>
              <a:ea typeface="Calibri"/>
              <a:cs typeface="Calibri"/>
              <a:sym typeface="Calibri"/>
            </a:endParaRPr>
          </a:p>
          <a:p>
            <a:pPr marL="0" marR="0" lvl="0" indent="-133350" algn="l" rtl="0">
              <a:lnSpc>
                <a:spcPct val="100000"/>
              </a:lnSpc>
              <a:spcBef>
                <a:spcPts val="0"/>
              </a:spcBef>
              <a:spcAft>
                <a:spcPts val="0"/>
              </a:spcAft>
              <a:buClr>
                <a:schemeClr val="dk1"/>
              </a:buClr>
              <a:buSzPts val="2100"/>
              <a:buFont typeface="Calibri"/>
              <a:buChar char="•"/>
            </a:pPr>
            <a:r>
              <a:rPr lang="en" sz="2100" b="0" i="0" u="none" strike="noStrike" cap="none">
                <a:solidFill>
                  <a:schemeClr val="dk1"/>
                </a:solidFill>
                <a:latin typeface="Calibri"/>
                <a:ea typeface="Calibri"/>
                <a:cs typeface="Calibri"/>
                <a:sym typeface="Calibri"/>
              </a:rPr>
              <a:t>Give small tokens of appreciation (certificates, gift cards). </a:t>
            </a:r>
            <a:endParaRPr sz="1100"/>
          </a:p>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Calibri"/>
              <a:ea typeface="Calibri"/>
              <a:cs typeface="Calibri"/>
              <a:sym typeface="Calibri"/>
            </a:endParaRPr>
          </a:p>
          <a:p>
            <a:pPr marL="0" marR="0" lvl="0" indent="-133350" algn="l" rtl="0">
              <a:lnSpc>
                <a:spcPct val="100000"/>
              </a:lnSpc>
              <a:spcBef>
                <a:spcPts val="0"/>
              </a:spcBef>
              <a:spcAft>
                <a:spcPts val="0"/>
              </a:spcAft>
              <a:buClr>
                <a:schemeClr val="dk1"/>
              </a:buClr>
              <a:buSzPts val="2100"/>
              <a:buFont typeface="Calibri"/>
              <a:buChar char="•"/>
            </a:pPr>
            <a:r>
              <a:rPr lang="en" sz="2100" b="0" i="0" u="none" strike="noStrike" cap="none">
                <a:solidFill>
                  <a:schemeClr val="dk1"/>
                </a:solidFill>
                <a:latin typeface="Calibri"/>
                <a:ea typeface="Calibri"/>
                <a:cs typeface="Calibri"/>
                <a:sym typeface="Calibri"/>
              </a:rPr>
              <a:t>Provide ongoing support and check-ins. </a:t>
            </a:r>
            <a:endParaRPr sz="1100"/>
          </a:p>
        </p:txBody>
      </p:sp>
      <p:pic>
        <p:nvPicPr>
          <p:cNvPr id="309" name="Google Shape;309;p40"/>
          <p:cNvPicPr preferRelativeResize="0"/>
          <p:nvPr/>
        </p:nvPicPr>
        <p:blipFill rotWithShape="1">
          <a:blip r:embed="rId4">
            <a:alphaModFix/>
          </a:blip>
          <a:srcRect/>
          <a:stretch/>
        </p:blipFill>
        <p:spPr>
          <a:xfrm>
            <a:off x="6351104" y="2287980"/>
            <a:ext cx="2401273" cy="24012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F12430E-E893-441A-357A-EB3331749410}"/>
            </a:ext>
          </a:extLst>
        </p:cNvPr>
        <p:cNvGrpSpPr/>
        <p:nvPr/>
      </p:nvGrpSpPr>
      <p:grpSpPr>
        <a:xfrm>
          <a:off x="0" y="0"/>
          <a:ext cx="0" cy="0"/>
          <a:chOff x="0" y="0"/>
          <a:chExt cx="0" cy="0"/>
        </a:xfrm>
      </p:grpSpPr>
      <p:sp>
        <p:nvSpPr>
          <p:cNvPr id="315" name="Google Shape;315;p41">
            <a:extLst>
              <a:ext uri="{FF2B5EF4-FFF2-40B4-BE49-F238E27FC236}">
                <a16:creationId xmlns:a16="http://schemas.microsoft.com/office/drawing/2014/main" id="{83445928-2DE1-E608-45F7-CDDF44A48203}"/>
              </a:ext>
            </a:extLst>
          </p:cNvPr>
          <p:cNvSpPr txBox="1">
            <a:spLocks noGrp="1"/>
          </p:cNvSpPr>
          <p:nvPr>
            <p:ph type="title"/>
          </p:nvPr>
        </p:nvSpPr>
        <p:spPr>
          <a:xfrm>
            <a:off x="277125" y="617471"/>
            <a:ext cx="7714200" cy="827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b="1" dirty="0"/>
              <a:t>Benefits</a:t>
            </a:r>
            <a:br>
              <a:rPr lang="en" b="1" dirty="0"/>
            </a:br>
            <a:endParaRPr b="1" dirty="0"/>
          </a:p>
        </p:txBody>
      </p:sp>
      <p:sp>
        <p:nvSpPr>
          <p:cNvPr id="316" name="Google Shape;316;p41">
            <a:extLst>
              <a:ext uri="{FF2B5EF4-FFF2-40B4-BE49-F238E27FC236}">
                <a16:creationId xmlns:a16="http://schemas.microsoft.com/office/drawing/2014/main" id="{6D50FBAC-47AE-A4B8-B59F-6810D55D7C1C}"/>
              </a:ext>
            </a:extLst>
          </p:cNvPr>
          <p:cNvSpPr/>
          <p:nvPr/>
        </p:nvSpPr>
        <p:spPr>
          <a:xfrm>
            <a:off x="0" y="0"/>
            <a:ext cx="9144000" cy="4845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17" name="Google Shape;317;p41">
            <a:extLst>
              <a:ext uri="{FF2B5EF4-FFF2-40B4-BE49-F238E27FC236}">
                <a16:creationId xmlns:a16="http://schemas.microsoft.com/office/drawing/2014/main" id="{B0F6B308-C597-D5D0-E49F-C885CA660866}"/>
              </a:ext>
            </a:extLst>
          </p:cNvPr>
          <p:cNvSpPr/>
          <p:nvPr/>
        </p:nvSpPr>
        <p:spPr>
          <a:xfrm>
            <a:off x="0" y="4743450"/>
            <a:ext cx="9144000" cy="4002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18" name="Google Shape;318;p41">
            <a:extLst>
              <a:ext uri="{FF2B5EF4-FFF2-40B4-BE49-F238E27FC236}">
                <a16:creationId xmlns:a16="http://schemas.microsoft.com/office/drawing/2014/main" id="{42047567-0A6A-5C8C-32CB-3063F35586CB}"/>
              </a:ext>
            </a:extLst>
          </p:cNvPr>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19" name="Google Shape;319;p41">
            <a:extLst>
              <a:ext uri="{FF2B5EF4-FFF2-40B4-BE49-F238E27FC236}">
                <a16:creationId xmlns:a16="http://schemas.microsoft.com/office/drawing/2014/main" id="{F918A418-18F0-6258-F9B7-BC909E0CC684}"/>
              </a:ext>
            </a:extLst>
          </p:cNvPr>
          <p:cNvSpPr/>
          <p:nvPr/>
        </p:nvSpPr>
        <p:spPr>
          <a:xfrm>
            <a:off x="138923" y="1146836"/>
            <a:ext cx="8076461" cy="2697000"/>
          </a:xfrm>
          <a:prstGeom prst="rect">
            <a:avLst/>
          </a:prstGeom>
          <a:solidFill>
            <a:schemeClr val="lt1"/>
          </a:solidFill>
          <a:ln>
            <a:noFill/>
          </a:ln>
        </p:spPr>
        <p:txBody>
          <a:bodyPr spcFirstLastPara="1" wrap="square" lIns="68575" tIns="34275" rIns="68575" bIns="34275" anchor="ctr" anchorCtr="0">
            <a:noAutofit/>
          </a:bodyPr>
          <a:lstStyle/>
          <a:p>
            <a:pPr marL="0" marR="0" lvl="0" indent="-1333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Find what motivates your potential volunteers and encourage them to join to:</a:t>
            </a:r>
            <a:endParaRPr sz="2100" dirty="0">
              <a:solidFill>
                <a:schemeClr val="dk1"/>
              </a:solidFill>
              <a:latin typeface="Calibri"/>
              <a:ea typeface="Calibri"/>
              <a:cs typeface="Calibri"/>
              <a:sym typeface="Calibri"/>
            </a:endParaRPr>
          </a:p>
          <a:p>
            <a:pPr marL="914400" marR="0" lvl="1" indent="-3619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Make a difference;</a:t>
            </a:r>
            <a:endParaRPr sz="2100" dirty="0">
              <a:solidFill>
                <a:schemeClr val="dk1"/>
              </a:solidFill>
              <a:latin typeface="Calibri"/>
              <a:ea typeface="Calibri"/>
              <a:cs typeface="Calibri"/>
              <a:sym typeface="Calibri"/>
            </a:endParaRPr>
          </a:p>
          <a:p>
            <a:pPr marL="914400" marR="0" lvl="1" indent="-3619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Gain access to administration;</a:t>
            </a:r>
            <a:endParaRPr sz="2100" dirty="0">
              <a:solidFill>
                <a:schemeClr val="dk1"/>
              </a:solidFill>
              <a:latin typeface="Calibri"/>
              <a:ea typeface="Calibri"/>
              <a:cs typeface="Calibri"/>
              <a:sym typeface="Calibri"/>
            </a:endParaRPr>
          </a:p>
          <a:p>
            <a:pPr marL="914400" marR="0" lvl="1" indent="-3619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Gain leadership skills;</a:t>
            </a:r>
            <a:r>
              <a:rPr lang="en" sz="2100" b="0" i="0" u="none" strike="noStrike" cap="none" dirty="0">
                <a:solidFill>
                  <a:schemeClr val="dk1"/>
                </a:solidFill>
                <a:latin typeface="Calibri"/>
                <a:ea typeface="Calibri"/>
                <a:cs typeface="Calibri"/>
                <a:sym typeface="Calibri"/>
              </a:rPr>
              <a:t> </a:t>
            </a:r>
            <a:endParaRPr sz="2100" b="0" i="0" u="none" strike="noStrike" cap="none" dirty="0">
              <a:solidFill>
                <a:schemeClr val="dk1"/>
              </a:solidFill>
              <a:latin typeface="Calibri"/>
              <a:ea typeface="Calibri"/>
              <a:cs typeface="Calibri"/>
              <a:sym typeface="Calibri"/>
            </a:endParaRPr>
          </a:p>
          <a:p>
            <a:pPr marL="914400" marR="0" lvl="1" indent="-3619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Why do you volunteer?  </a:t>
            </a:r>
          </a:p>
          <a:p>
            <a:pPr marL="914400" marR="0" lvl="1" indent="-361950" algn="l" rtl="0">
              <a:lnSpc>
                <a:spcPct val="100000"/>
              </a:lnSpc>
              <a:spcBef>
                <a:spcPts val="0"/>
              </a:spcBef>
              <a:spcAft>
                <a:spcPts val="0"/>
              </a:spcAft>
              <a:buClr>
                <a:schemeClr val="dk1"/>
              </a:buClr>
              <a:buSzPts val="2100"/>
              <a:buFont typeface="Calibri"/>
              <a:buChar char="○"/>
            </a:pPr>
            <a:r>
              <a:rPr lang="en" sz="2100" dirty="0">
                <a:solidFill>
                  <a:schemeClr val="dk1"/>
                </a:solidFill>
                <a:latin typeface="Calibri"/>
                <a:ea typeface="Calibri"/>
                <a:cs typeface="Calibri"/>
                <a:sym typeface="Calibri"/>
              </a:rPr>
              <a:t>What keeps you joining in?</a:t>
            </a:r>
            <a:endParaRPr sz="2100" dirty="0">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None/>
            </a:pPr>
            <a:endParaRPr sz="2100" dirty="0">
              <a:solidFill>
                <a:schemeClr val="dk1"/>
              </a:solidFill>
              <a:latin typeface="Calibri"/>
              <a:ea typeface="Calibri"/>
              <a:cs typeface="Calibri"/>
              <a:sym typeface="Calibri"/>
            </a:endParaRPr>
          </a:p>
        </p:txBody>
      </p:sp>
      <p:pic>
        <p:nvPicPr>
          <p:cNvPr id="3074" name="Picture 2" descr="7 Benefits For Volunteers &amp; Nonprofits | Givebutter">
            <a:extLst>
              <a:ext uri="{FF2B5EF4-FFF2-40B4-BE49-F238E27FC236}">
                <a16:creationId xmlns:a16="http://schemas.microsoft.com/office/drawing/2014/main" id="{3B581496-554C-13B4-652E-E38004034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047" y="1726280"/>
            <a:ext cx="4177627" cy="250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8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714899" y="560538"/>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AGENDA</a:t>
            </a:r>
            <a:r>
              <a:rPr lang="en"/>
              <a:t> </a:t>
            </a:r>
            <a:endParaRPr/>
          </a:p>
        </p:txBody>
      </p:sp>
      <p:sp>
        <p:nvSpPr>
          <p:cNvPr id="143" name="Google Shape;143;p26"/>
          <p:cNvSpPr txBox="1">
            <a:spLocks noGrp="1"/>
          </p:cNvSpPr>
          <p:nvPr>
            <p:ph type="body" idx="1"/>
          </p:nvPr>
        </p:nvSpPr>
        <p:spPr>
          <a:xfrm>
            <a:off x="278969" y="1388132"/>
            <a:ext cx="8578312" cy="3021887"/>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chemeClr val="dk1"/>
              </a:buClr>
              <a:buSzPts val="1800"/>
              <a:buNone/>
            </a:pPr>
            <a:r>
              <a:rPr lang="en" sz="1800" i="1" dirty="0"/>
              <a:t>Today, we’ll explore how to inspire more to volunteer, keep volunteering, prevent burnout, and build a stronger PTA community:</a:t>
            </a:r>
          </a:p>
          <a:p>
            <a:pPr marL="0" lvl="0" indent="0" algn="l" rtl="0">
              <a:lnSpc>
                <a:spcPct val="90000"/>
              </a:lnSpc>
              <a:spcBef>
                <a:spcPts val="0"/>
              </a:spcBef>
              <a:spcAft>
                <a:spcPts val="0"/>
              </a:spcAft>
              <a:buClr>
                <a:schemeClr val="dk1"/>
              </a:buClr>
              <a:buSzPts val="1800"/>
              <a:buNone/>
            </a:pPr>
            <a:endParaRPr dirty="0"/>
          </a:p>
          <a:p>
            <a:pPr marL="177800" lvl="0" indent="-171450" algn="l" rtl="0">
              <a:lnSpc>
                <a:spcPct val="90000"/>
              </a:lnSpc>
              <a:spcBef>
                <a:spcPts val="800"/>
              </a:spcBef>
              <a:spcAft>
                <a:spcPts val="0"/>
              </a:spcAft>
              <a:buClr>
                <a:schemeClr val="dk1"/>
              </a:buClr>
              <a:buSzPts val="2100"/>
              <a:buChar char="•"/>
            </a:pPr>
            <a:r>
              <a:rPr lang="en" dirty="0"/>
              <a:t>The volunteer paradox</a:t>
            </a:r>
            <a:endParaRPr dirty="0"/>
          </a:p>
          <a:p>
            <a:pPr marL="177800" lvl="0" indent="-171450" algn="l" rtl="0">
              <a:lnSpc>
                <a:spcPct val="90000"/>
              </a:lnSpc>
              <a:spcBef>
                <a:spcPts val="800"/>
              </a:spcBef>
              <a:spcAft>
                <a:spcPts val="0"/>
              </a:spcAft>
              <a:buClr>
                <a:schemeClr val="dk1"/>
              </a:buClr>
              <a:buSzPts val="2100"/>
              <a:buChar char="•"/>
            </a:pPr>
            <a:r>
              <a:rPr lang="en" dirty="0"/>
              <a:t>The impact of officer roles</a:t>
            </a:r>
            <a:endParaRPr dirty="0"/>
          </a:p>
          <a:p>
            <a:pPr marL="177800" lvl="0" indent="-171450" algn="l" rtl="0">
              <a:lnSpc>
                <a:spcPct val="90000"/>
              </a:lnSpc>
              <a:spcBef>
                <a:spcPts val="800"/>
              </a:spcBef>
              <a:spcAft>
                <a:spcPts val="0"/>
              </a:spcAft>
              <a:buClr>
                <a:schemeClr val="dk1"/>
              </a:buClr>
              <a:buSzPts val="2100"/>
              <a:buChar char="•"/>
            </a:pPr>
            <a:r>
              <a:rPr lang="en" dirty="0"/>
              <a:t>Tools &amp; The Volunteer Lifecycle </a:t>
            </a:r>
            <a:endParaRPr dirty="0"/>
          </a:p>
          <a:p>
            <a:pPr marL="177800" lvl="0" indent="-171450" algn="l" rtl="0">
              <a:lnSpc>
                <a:spcPct val="90000"/>
              </a:lnSpc>
              <a:spcBef>
                <a:spcPts val="800"/>
              </a:spcBef>
              <a:spcAft>
                <a:spcPts val="0"/>
              </a:spcAft>
              <a:buClr>
                <a:schemeClr val="dk1"/>
              </a:buClr>
              <a:buSzPts val="2100"/>
              <a:buChar char="•"/>
            </a:pPr>
            <a:r>
              <a:rPr lang="en" dirty="0"/>
              <a:t>Overcoming barriers</a:t>
            </a:r>
            <a:endParaRPr dirty="0"/>
          </a:p>
          <a:p>
            <a:pPr marL="177800" lvl="0" indent="-171450" algn="l" rtl="0">
              <a:lnSpc>
                <a:spcPct val="90000"/>
              </a:lnSpc>
              <a:spcBef>
                <a:spcPts val="800"/>
              </a:spcBef>
              <a:spcAft>
                <a:spcPts val="0"/>
              </a:spcAft>
              <a:buClr>
                <a:schemeClr val="dk1"/>
              </a:buClr>
              <a:buSzPts val="2100"/>
              <a:buChar char="•"/>
            </a:pPr>
            <a:r>
              <a:rPr lang="en" dirty="0"/>
              <a:t>Inspiring engagement</a:t>
            </a:r>
            <a:endParaRPr dirty="0"/>
          </a:p>
          <a:p>
            <a:pPr marL="177800" lvl="0" indent="-171450" algn="l" rtl="0">
              <a:lnSpc>
                <a:spcPct val="90000"/>
              </a:lnSpc>
              <a:spcBef>
                <a:spcPts val="800"/>
              </a:spcBef>
              <a:spcAft>
                <a:spcPts val="0"/>
              </a:spcAft>
              <a:buClr>
                <a:schemeClr val="dk1"/>
              </a:buClr>
              <a:buSzPts val="2100"/>
              <a:buChar char="•"/>
            </a:pPr>
            <a:r>
              <a:rPr lang="en" dirty="0"/>
              <a:t>Action steps &amp; discussion</a:t>
            </a:r>
            <a:endParaRPr dirty="0"/>
          </a:p>
          <a:p>
            <a:pPr marL="177800" lvl="0" indent="-38100" algn="l" rtl="0">
              <a:lnSpc>
                <a:spcPct val="90000"/>
              </a:lnSpc>
              <a:spcBef>
                <a:spcPts val="800"/>
              </a:spcBef>
              <a:spcAft>
                <a:spcPts val="0"/>
              </a:spcAft>
              <a:buClr>
                <a:schemeClr val="dk1"/>
              </a:buClr>
              <a:buSzPts val="2100"/>
              <a:buNone/>
            </a:pPr>
            <a:endParaRPr dirty="0"/>
          </a:p>
        </p:txBody>
      </p:sp>
      <p:sp>
        <p:nvSpPr>
          <p:cNvPr id="144" name="Google Shape;144;p26"/>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45" name="Google Shape;145;p26"/>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46" name="Google Shape;146;p26"/>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4098" name="Picture 2" descr="Volunteer | Liberty Elementary PTA | South Riding, Virginia">
            <a:extLst>
              <a:ext uri="{FF2B5EF4-FFF2-40B4-BE49-F238E27FC236}">
                <a16:creationId xmlns:a16="http://schemas.microsoft.com/office/drawing/2014/main" id="{8AAB1D7C-01D1-D032-C5FA-42AE3EF61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239" y="2414712"/>
            <a:ext cx="3883172" cy="1390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41"/>
          <p:cNvSpPr/>
          <p:nvPr/>
        </p:nvSpPr>
        <p:spPr>
          <a:xfrm>
            <a:off x="0" y="0"/>
            <a:ext cx="9144000" cy="4845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17" name="Google Shape;317;p41"/>
          <p:cNvSpPr/>
          <p:nvPr/>
        </p:nvSpPr>
        <p:spPr>
          <a:xfrm>
            <a:off x="0" y="4743450"/>
            <a:ext cx="9144000" cy="40020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18" name="Google Shape;318;p41"/>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20" name="Google Shape;320;p41"/>
          <p:cNvSpPr txBox="1"/>
          <p:nvPr/>
        </p:nvSpPr>
        <p:spPr>
          <a:xfrm>
            <a:off x="303135" y="1532474"/>
            <a:ext cx="4180377" cy="282917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i="1" dirty="0">
                <a:solidFill>
                  <a:schemeClr val="accent1"/>
                </a:solidFill>
                <a:highlight>
                  <a:srgbClr val="FFFFFF"/>
                </a:highlight>
                <a:latin typeface="Roboto"/>
                <a:ea typeface="Roboto"/>
                <a:cs typeface="Roboto"/>
                <a:sym typeface="Roboto"/>
              </a:rPr>
              <a:t>NYS PTA </a:t>
            </a:r>
          </a:p>
          <a:p>
            <a:pPr marL="0" lvl="0" indent="0" algn="ctr" rtl="0">
              <a:spcBef>
                <a:spcPts val="0"/>
              </a:spcBef>
              <a:spcAft>
                <a:spcPts val="0"/>
              </a:spcAft>
              <a:buNone/>
            </a:pPr>
            <a:r>
              <a:rPr lang="en" sz="2800" b="1" i="1" dirty="0">
                <a:solidFill>
                  <a:schemeClr val="accent1"/>
                </a:solidFill>
                <a:highlight>
                  <a:srgbClr val="FFFFFF"/>
                </a:highlight>
                <a:latin typeface="Roboto"/>
                <a:ea typeface="Roboto"/>
                <a:cs typeface="Roboto"/>
                <a:sym typeface="Roboto"/>
              </a:rPr>
              <a:t>Mission Statement:</a:t>
            </a:r>
          </a:p>
          <a:p>
            <a:pPr marL="0" lvl="0" indent="0" algn="ctr" rtl="0">
              <a:spcBef>
                <a:spcPts val="0"/>
              </a:spcBef>
              <a:spcAft>
                <a:spcPts val="0"/>
              </a:spcAft>
              <a:buNone/>
            </a:pPr>
            <a:endParaRPr sz="2800" b="1" i="1" dirty="0">
              <a:solidFill>
                <a:schemeClr val="accent1"/>
              </a:solidFill>
              <a:highlight>
                <a:srgbClr val="FFFFFF"/>
              </a:highlight>
              <a:latin typeface="Roboto"/>
              <a:ea typeface="Roboto"/>
              <a:cs typeface="Roboto"/>
              <a:sym typeface="Roboto"/>
            </a:endParaRPr>
          </a:p>
          <a:p>
            <a:pPr marL="0" lvl="0" indent="0" algn="ctr" rtl="0">
              <a:spcBef>
                <a:spcPts val="0"/>
              </a:spcBef>
              <a:spcAft>
                <a:spcPts val="0"/>
              </a:spcAft>
              <a:buNone/>
            </a:pPr>
            <a:r>
              <a:rPr lang="en" sz="1800" dirty="0">
                <a:solidFill>
                  <a:schemeClr val="dk1"/>
                </a:solidFill>
                <a:highlight>
                  <a:srgbClr val="FFFFFF"/>
                </a:highlight>
                <a:latin typeface="Roboto"/>
                <a:ea typeface="Roboto"/>
                <a:cs typeface="Roboto"/>
                <a:sym typeface="Roboto"/>
              </a:rPr>
              <a:t>PTA is a powerful voice for all children, a relevant resource for families and communities, and a strong advocate for the education and well-being of every child.</a:t>
            </a:r>
            <a:endParaRPr sz="18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B2A3F57-D6D1-F7A2-5B93-D5BDF29EC8DB}"/>
              </a:ext>
            </a:extLst>
          </p:cNvPr>
          <p:cNvSpPr txBox="1"/>
          <p:nvPr/>
        </p:nvSpPr>
        <p:spPr>
          <a:xfrm>
            <a:off x="4858719" y="1532474"/>
            <a:ext cx="3684432" cy="3170099"/>
          </a:xfrm>
          <a:prstGeom prst="rect">
            <a:avLst/>
          </a:prstGeom>
          <a:noFill/>
        </p:spPr>
        <p:txBody>
          <a:bodyPr wrap="square">
            <a:spAutoFit/>
          </a:bodyPr>
          <a:lstStyle/>
          <a:p>
            <a:pPr algn="ctr">
              <a:buNone/>
            </a:pPr>
            <a:r>
              <a:rPr lang="en-US" sz="2800" b="1" i="1" dirty="0">
                <a:solidFill>
                  <a:srgbClr val="C00000"/>
                </a:solidFill>
                <a:effectLst/>
                <a:latin typeface="Roboto" panose="02000000000000000000" pitchFamily="2" charset="0"/>
                <a:ea typeface="Roboto" panose="02000000000000000000" pitchFamily="2" charset="0"/>
                <a:cs typeface="Roboto" panose="02000000000000000000" pitchFamily="2" charset="0"/>
              </a:rPr>
              <a:t>NYS PTA Vision Statement:</a:t>
            </a:r>
          </a:p>
          <a:p>
            <a:pPr algn="l">
              <a:buNone/>
            </a:pPr>
            <a:endParaRPr lang="en-US" sz="1800" b="0"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pPr algn="l">
              <a:buNone/>
            </a:pPr>
            <a:r>
              <a:rPr lang="en-US" sz="18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Making every child’s potential a reality by establishing the New York State Congress of Parents and Teachers, Inc. (NYS PTA) as the premier association for parent involvement and advocacy for all children.</a:t>
            </a:r>
          </a:p>
        </p:txBody>
      </p:sp>
      <p:sp>
        <p:nvSpPr>
          <p:cNvPr id="4" name="TextBox 3">
            <a:extLst>
              <a:ext uri="{FF2B5EF4-FFF2-40B4-BE49-F238E27FC236}">
                <a16:creationId xmlns:a16="http://schemas.microsoft.com/office/drawing/2014/main" id="{747EF83E-3C97-3F7E-11E7-8C1B895D7BAB}"/>
              </a:ext>
            </a:extLst>
          </p:cNvPr>
          <p:cNvSpPr txBox="1"/>
          <p:nvPr/>
        </p:nvSpPr>
        <p:spPr>
          <a:xfrm>
            <a:off x="57149" y="751336"/>
            <a:ext cx="9018164" cy="523220"/>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2100"/>
              <a:buFont typeface="Calibri"/>
              <a:buNone/>
            </a:pPr>
            <a:r>
              <a:rPr lang="en-US" sz="2800" b="1" dirty="0">
                <a:solidFill>
                  <a:schemeClr val="dk1"/>
                </a:solidFill>
                <a:latin typeface="Calibri"/>
                <a:ea typeface="Calibri"/>
                <a:cs typeface="Calibri"/>
                <a:sym typeface="Calibri"/>
              </a:rPr>
              <a:t>Use the NYS PTA Mission and Vision Statement to Inspire!</a:t>
            </a:r>
            <a:endParaRPr lang="en-US"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a:spLocks noGrp="1"/>
          </p:cNvSpPr>
          <p:nvPr>
            <p:ph type="title"/>
          </p:nvPr>
        </p:nvSpPr>
        <p:spPr>
          <a:xfrm>
            <a:off x="714899" y="497534"/>
            <a:ext cx="7714202" cy="827594"/>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b="1"/>
              <a:t>Getting to </a:t>
            </a:r>
            <a:r>
              <a:rPr lang="en" b="1" i="1"/>
              <a:t>YES</a:t>
            </a:r>
            <a:r>
              <a:rPr lang="en" b="1"/>
              <a:t>:  Interactive Poll Discussion</a:t>
            </a:r>
            <a:endParaRPr/>
          </a:p>
        </p:txBody>
      </p:sp>
      <p:sp>
        <p:nvSpPr>
          <p:cNvPr id="327" name="Google Shape;327;p42"/>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8" name="Google Shape;328;p42"/>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29" name="Google Shape;329;p42"/>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30" name="Google Shape;330;p42"/>
          <p:cNvSpPr txBox="1">
            <a:spLocks noGrp="1"/>
          </p:cNvSpPr>
          <p:nvPr>
            <p:ph type="body" idx="1"/>
          </p:nvPr>
        </p:nvSpPr>
        <p:spPr>
          <a:xfrm>
            <a:off x="714899" y="1282594"/>
            <a:ext cx="7886660" cy="1792768"/>
          </a:xfrm>
          <a:prstGeom prst="rect">
            <a:avLst/>
          </a:prstGeom>
          <a:solidFill>
            <a:srgbClr val="A8D08C"/>
          </a:solid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dk1"/>
              </a:buClr>
              <a:buSzPts val="2100"/>
              <a:buFont typeface="Calibri"/>
              <a:buNone/>
            </a:pPr>
            <a:endParaRPr sz="2800" b="1" i="0" u="none" strike="noStrike" cap="none">
              <a:solidFill>
                <a:schemeClr val="dk1"/>
              </a:solidFill>
            </a:endParaRPr>
          </a:p>
          <a:p>
            <a:pPr marL="0" marR="0" lvl="0" indent="0" algn="ctr" rtl="0">
              <a:lnSpc>
                <a:spcPct val="100000"/>
              </a:lnSpc>
              <a:spcBef>
                <a:spcPts val="0"/>
              </a:spcBef>
              <a:spcAft>
                <a:spcPts val="0"/>
              </a:spcAft>
              <a:buClr>
                <a:schemeClr val="dk1"/>
              </a:buClr>
              <a:buSzPts val="2100"/>
              <a:buNone/>
            </a:pPr>
            <a:r>
              <a:rPr lang="en" sz="2800" b="1" i="1" u="none" strike="noStrike" cap="none">
                <a:solidFill>
                  <a:schemeClr val="dk1"/>
                </a:solidFill>
              </a:rPr>
              <a:t>How can existing leaders foster up-and-coming members to be long-term leaders?”</a:t>
            </a:r>
            <a:endParaRPr sz="2800" b="1"/>
          </a:p>
          <a:p>
            <a:pPr marL="0" marR="0" lvl="0" indent="0" algn="ctr" rtl="0">
              <a:lnSpc>
                <a:spcPct val="100000"/>
              </a:lnSpc>
              <a:spcBef>
                <a:spcPts val="0"/>
              </a:spcBef>
              <a:spcAft>
                <a:spcPts val="0"/>
              </a:spcAft>
              <a:buClr>
                <a:schemeClr val="dk1"/>
              </a:buClr>
              <a:buSzPts val="2100"/>
              <a:buNone/>
            </a:pPr>
            <a:endParaRPr sz="2800" b="1" i="0" u="none" strike="noStrike" cap="none">
              <a:solidFill>
                <a:schemeClr val="dk1"/>
              </a:solidFill>
            </a:endParaRPr>
          </a:p>
        </p:txBody>
      </p:sp>
      <p:sp>
        <p:nvSpPr>
          <p:cNvPr id="331" name="Google Shape;331;p42"/>
          <p:cNvSpPr/>
          <p:nvPr/>
        </p:nvSpPr>
        <p:spPr>
          <a:xfrm>
            <a:off x="4007650" y="3412900"/>
            <a:ext cx="773694" cy="121915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714899" y="472729"/>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Success Stories &amp; Small Wins</a:t>
            </a:r>
            <a:endParaRPr b="1"/>
          </a:p>
        </p:txBody>
      </p:sp>
      <p:sp>
        <p:nvSpPr>
          <p:cNvPr id="338" name="Google Shape;338;p43"/>
          <p:cNvSpPr txBox="1">
            <a:spLocks noGrp="1"/>
          </p:cNvSpPr>
          <p:nvPr>
            <p:ph type="body" idx="1"/>
          </p:nvPr>
        </p:nvSpPr>
        <p:spPr>
          <a:xfrm>
            <a:off x="5395081" y="2828885"/>
            <a:ext cx="3007421" cy="1107472"/>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424242"/>
              </a:buClr>
              <a:buSzPts val="2100"/>
              <a:buNone/>
            </a:pPr>
            <a:r>
              <a:rPr lang="en" b="1">
                <a:solidFill>
                  <a:srgbClr val="424242"/>
                </a:solidFill>
                <a:latin typeface="Quattrocento Sans"/>
                <a:ea typeface="Quattrocento Sans"/>
                <a:cs typeface="Quattrocento Sans"/>
                <a:sym typeface="Quattrocento Sans"/>
              </a:rPr>
              <a:t>Resources &amp; Support</a:t>
            </a:r>
            <a:endParaRPr/>
          </a:p>
          <a:p>
            <a:pPr marL="0" lvl="0" indent="0" algn="l" rtl="0">
              <a:lnSpc>
                <a:spcPct val="90000"/>
              </a:lnSpc>
              <a:spcBef>
                <a:spcPts val="800"/>
              </a:spcBef>
              <a:spcAft>
                <a:spcPts val="0"/>
              </a:spcAft>
              <a:buClr>
                <a:schemeClr val="dk1"/>
              </a:buClr>
              <a:buSzPts val="2100"/>
              <a:buNone/>
            </a:pPr>
            <a:endParaRPr/>
          </a:p>
        </p:txBody>
      </p:sp>
      <p:sp>
        <p:nvSpPr>
          <p:cNvPr id="339" name="Google Shape;339;p43"/>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0" name="Google Shape;340;p43"/>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41" name="Google Shape;341;p43"/>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42" name="Google Shape;342;p43"/>
          <p:cNvSpPr/>
          <p:nvPr/>
        </p:nvSpPr>
        <p:spPr>
          <a:xfrm>
            <a:off x="224386" y="1059044"/>
            <a:ext cx="7561320" cy="1361911"/>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2100"/>
              <a:buFont typeface="Calibri"/>
              <a:buNone/>
            </a:pPr>
            <a:endParaRPr sz="2400" b="0" i="0" u="none" strike="noStrike" cap="none">
              <a:solidFill>
                <a:schemeClr val="dk1"/>
              </a:solidFill>
              <a:latin typeface="Calibri"/>
              <a:ea typeface="Calibri"/>
              <a:cs typeface="Calibri"/>
              <a:sym typeface="Calibri"/>
            </a:endParaRPr>
          </a:p>
          <a:p>
            <a:pPr marL="0" marR="0" lvl="0" indent="-133350" algn="l" rtl="0">
              <a:lnSpc>
                <a:spcPct val="100000"/>
              </a:lnSpc>
              <a:spcBef>
                <a:spcPts val="0"/>
              </a:spcBef>
              <a:spcAft>
                <a:spcPts val="0"/>
              </a:spcAft>
              <a:buClr>
                <a:schemeClr val="dk1"/>
              </a:buClr>
              <a:buSzPts val="2100"/>
              <a:buFont typeface="Calibri"/>
              <a:buChar char="•"/>
            </a:pPr>
            <a:r>
              <a:rPr lang="en" sz="2400" b="0" i="0" u="none" strike="noStrike" cap="none">
                <a:solidFill>
                  <a:schemeClr val="dk1"/>
                </a:solidFill>
                <a:latin typeface="Calibri"/>
                <a:ea typeface="Calibri"/>
                <a:cs typeface="Calibri"/>
                <a:sym typeface="Calibri"/>
              </a:rPr>
              <a:t>Brief stories of successful leadership transitions</a:t>
            </a:r>
            <a:endParaRPr sz="1200"/>
          </a:p>
          <a:p>
            <a:pPr marL="0" marR="0" lvl="0" indent="0" algn="l" rtl="0">
              <a:lnSpc>
                <a:spcPct val="100000"/>
              </a:lnSpc>
              <a:spcBef>
                <a:spcPts val="0"/>
              </a:spcBef>
              <a:spcAft>
                <a:spcPts val="0"/>
              </a:spcAft>
              <a:buNone/>
            </a:pPr>
            <a:r>
              <a:rPr lang="en" sz="2400" b="0" i="0" u="none" strike="noStrike" cap="none">
                <a:solidFill>
                  <a:schemeClr val="dk1"/>
                </a:solidFill>
                <a:latin typeface="Calibri"/>
                <a:ea typeface="Calibri"/>
                <a:cs typeface="Calibri"/>
                <a:sym typeface="Calibri"/>
              </a:rPr>
              <a:t> </a:t>
            </a:r>
            <a:endParaRPr sz="1200"/>
          </a:p>
          <a:p>
            <a:pPr marL="0" marR="0" lvl="0" indent="-133350" algn="l" rtl="0">
              <a:lnSpc>
                <a:spcPct val="100000"/>
              </a:lnSpc>
              <a:spcBef>
                <a:spcPts val="0"/>
              </a:spcBef>
              <a:spcAft>
                <a:spcPts val="0"/>
              </a:spcAft>
              <a:buClr>
                <a:schemeClr val="dk1"/>
              </a:buClr>
              <a:buSzPts val="2100"/>
              <a:buFont typeface="Calibri"/>
              <a:buChar char="•"/>
            </a:pPr>
            <a:r>
              <a:rPr lang="en" sz="2400" b="0" i="0" u="none" strike="noStrike" cap="none">
                <a:solidFill>
                  <a:schemeClr val="dk1"/>
                </a:solidFill>
                <a:latin typeface="Calibri"/>
                <a:ea typeface="Calibri"/>
                <a:cs typeface="Calibri"/>
                <a:sym typeface="Calibri"/>
              </a:rPr>
              <a:t>Celebrate small wins and progress </a:t>
            </a:r>
            <a:endParaRPr sz="1200"/>
          </a:p>
        </p:txBody>
      </p:sp>
      <p:pic>
        <p:nvPicPr>
          <p:cNvPr id="343" name="Google Shape;343;p43" descr="Easy Ways To Celebrate Progress: The Power Of Small Wins"/>
          <p:cNvPicPr preferRelativeResize="0"/>
          <p:nvPr/>
        </p:nvPicPr>
        <p:blipFill rotWithShape="1">
          <a:blip r:embed="rId4">
            <a:alphaModFix/>
          </a:blip>
          <a:srcRect/>
          <a:stretch/>
        </p:blipFill>
        <p:spPr>
          <a:xfrm>
            <a:off x="5298833" y="2116183"/>
            <a:ext cx="3350953" cy="22938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4"/>
          <p:cNvSpPr txBox="1">
            <a:spLocks noGrp="1"/>
          </p:cNvSpPr>
          <p:nvPr>
            <p:ph type="title"/>
          </p:nvPr>
        </p:nvSpPr>
        <p:spPr>
          <a:xfrm>
            <a:off x="714899" y="428160"/>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Action Steps</a:t>
            </a:r>
            <a:endParaRPr/>
          </a:p>
        </p:txBody>
      </p:sp>
      <p:sp>
        <p:nvSpPr>
          <p:cNvPr id="350" name="Google Shape;350;p44"/>
          <p:cNvSpPr txBox="1">
            <a:spLocks noGrp="1"/>
          </p:cNvSpPr>
          <p:nvPr>
            <p:ph type="body" idx="1"/>
          </p:nvPr>
        </p:nvSpPr>
        <p:spPr>
          <a:xfrm>
            <a:off x="422620" y="1155166"/>
            <a:ext cx="7714202" cy="283316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What can you do tomorrow? Invite someone to a meeting</a:t>
            </a:r>
            <a:endParaRPr/>
          </a:p>
          <a:p>
            <a:pPr marL="177800" lvl="0" indent="-171450" algn="l" rtl="0">
              <a:lnSpc>
                <a:spcPct val="90000"/>
              </a:lnSpc>
              <a:spcBef>
                <a:spcPts val="800"/>
              </a:spcBef>
              <a:spcAft>
                <a:spcPts val="0"/>
              </a:spcAft>
              <a:buClr>
                <a:schemeClr val="dk1"/>
              </a:buClr>
              <a:buSzPts val="2100"/>
              <a:buChar char="•"/>
            </a:pPr>
            <a:r>
              <a:rPr lang="en"/>
              <a:t>Share your story</a:t>
            </a:r>
            <a:endParaRPr/>
          </a:p>
          <a:p>
            <a:pPr marL="177800" lvl="0" indent="-171450" algn="l" rtl="0">
              <a:lnSpc>
                <a:spcPct val="90000"/>
              </a:lnSpc>
              <a:spcBef>
                <a:spcPts val="800"/>
              </a:spcBef>
              <a:spcAft>
                <a:spcPts val="0"/>
              </a:spcAft>
              <a:buClr>
                <a:schemeClr val="dk1"/>
              </a:buClr>
              <a:buSzPts val="2100"/>
              <a:buChar char="•"/>
            </a:pPr>
            <a:r>
              <a:rPr lang="en"/>
              <a:t>Offer to mentor a new member</a:t>
            </a:r>
            <a:endParaRPr/>
          </a:p>
          <a:p>
            <a:pPr marL="177800" lvl="0" indent="-38100" algn="l" rtl="0">
              <a:lnSpc>
                <a:spcPct val="90000"/>
              </a:lnSpc>
              <a:spcBef>
                <a:spcPts val="800"/>
              </a:spcBef>
              <a:spcAft>
                <a:spcPts val="0"/>
              </a:spcAft>
              <a:buClr>
                <a:schemeClr val="dk1"/>
              </a:buClr>
              <a:buSzPts val="2100"/>
              <a:buNone/>
            </a:pPr>
            <a:endParaRPr/>
          </a:p>
        </p:txBody>
      </p:sp>
      <p:sp>
        <p:nvSpPr>
          <p:cNvPr id="351" name="Google Shape;351;p44"/>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2" name="Google Shape;352;p44"/>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3" name="Google Shape;353;p44"/>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354" name="Google Shape;354;p44" descr="Home - Dundalk Middle"/>
          <p:cNvPicPr preferRelativeResize="0"/>
          <p:nvPr/>
        </p:nvPicPr>
        <p:blipFill rotWithShape="1">
          <a:blip r:embed="rId4">
            <a:alphaModFix/>
          </a:blip>
          <a:srcRect/>
          <a:stretch/>
        </p:blipFill>
        <p:spPr>
          <a:xfrm>
            <a:off x="2146303" y="2703483"/>
            <a:ext cx="5238639" cy="2171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FE623471-8782-8F1E-C969-2F55294C3E2C}"/>
            </a:ext>
          </a:extLst>
        </p:cNvPr>
        <p:cNvGrpSpPr/>
        <p:nvPr/>
      </p:nvGrpSpPr>
      <p:grpSpPr>
        <a:xfrm>
          <a:off x="0" y="0"/>
          <a:ext cx="0" cy="0"/>
          <a:chOff x="0" y="0"/>
          <a:chExt cx="0" cy="0"/>
        </a:xfrm>
      </p:grpSpPr>
      <p:sp>
        <p:nvSpPr>
          <p:cNvPr id="351" name="Google Shape;351;p44">
            <a:extLst>
              <a:ext uri="{FF2B5EF4-FFF2-40B4-BE49-F238E27FC236}">
                <a16:creationId xmlns:a16="http://schemas.microsoft.com/office/drawing/2014/main" id="{6AFC5904-6151-F051-EFE0-25BBD4B4F48D}"/>
              </a:ext>
            </a:extLst>
          </p:cNvPr>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2" name="Google Shape;352;p44">
            <a:extLst>
              <a:ext uri="{FF2B5EF4-FFF2-40B4-BE49-F238E27FC236}">
                <a16:creationId xmlns:a16="http://schemas.microsoft.com/office/drawing/2014/main" id="{B9680591-C8AF-49AB-ED64-154BD10FA394}"/>
              </a:ext>
            </a:extLst>
          </p:cNvPr>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3" name="Google Shape;353;p44">
            <a:extLst>
              <a:ext uri="{FF2B5EF4-FFF2-40B4-BE49-F238E27FC236}">
                <a16:creationId xmlns:a16="http://schemas.microsoft.com/office/drawing/2014/main" id="{96C4F3F7-6F05-4CFC-7C57-ECF72D8B4142}"/>
              </a:ext>
            </a:extLst>
          </p:cNvPr>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7" name="Picture 6">
            <a:extLst>
              <a:ext uri="{FF2B5EF4-FFF2-40B4-BE49-F238E27FC236}">
                <a16:creationId xmlns:a16="http://schemas.microsoft.com/office/drawing/2014/main" id="{5617FE02-B0BA-A0F2-E6C9-B13707D431E4}"/>
              </a:ext>
            </a:extLst>
          </p:cNvPr>
          <p:cNvPicPr>
            <a:picLocks noChangeAspect="1"/>
          </p:cNvPicPr>
          <p:nvPr/>
        </p:nvPicPr>
        <p:blipFill>
          <a:blip r:embed="rId4"/>
          <a:stretch>
            <a:fillRect/>
          </a:stretch>
        </p:blipFill>
        <p:spPr>
          <a:xfrm>
            <a:off x="2447520" y="-1"/>
            <a:ext cx="4131511" cy="5073785"/>
          </a:xfrm>
          <a:prstGeom prst="rect">
            <a:avLst/>
          </a:prstGeom>
        </p:spPr>
      </p:pic>
    </p:spTree>
    <p:extLst>
      <p:ext uri="{BB962C8B-B14F-4D97-AF65-F5344CB8AC3E}">
        <p14:creationId xmlns:p14="http://schemas.microsoft.com/office/powerpoint/2010/main" val="64248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5FB192ED-6517-D6B1-52E8-CF25DF573F50}"/>
            </a:ext>
          </a:extLst>
        </p:cNvPr>
        <p:cNvGrpSpPr/>
        <p:nvPr/>
      </p:nvGrpSpPr>
      <p:grpSpPr>
        <a:xfrm>
          <a:off x="0" y="0"/>
          <a:ext cx="0" cy="0"/>
          <a:chOff x="0" y="0"/>
          <a:chExt cx="0" cy="0"/>
        </a:xfrm>
      </p:grpSpPr>
      <p:sp>
        <p:nvSpPr>
          <p:cNvPr id="351" name="Google Shape;351;p44">
            <a:extLst>
              <a:ext uri="{FF2B5EF4-FFF2-40B4-BE49-F238E27FC236}">
                <a16:creationId xmlns:a16="http://schemas.microsoft.com/office/drawing/2014/main" id="{32F2E167-3664-6E34-A0E6-4C0373E90996}"/>
              </a:ext>
            </a:extLst>
          </p:cNvPr>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2" name="Google Shape;352;p44">
            <a:extLst>
              <a:ext uri="{FF2B5EF4-FFF2-40B4-BE49-F238E27FC236}">
                <a16:creationId xmlns:a16="http://schemas.microsoft.com/office/drawing/2014/main" id="{242A6726-EE5E-A531-E105-1E63E5F72E16}"/>
              </a:ext>
            </a:extLst>
          </p:cNvPr>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53" name="Google Shape;353;p44">
            <a:extLst>
              <a:ext uri="{FF2B5EF4-FFF2-40B4-BE49-F238E27FC236}">
                <a16:creationId xmlns:a16="http://schemas.microsoft.com/office/drawing/2014/main" id="{9BCEEF5B-4C86-E269-0A3A-426891BE9081}"/>
              </a:ext>
            </a:extLst>
          </p:cNvPr>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3076" name="Picture 4" descr="Volunteers just have the heart..... | Star Legacy Foundation">
            <a:extLst>
              <a:ext uri="{FF2B5EF4-FFF2-40B4-BE49-F238E27FC236}">
                <a16:creationId xmlns:a16="http://schemas.microsoft.com/office/drawing/2014/main" id="{B9495C2C-B2A7-9855-0719-7DD4D2D37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804" y="484464"/>
            <a:ext cx="5678649" cy="425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772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5"/>
          <p:cNvSpPr txBox="1">
            <a:spLocks noGrp="1"/>
          </p:cNvSpPr>
          <p:nvPr>
            <p:ph type="title"/>
          </p:nvPr>
        </p:nvSpPr>
        <p:spPr>
          <a:xfrm>
            <a:off x="714899" y="484464"/>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Q&amp;A /Ideas  - Open Forum</a:t>
            </a:r>
            <a:endParaRPr/>
          </a:p>
        </p:txBody>
      </p:sp>
      <p:sp>
        <p:nvSpPr>
          <p:cNvPr id="361" name="Google Shape;361;p45"/>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2" name="Google Shape;362;p45"/>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63" name="Google Shape;363;p45"/>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364" name="Google Shape;364;p45"/>
          <p:cNvPicPr preferRelativeResize="0"/>
          <p:nvPr/>
        </p:nvPicPr>
        <p:blipFill>
          <a:blip r:embed="rId4">
            <a:alphaModFix/>
          </a:blip>
          <a:stretch>
            <a:fillRect/>
          </a:stretch>
        </p:blipFill>
        <p:spPr>
          <a:xfrm>
            <a:off x="3134498" y="1255363"/>
            <a:ext cx="2638619" cy="32917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6"/>
          <p:cNvSpPr txBox="1">
            <a:spLocks noGrp="1"/>
          </p:cNvSpPr>
          <p:nvPr>
            <p:ph type="title"/>
          </p:nvPr>
        </p:nvSpPr>
        <p:spPr>
          <a:xfrm>
            <a:off x="714899" y="421546"/>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Resources &amp; Support Links</a:t>
            </a:r>
            <a:endParaRPr/>
          </a:p>
        </p:txBody>
      </p:sp>
      <p:sp>
        <p:nvSpPr>
          <p:cNvPr id="371" name="Google Shape;371;p46"/>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72" name="Google Shape;372;p46"/>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73" name="Google Shape;373;p46"/>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374" name="Google Shape;374;p46"/>
          <p:cNvSpPr/>
          <p:nvPr/>
        </p:nvSpPr>
        <p:spPr>
          <a:xfrm>
            <a:off x="637674" y="1806250"/>
            <a:ext cx="8103369" cy="2331300"/>
          </a:xfrm>
          <a:prstGeom prst="rect">
            <a:avLst/>
          </a:prstGeom>
          <a:noFill/>
          <a:ln>
            <a:noFill/>
          </a:ln>
        </p:spPr>
        <p:txBody>
          <a:bodyPr spcFirstLastPara="1" wrap="square" lIns="68575" tIns="34275" rIns="68575" bIns="34275" anchor="ctr" anchorCtr="0">
            <a:noAutofit/>
          </a:bodyPr>
          <a:lstStyle/>
          <a:p>
            <a:pPr marL="0" marR="0" lvl="0" indent="-133350" algn="l" rtl="0">
              <a:lnSpc>
                <a:spcPct val="100000"/>
              </a:lnSpc>
              <a:spcBef>
                <a:spcPts val="0"/>
              </a:spcBef>
              <a:spcAft>
                <a:spcPts val="0"/>
              </a:spcAft>
              <a:buClr>
                <a:srgbClr val="000000"/>
              </a:buClr>
              <a:buSzPts val="2100"/>
              <a:buFont typeface="Calibri"/>
              <a:buChar char="•"/>
            </a:pPr>
            <a:r>
              <a:rPr lang="en" sz="2800" b="0" i="0" u="sng" strike="noStrike" cap="none">
                <a:solidFill>
                  <a:schemeClr val="hlink"/>
                </a:solidFill>
                <a:latin typeface="Calibri"/>
                <a:ea typeface="Calibri"/>
                <a:cs typeface="Calibri"/>
                <a:sym typeface="Calibri"/>
                <a:hlinkClick r:id="rId4"/>
              </a:rPr>
              <a:t>Volunteer management apps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100"/>
              <a:buFont typeface="Calibri"/>
              <a:buNone/>
            </a:pPr>
            <a:endParaRPr sz="2800" b="0" i="0" u="none" strike="noStrike" cap="none">
              <a:solidFill>
                <a:srgbClr val="000000"/>
              </a:solidFill>
              <a:latin typeface="Calibri"/>
              <a:ea typeface="Calibri"/>
              <a:cs typeface="Calibri"/>
              <a:sym typeface="Calibri"/>
            </a:endParaRPr>
          </a:p>
          <a:p>
            <a:pPr marL="0" marR="0" lvl="0" indent="-133350" algn="l" rtl="0">
              <a:lnSpc>
                <a:spcPct val="100000"/>
              </a:lnSpc>
              <a:spcBef>
                <a:spcPts val="0"/>
              </a:spcBef>
              <a:spcAft>
                <a:spcPts val="0"/>
              </a:spcAft>
              <a:buClr>
                <a:srgbClr val="000000"/>
              </a:buClr>
              <a:buSzPts val="2100"/>
              <a:buFont typeface="Calibri"/>
              <a:buChar char="•"/>
            </a:pPr>
            <a:r>
              <a:rPr lang="en" sz="2800" b="0" i="0" u="sng" strike="noStrike" cap="none">
                <a:solidFill>
                  <a:schemeClr val="hlink"/>
                </a:solidFill>
                <a:latin typeface="Calibri"/>
                <a:ea typeface="Calibri"/>
                <a:cs typeface="Calibri"/>
                <a:sym typeface="Calibri"/>
                <a:hlinkClick r:id="rId5"/>
              </a:rPr>
              <a:t>PTA national/local resources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100"/>
              <a:buFont typeface="Calibri"/>
              <a:buNone/>
            </a:pPr>
            <a:endParaRPr sz="2800" b="0" i="0" u="none" strike="noStrike" cap="none">
              <a:solidFill>
                <a:srgbClr val="000000"/>
              </a:solidFill>
              <a:latin typeface="Calibri"/>
              <a:ea typeface="Calibri"/>
              <a:cs typeface="Calibri"/>
              <a:sym typeface="Calibri"/>
            </a:endParaRPr>
          </a:p>
          <a:p>
            <a:pPr marL="0" marR="0" lvl="0" indent="-133350" algn="l" rtl="0">
              <a:lnSpc>
                <a:spcPct val="100000"/>
              </a:lnSpc>
              <a:spcBef>
                <a:spcPts val="0"/>
              </a:spcBef>
              <a:spcAft>
                <a:spcPts val="0"/>
              </a:spcAft>
              <a:buClr>
                <a:srgbClr val="000000"/>
              </a:buClr>
              <a:buSzPts val="2100"/>
              <a:buFont typeface="Calibri"/>
              <a:buChar char="•"/>
            </a:pPr>
            <a:r>
              <a:rPr lang="en" sz="2800" b="0" i="0" u="sng" strike="noStrike" cap="none">
                <a:solidFill>
                  <a:schemeClr val="hlink"/>
                </a:solidFill>
                <a:latin typeface="Calibri"/>
                <a:ea typeface="Calibri"/>
                <a:cs typeface="Calibri"/>
                <a:sym typeface="Calibri"/>
                <a:hlinkClick r:id="rId6"/>
              </a:rPr>
              <a:t>Mentorship and training opportunities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100"/>
              <a:buFont typeface="Calibri"/>
              <a:buNone/>
            </a:pPr>
            <a:endParaRPr sz="2800">
              <a:solidFill>
                <a:srgbClr val="000000"/>
              </a:solidFill>
              <a:latin typeface="Calibri"/>
              <a:ea typeface="Calibri"/>
              <a:cs typeface="Calibri"/>
              <a:sym typeface="Calibri"/>
            </a:endParaRPr>
          </a:p>
          <a:p>
            <a:pPr marL="0" marR="0" lvl="0" indent="-133350" algn="l" rtl="0">
              <a:lnSpc>
                <a:spcPct val="100000"/>
              </a:lnSpc>
              <a:spcBef>
                <a:spcPts val="0"/>
              </a:spcBef>
              <a:spcAft>
                <a:spcPts val="0"/>
              </a:spcAft>
              <a:buClr>
                <a:srgbClr val="000000"/>
              </a:buClr>
              <a:buSzPts val="2100"/>
              <a:buFont typeface="Calibri"/>
              <a:buChar char="•"/>
            </a:pPr>
            <a:r>
              <a:rPr lang="en" sz="2800" b="0" i="0" u="sng" strike="noStrike" cap="none">
                <a:solidFill>
                  <a:schemeClr val="hlink"/>
                </a:solidFill>
                <a:latin typeface="Calibri"/>
                <a:ea typeface="Calibri"/>
                <a:cs typeface="Calibri"/>
                <a:sym typeface="Calibri"/>
                <a:hlinkClick r:id="rId7"/>
              </a:rPr>
              <a:t>Special Needs PTA training </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66DE2953-365C-FEA0-E1AF-BC0800FDA0ED}"/>
            </a:ext>
          </a:extLst>
        </p:cNvPr>
        <p:cNvGrpSpPr/>
        <p:nvPr/>
      </p:nvGrpSpPr>
      <p:grpSpPr>
        <a:xfrm>
          <a:off x="0" y="0"/>
          <a:ext cx="0" cy="0"/>
          <a:chOff x="0" y="0"/>
          <a:chExt cx="0" cy="0"/>
        </a:xfrm>
      </p:grpSpPr>
      <p:sp>
        <p:nvSpPr>
          <p:cNvPr id="144" name="Google Shape;144;p26">
            <a:extLst>
              <a:ext uri="{FF2B5EF4-FFF2-40B4-BE49-F238E27FC236}">
                <a16:creationId xmlns:a16="http://schemas.microsoft.com/office/drawing/2014/main" id="{95D4B6C6-5B65-A114-5EF4-DB08B0B6D2F5}"/>
              </a:ext>
            </a:extLst>
          </p:cNvPr>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45" name="Google Shape;145;p26">
            <a:extLst>
              <a:ext uri="{FF2B5EF4-FFF2-40B4-BE49-F238E27FC236}">
                <a16:creationId xmlns:a16="http://schemas.microsoft.com/office/drawing/2014/main" id="{2B5E0D02-58D8-6763-E2C9-BE3334E1B768}"/>
              </a:ext>
            </a:extLst>
          </p:cNvPr>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46" name="Google Shape;146;p26">
            <a:extLst>
              <a:ext uri="{FF2B5EF4-FFF2-40B4-BE49-F238E27FC236}">
                <a16:creationId xmlns:a16="http://schemas.microsoft.com/office/drawing/2014/main" id="{E798D937-7574-16C5-6540-A4BB3AF55ED5}"/>
              </a:ext>
            </a:extLst>
          </p:cNvPr>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2050" name="Picture 2" descr="43 Best Quotes About Volunteering To Inspire">
            <a:extLst>
              <a:ext uri="{FF2B5EF4-FFF2-40B4-BE49-F238E27FC236}">
                <a16:creationId xmlns:a16="http://schemas.microsoft.com/office/drawing/2014/main" id="{26DBC667-9C83-8C95-6426-9C35222FA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58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714899" y="440172"/>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The Volunteer Paradox</a:t>
            </a:r>
            <a:endParaRPr/>
          </a:p>
        </p:txBody>
      </p:sp>
      <p:sp>
        <p:nvSpPr>
          <p:cNvPr id="153" name="Google Shape;153;p27"/>
          <p:cNvSpPr txBox="1">
            <a:spLocks noGrp="1"/>
          </p:cNvSpPr>
          <p:nvPr>
            <p:ph type="body" idx="1"/>
          </p:nvPr>
        </p:nvSpPr>
        <p:spPr>
          <a:xfrm>
            <a:off x="352292" y="1299342"/>
            <a:ext cx="5882970" cy="2833167"/>
          </a:xfrm>
          <a:prstGeom prst="rect">
            <a:avLst/>
          </a:prstGeom>
          <a:noFill/>
          <a:ln>
            <a:noFill/>
          </a:ln>
        </p:spPr>
        <p:txBody>
          <a:bodyPr spcFirstLastPara="1" wrap="square" lIns="68575" tIns="34275" rIns="68575" bIns="34275" anchor="t" anchorCtr="0">
            <a:normAutofit fontScale="92500" lnSpcReduction="10000"/>
          </a:bodyPr>
          <a:lstStyle/>
          <a:p>
            <a:pPr marL="177800" lvl="0" indent="-184150" algn="l" rtl="0">
              <a:lnSpc>
                <a:spcPct val="90000"/>
              </a:lnSpc>
              <a:spcBef>
                <a:spcPts val="0"/>
              </a:spcBef>
              <a:spcAft>
                <a:spcPts val="0"/>
              </a:spcAft>
              <a:buClr>
                <a:schemeClr val="dk1"/>
              </a:buClr>
              <a:buSzPts val="2100"/>
              <a:buChar char="•"/>
            </a:pPr>
            <a:r>
              <a:rPr lang="en"/>
              <a:t>PTAs and small nonprofits face a unique challenge.</a:t>
            </a:r>
            <a:endParaRPr/>
          </a:p>
          <a:p>
            <a:pPr marL="177800" lvl="0" indent="-50800" algn="l" rtl="0">
              <a:lnSpc>
                <a:spcPct val="90000"/>
              </a:lnSpc>
              <a:spcBef>
                <a:spcPts val="800"/>
              </a:spcBef>
              <a:spcAft>
                <a:spcPts val="0"/>
              </a:spcAft>
              <a:buClr>
                <a:schemeClr val="dk1"/>
              </a:buClr>
              <a:buSzPts val="2100"/>
              <a:buNone/>
            </a:pPr>
            <a:endParaRPr/>
          </a:p>
          <a:p>
            <a:pPr marL="177800" lvl="0" indent="-184150" algn="l" rtl="0">
              <a:lnSpc>
                <a:spcPct val="90000"/>
              </a:lnSpc>
              <a:spcBef>
                <a:spcPts val="800"/>
              </a:spcBef>
              <a:spcAft>
                <a:spcPts val="0"/>
              </a:spcAft>
              <a:buClr>
                <a:schemeClr val="dk1"/>
              </a:buClr>
              <a:buSzPts val="2100"/>
              <a:buChar char="•"/>
            </a:pPr>
            <a:r>
              <a:rPr lang="en"/>
              <a:t>The work is vital for our schools and children.</a:t>
            </a:r>
            <a:endParaRPr/>
          </a:p>
          <a:p>
            <a:pPr marL="177800" lvl="0" indent="-50800" algn="l" rtl="0">
              <a:lnSpc>
                <a:spcPct val="90000"/>
              </a:lnSpc>
              <a:spcBef>
                <a:spcPts val="800"/>
              </a:spcBef>
              <a:spcAft>
                <a:spcPts val="0"/>
              </a:spcAft>
              <a:buClr>
                <a:schemeClr val="dk1"/>
              </a:buClr>
              <a:buSzPts val="2100"/>
              <a:buNone/>
            </a:pPr>
            <a:endParaRPr/>
          </a:p>
          <a:p>
            <a:pPr marL="177800" lvl="0" indent="-184150" algn="l" rtl="0">
              <a:lnSpc>
                <a:spcPct val="90000"/>
              </a:lnSpc>
              <a:spcBef>
                <a:spcPts val="800"/>
              </a:spcBef>
              <a:spcAft>
                <a:spcPts val="0"/>
              </a:spcAft>
              <a:buClr>
                <a:schemeClr val="dk1"/>
              </a:buClr>
              <a:buSzPts val="2100"/>
              <a:buChar char="•"/>
            </a:pPr>
            <a:r>
              <a:rPr lang="en"/>
              <a:t>But the workforce is limited—just a handful of dedicated volunteers carry the load.</a:t>
            </a:r>
            <a:br>
              <a:rPr lang="en"/>
            </a:br>
            <a:endParaRPr/>
          </a:p>
          <a:p>
            <a:pPr marL="177800" lvl="0" indent="-184150" algn="l" rtl="0">
              <a:lnSpc>
                <a:spcPct val="90000"/>
              </a:lnSpc>
              <a:spcBef>
                <a:spcPts val="800"/>
              </a:spcBef>
              <a:spcAft>
                <a:spcPts val="0"/>
              </a:spcAft>
              <a:buClr>
                <a:schemeClr val="dk1"/>
              </a:buClr>
              <a:buSzPts val="2100"/>
              <a:buChar char="•"/>
            </a:pPr>
            <a:r>
              <a:rPr lang="en"/>
              <a:t>This imbalance can lead to burnout, frustration, and missed opportunities.</a:t>
            </a:r>
            <a:endParaRPr/>
          </a:p>
        </p:txBody>
      </p:sp>
      <p:sp>
        <p:nvSpPr>
          <p:cNvPr id="154" name="Google Shape;154;p27"/>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5" name="Google Shape;155;p27"/>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56" name="Google Shape;156;p27"/>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157" name="Google Shape;157;p27"/>
          <p:cNvPicPr preferRelativeResize="0"/>
          <p:nvPr/>
        </p:nvPicPr>
        <p:blipFill rotWithShape="1">
          <a:blip r:embed="rId4">
            <a:alphaModFix/>
          </a:blip>
          <a:srcRect/>
          <a:stretch/>
        </p:blipFill>
        <p:spPr>
          <a:xfrm>
            <a:off x="6235262" y="1427411"/>
            <a:ext cx="2769280" cy="25770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714899" y="484464"/>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Who Are Our Leaders</a:t>
            </a:r>
            <a:endParaRPr/>
          </a:p>
        </p:txBody>
      </p:sp>
      <p:sp>
        <p:nvSpPr>
          <p:cNvPr id="164" name="Google Shape;164;p28"/>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5" name="Google Shape;165;p28"/>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66" name="Google Shape;166;p28"/>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167" name="Google Shape;167;p28"/>
          <p:cNvPicPr preferRelativeResize="0"/>
          <p:nvPr/>
        </p:nvPicPr>
        <p:blipFill rotWithShape="1">
          <a:blip r:embed="rId4">
            <a:alphaModFix/>
          </a:blip>
          <a:srcRect/>
          <a:stretch/>
        </p:blipFill>
        <p:spPr>
          <a:xfrm>
            <a:off x="6506504" y="1954985"/>
            <a:ext cx="2001489" cy="1852152"/>
          </a:xfrm>
          <a:prstGeom prst="rect">
            <a:avLst/>
          </a:prstGeom>
          <a:noFill/>
          <a:ln>
            <a:noFill/>
          </a:ln>
        </p:spPr>
      </p:pic>
      <p:sp>
        <p:nvSpPr>
          <p:cNvPr id="168" name="Google Shape;168;p28"/>
          <p:cNvSpPr/>
          <p:nvPr/>
        </p:nvSpPr>
        <p:spPr>
          <a:xfrm>
            <a:off x="520418" y="3204255"/>
            <a:ext cx="5502009" cy="1205765"/>
          </a:xfrm>
          <a:prstGeom prst="rect">
            <a:avLst/>
          </a:prstGeom>
          <a:solidFill>
            <a:srgbClr val="A8D08C"/>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2700" b="1" i="0" u="none" strike="noStrike" cap="none">
                <a:solidFill>
                  <a:srgbClr val="FF0000"/>
                </a:solidFill>
                <a:latin typeface="Calibri"/>
                <a:ea typeface="Calibri"/>
                <a:cs typeface="Calibri"/>
                <a:sym typeface="Calibri"/>
              </a:rPr>
              <a:t>Poll:  </a:t>
            </a:r>
            <a:r>
              <a:rPr lang="en" sz="2700" b="0" i="1" u="none" strike="noStrike" cap="none">
                <a:solidFill>
                  <a:srgbClr val="FF0000"/>
                </a:solidFill>
                <a:latin typeface="Calibri"/>
                <a:ea typeface="Calibri"/>
                <a:cs typeface="Calibri"/>
                <a:sym typeface="Calibri"/>
              </a:rPr>
              <a:t>Do you see yourself being here for a couple of years?</a:t>
            </a:r>
            <a:endParaRPr sz="1100"/>
          </a:p>
        </p:txBody>
      </p:sp>
      <p:sp>
        <p:nvSpPr>
          <p:cNvPr id="169" name="Google Shape;169;p28"/>
          <p:cNvSpPr txBox="1"/>
          <p:nvPr/>
        </p:nvSpPr>
        <p:spPr>
          <a:xfrm>
            <a:off x="116237" y="1232870"/>
            <a:ext cx="8950271" cy="3006458"/>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90000"/>
              </a:lnSpc>
              <a:spcBef>
                <a:spcPts val="0"/>
              </a:spcBef>
              <a:spcAft>
                <a:spcPts val="0"/>
              </a:spcAft>
              <a:buClr>
                <a:schemeClr val="dk1"/>
              </a:buClr>
              <a:buSzPts val="2100"/>
              <a:buFont typeface="Arial"/>
              <a:buChar char="•"/>
            </a:pPr>
            <a:r>
              <a:rPr lang="en" sz="2400" b="0" u="none" dirty="0">
                <a:solidFill>
                  <a:schemeClr val="dk1"/>
                </a:solidFill>
                <a:latin typeface="Calibri"/>
                <a:ea typeface="Calibri"/>
                <a:cs typeface="Calibri"/>
                <a:sym typeface="Calibri"/>
              </a:rPr>
              <a:t>Our PTA is made up of a mix of new and experienced members:</a:t>
            </a:r>
            <a:endParaRPr sz="1200" dirty="0"/>
          </a:p>
          <a:p>
            <a:pPr marL="914400" marR="0" lvl="1" indent="-361950" algn="l" rtl="0">
              <a:lnSpc>
                <a:spcPct val="90000"/>
              </a:lnSpc>
              <a:spcBef>
                <a:spcPts val="800"/>
              </a:spcBef>
              <a:spcAft>
                <a:spcPts val="0"/>
              </a:spcAft>
              <a:buClr>
                <a:schemeClr val="dk1"/>
              </a:buClr>
              <a:buSzPts val="2100"/>
              <a:buFont typeface="Arial"/>
              <a:buChar char="○"/>
            </a:pPr>
            <a:r>
              <a:rPr lang="en" sz="2400" dirty="0">
                <a:solidFill>
                  <a:schemeClr val="dk1"/>
                </a:solidFill>
                <a:latin typeface="Calibri"/>
                <a:ea typeface="Calibri"/>
                <a:cs typeface="Calibri"/>
                <a:sym typeface="Calibri"/>
              </a:rPr>
              <a:t>Parents</a:t>
            </a:r>
            <a:endParaRPr sz="1200" dirty="0"/>
          </a:p>
          <a:p>
            <a:pPr marL="914400" marR="0" lvl="1" indent="-361950" algn="l" rtl="0">
              <a:lnSpc>
                <a:spcPct val="90000"/>
              </a:lnSpc>
              <a:spcBef>
                <a:spcPts val="800"/>
              </a:spcBef>
              <a:spcAft>
                <a:spcPts val="0"/>
              </a:spcAft>
              <a:buClr>
                <a:schemeClr val="dk1"/>
              </a:buClr>
              <a:buSzPts val="2100"/>
              <a:buFont typeface="Arial"/>
              <a:buChar char="○"/>
            </a:pPr>
            <a:r>
              <a:rPr lang="en" sz="2400" dirty="0">
                <a:solidFill>
                  <a:schemeClr val="dk1"/>
                </a:solidFill>
                <a:latin typeface="Calibri"/>
                <a:ea typeface="Calibri"/>
                <a:cs typeface="Calibri"/>
                <a:sym typeface="Calibri"/>
              </a:rPr>
              <a:t>Teachers</a:t>
            </a:r>
            <a:endParaRPr sz="1200" dirty="0"/>
          </a:p>
          <a:p>
            <a:pPr marL="914400" marR="0" lvl="1" indent="-361950" algn="l" rtl="0">
              <a:lnSpc>
                <a:spcPct val="90000"/>
              </a:lnSpc>
              <a:spcBef>
                <a:spcPts val="800"/>
              </a:spcBef>
              <a:spcAft>
                <a:spcPts val="0"/>
              </a:spcAft>
              <a:buClr>
                <a:schemeClr val="dk1"/>
              </a:buClr>
              <a:buSzPts val="2100"/>
              <a:buFont typeface="Arial"/>
              <a:buChar char="○"/>
            </a:pPr>
            <a:r>
              <a:rPr lang="en" sz="2400" b="0" u="none" dirty="0">
                <a:solidFill>
                  <a:schemeClr val="dk1"/>
                </a:solidFill>
                <a:latin typeface="Calibri"/>
                <a:ea typeface="Calibri"/>
                <a:cs typeface="Calibri"/>
                <a:sym typeface="Calibri"/>
              </a:rPr>
              <a:t>Nonprofit leaders </a:t>
            </a:r>
            <a:br>
              <a:rPr lang="en" sz="2400" b="0" u="none" dirty="0">
                <a:solidFill>
                  <a:schemeClr val="dk1"/>
                </a:solidFill>
                <a:latin typeface="Calibri"/>
                <a:ea typeface="Calibri"/>
                <a:cs typeface="Calibri"/>
                <a:sym typeface="Calibri"/>
              </a:rPr>
            </a:br>
            <a:endParaRPr sz="2400" b="0" u="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224726" y="637101"/>
            <a:ext cx="8826284" cy="606322"/>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 b="1"/>
              <a:t>The Imbalance: Burnout &amp; Missed Opportunities</a:t>
            </a:r>
            <a:endParaRPr/>
          </a:p>
        </p:txBody>
      </p:sp>
      <p:sp>
        <p:nvSpPr>
          <p:cNvPr id="176" name="Google Shape;176;p29"/>
          <p:cNvSpPr txBox="1">
            <a:spLocks noGrp="1"/>
          </p:cNvSpPr>
          <p:nvPr>
            <p:ph type="body" idx="1"/>
          </p:nvPr>
        </p:nvSpPr>
        <p:spPr>
          <a:xfrm>
            <a:off x="391623" y="1576853"/>
            <a:ext cx="5963209" cy="283316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None/>
            </a:pPr>
            <a:r>
              <a:rPr lang="en" sz="2400" i="1"/>
              <a:t>When a few volunteers carry most of the load</a:t>
            </a:r>
            <a:r>
              <a:rPr lang="en"/>
              <a:t>:</a:t>
            </a:r>
            <a:endParaRPr/>
          </a:p>
          <a:p>
            <a:pPr marL="177800" lvl="0" indent="-38100" algn="l" rtl="0">
              <a:lnSpc>
                <a:spcPct val="90000"/>
              </a:lnSpc>
              <a:spcBef>
                <a:spcPts val="800"/>
              </a:spcBef>
              <a:spcAft>
                <a:spcPts val="0"/>
              </a:spcAft>
              <a:buClr>
                <a:schemeClr val="dk1"/>
              </a:buClr>
              <a:buSzPts val="2100"/>
              <a:buNone/>
            </a:pPr>
            <a:endParaRPr/>
          </a:p>
          <a:p>
            <a:pPr marL="177800" lvl="0" indent="-171450" algn="l" rtl="0">
              <a:lnSpc>
                <a:spcPct val="90000"/>
              </a:lnSpc>
              <a:spcBef>
                <a:spcPts val="800"/>
              </a:spcBef>
              <a:spcAft>
                <a:spcPts val="0"/>
              </a:spcAft>
              <a:buClr>
                <a:schemeClr val="dk1"/>
              </a:buClr>
              <a:buSzPts val="2100"/>
              <a:buChar char="•"/>
            </a:pPr>
            <a:r>
              <a:rPr lang="en"/>
              <a:t>Burnout and frustration are common.</a:t>
            </a:r>
            <a:endParaRPr/>
          </a:p>
          <a:p>
            <a:pPr marL="177800" lvl="0" indent="-38100" algn="l" rtl="0">
              <a:lnSpc>
                <a:spcPct val="90000"/>
              </a:lnSpc>
              <a:spcBef>
                <a:spcPts val="800"/>
              </a:spcBef>
              <a:spcAft>
                <a:spcPts val="0"/>
              </a:spcAft>
              <a:buClr>
                <a:schemeClr val="dk1"/>
              </a:buClr>
              <a:buSzPts val="2100"/>
              <a:buNone/>
            </a:pPr>
            <a:endParaRPr/>
          </a:p>
          <a:p>
            <a:pPr marL="177800" lvl="0" indent="-171450" algn="l" rtl="0">
              <a:lnSpc>
                <a:spcPct val="90000"/>
              </a:lnSpc>
              <a:spcBef>
                <a:spcPts val="800"/>
              </a:spcBef>
              <a:spcAft>
                <a:spcPts val="0"/>
              </a:spcAft>
              <a:buClr>
                <a:schemeClr val="dk1"/>
              </a:buClr>
              <a:buSzPts val="2100"/>
              <a:buChar char="•"/>
            </a:pPr>
            <a:r>
              <a:rPr lang="en"/>
              <a:t>Opportunities for growth and impact are missed.</a:t>
            </a:r>
            <a:endParaRPr/>
          </a:p>
          <a:p>
            <a:pPr marL="177800" lvl="0" indent="-38100" algn="l" rtl="0">
              <a:lnSpc>
                <a:spcPct val="90000"/>
              </a:lnSpc>
              <a:spcBef>
                <a:spcPts val="800"/>
              </a:spcBef>
              <a:spcAft>
                <a:spcPts val="0"/>
              </a:spcAft>
              <a:buClr>
                <a:schemeClr val="dk1"/>
              </a:buClr>
              <a:buSzPts val="2100"/>
              <a:buNone/>
            </a:pPr>
            <a:endParaRPr/>
          </a:p>
          <a:p>
            <a:pPr marL="177800" lvl="0" indent="-171450" algn="l" rtl="0">
              <a:lnSpc>
                <a:spcPct val="90000"/>
              </a:lnSpc>
              <a:spcBef>
                <a:spcPts val="800"/>
              </a:spcBef>
              <a:spcAft>
                <a:spcPts val="0"/>
              </a:spcAft>
              <a:buClr>
                <a:schemeClr val="dk1"/>
              </a:buClr>
              <a:buSzPts val="2100"/>
              <a:buChar char="•"/>
            </a:pPr>
            <a:r>
              <a:rPr lang="en"/>
              <a:t>Let’s talk about how we can change this pattern.</a:t>
            </a:r>
            <a:endParaRPr/>
          </a:p>
        </p:txBody>
      </p:sp>
      <p:sp>
        <p:nvSpPr>
          <p:cNvPr id="177" name="Google Shape;177;p29"/>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8" name="Google Shape;178;p29"/>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79" name="Google Shape;179;p29"/>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1026" name="Picture 2" descr="Why Volunteer Burnout is Not Their Fault ~ RELEVANT ...">
            <a:extLst>
              <a:ext uri="{FF2B5EF4-FFF2-40B4-BE49-F238E27FC236}">
                <a16:creationId xmlns:a16="http://schemas.microsoft.com/office/drawing/2014/main" id="{58DBE18E-CEC3-EE1C-391A-006D27F52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939" y="2085766"/>
            <a:ext cx="2726041" cy="2044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924126" y="484464"/>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Real Story – The Reluctant Leader</a:t>
            </a:r>
            <a:endParaRPr/>
          </a:p>
        </p:txBody>
      </p:sp>
      <p:sp>
        <p:nvSpPr>
          <p:cNvPr id="187" name="Google Shape;187;p30"/>
          <p:cNvSpPr txBox="1">
            <a:spLocks noGrp="1"/>
          </p:cNvSpPr>
          <p:nvPr>
            <p:ph type="body" idx="1"/>
          </p:nvPr>
        </p:nvSpPr>
        <p:spPr>
          <a:xfrm>
            <a:off x="391623" y="2684786"/>
            <a:ext cx="8504404" cy="1838269"/>
          </a:xfrm>
          <a:prstGeom prst="rect">
            <a:avLst/>
          </a:prstGeom>
          <a:solidFill>
            <a:srgbClr val="A8D08C"/>
          </a:solidFill>
          <a:ln>
            <a:noFill/>
          </a:ln>
        </p:spPr>
        <p:txBody>
          <a:bodyPr spcFirstLastPara="1" wrap="square" lIns="68575" tIns="34275" rIns="68575" bIns="34275" anchor="t" anchorCtr="0">
            <a:normAutofit fontScale="92500"/>
          </a:bodyPr>
          <a:lstStyle/>
          <a:p>
            <a:pPr marL="0" lvl="0" indent="0" algn="l" rtl="0">
              <a:lnSpc>
                <a:spcPct val="90000"/>
              </a:lnSpc>
              <a:spcBef>
                <a:spcPts val="0"/>
              </a:spcBef>
              <a:spcAft>
                <a:spcPts val="0"/>
              </a:spcAft>
              <a:buClr>
                <a:schemeClr val="dk1"/>
              </a:buClr>
              <a:buSzPct val="100000"/>
              <a:buNone/>
            </a:pPr>
            <a:endParaRPr/>
          </a:p>
          <a:p>
            <a:pPr marL="177800" lvl="0" indent="-174148" algn="l" rtl="0">
              <a:lnSpc>
                <a:spcPct val="90000"/>
              </a:lnSpc>
              <a:spcBef>
                <a:spcPts val="800"/>
              </a:spcBef>
              <a:spcAft>
                <a:spcPts val="0"/>
              </a:spcAft>
              <a:buClr>
                <a:schemeClr val="dk1"/>
              </a:buClr>
              <a:buSzPct val="100000"/>
              <a:buChar char="•"/>
            </a:pPr>
            <a:r>
              <a:rPr lang="en"/>
              <a:t>After talking with a mentor, Maria realized she could share the role and set boundaries.</a:t>
            </a:r>
            <a:endParaRPr/>
          </a:p>
          <a:p>
            <a:pPr marL="177800" lvl="0" indent="-174148" algn="l" rtl="0">
              <a:lnSpc>
                <a:spcPct val="90000"/>
              </a:lnSpc>
              <a:spcBef>
                <a:spcPts val="800"/>
              </a:spcBef>
              <a:spcAft>
                <a:spcPts val="0"/>
              </a:spcAft>
              <a:buClr>
                <a:schemeClr val="dk1"/>
              </a:buClr>
              <a:buSzPct val="100000"/>
              <a:buChar char="•"/>
            </a:pPr>
            <a:r>
              <a:rPr lang="en"/>
              <a:t>She found joy in small wins, built new friendships, and inspired others to step up.</a:t>
            </a:r>
            <a:endParaRPr/>
          </a:p>
          <a:p>
            <a:pPr marL="177800" lvl="0" indent="-174148" algn="l" rtl="0">
              <a:lnSpc>
                <a:spcPct val="90000"/>
              </a:lnSpc>
              <a:spcBef>
                <a:spcPts val="800"/>
              </a:spcBef>
              <a:spcAft>
                <a:spcPts val="0"/>
              </a:spcAft>
              <a:buClr>
                <a:schemeClr val="dk1"/>
              </a:buClr>
              <a:buSzPct val="100000"/>
              <a:buChar char="•"/>
            </a:pPr>
            <a:r>
              <a:rPr lang="en"/>
              <a:t>Maria’s story shows that support and flexibility can turn hesitation into leadership.</a:t>
            </a:r>
            <a:endParaRPr/>
          </a:p>
        </p:txBody>
      </p:sp>
      <p:sp>
        <p:nvSpPr>
          <p:cNvPr id="188" name="Google Shape;188;p30"/>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9" name="Google Shape;189;p30"/>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0" name="Google Shape;190;p30"/>
          <p:cNvPicPr preferRelativeResize="0"/>
          <p:nvPr/>
        </p:nvPicPr>
        <p:blipFill rotWithShape="1">
          <a:blip r:embed="rId3">
            <a:alphaModFix/>
          </a:blip>
          <a:srcRect/>
          <a:stretch/>
        </p:blipFill>
        <p:spPr>
          <a:xfrm>
            <a:off x="57149" y="34836"/>
            <a:ext cx="334474" cy="386710"/>
          </a:xfrm>
          <a:prstGeom prst="rect">
            <a:avLst/>
          </a:prstGeom>
          <a:noFill/>
          <a:ln>
            <a:noFill/>
          </a:ln>
        </p:spPr>
      </p:pic>
      <p:sp>
        <p:nvSpPr>
          <p:cNvPr id="191" name="Google Shape;191;p30"/>
          <p:cNvSpPr/>
          <p:nvPr/>
        </p:nvSpPr>
        <p:spPr>
          <a:xfrm>
            <a:off x="391624" y="1545256"/>
            <a:ext cx="8574145" cy="919135"/>
          </a:xfrm>
          <a:prstGeom prst="rect">
            <a:avLst/>
          </a:prstGeom>
          <a:solidFill>
            <a:srgbClr val="FFC000"/>
          </a:solidFill>
          <a:ln w="12700" cap="flat" cmpd="sng">
            <a:solidFill>
              <a:srgbClr val="1C305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2100" dirty="0">
                <a:solidFill>
                  <a:schemeClr val="dk1"/>
                </a:solidFill>
                <a:latin typeface="Calibri"/>
                <a:ea typeface="Calibri"/>
                <a:cs typeface="Calibri"/>
                <a:sym typeface="Calibri"/>
              </a:rPr>
              <a:t>Background: Maria, a busy parent, was asked to be Special Needs PTA Secretary. She hesitated—her job and her own special needs son kept her busy.</a:t>
            </a:r>
            <a:endParaRPr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714899" y="431608"/>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Why Officer Roles Matter</a:t>
            </a:r>
            <a:endParaRPr/>
          </a:p>
        </p:txBody>
      </p:sp>
      <p:sp>
        <p:nvSpPr>
          <p:cNvPr id="198" name="Google Shape;198;p31"/>
          <p:cNvSpPr txBox="1">
            <a:spLocks noGrp="1"/>
          </p:cNvSpPr>
          <p:nvPr>
            <p:ph type="body" idx="1"/>
          </p:nvPr>
        </p:nvSpPr>
        <p:spPr>
          <a:xfrm>
            <a:off x="224386" y="1072627"/>
            <a:ext cx="8512317" cy="3421881"/>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dirty="0"/>
              <a:t>Officer positions like Secretary, Treasurer, and President are the backbone of our PTA.</a:t>
            </a:r>
          </a:p>
          <a:p>
            <a:pPr marL="177800" lvl="0" indent="-171450" algn="l" rtl="0">
              <a:lnSpc>
                <a:spcPct val="90000"/>
              </a:lnSpc>
              <a:spcBef>
                <a:spcPts val="0"/>
              </a:spcBef>
              <a:spcAft>
                <a:spcPts val="0"/>
              </a:spcAft>
              <a:buClr>
                <a:schemeClr val="dk1"/>
              </a:buClr>
              <a:buSzPts val="2100"/>
              <a:buChar char="•"/>
            </a:pPr>
            <a:endParaRPr dirty="0"/>
          </a:p>
          <a:p>
            <a:pPr marL="177800" lvl="0" indent="-171450" algn="l" rtl="0">
              <a:lnSpc>
                <a:spcPct val="90000"/>
              </a:lnSpc>
              <a:spcBef>
                <a:spcPts val="800"/>
              </a:spcBef>
              <a:spcAft>
                <a:spcPts val="0"/>
              </a:spcAft>
              <a:buClr>
                <a:schemeClr val="dk1"/>
              </a:buClr>
              <a:buSzPts val="2100"/>
              <a:buChar char="•"/>
            </a:pPr>
            <a:r>
              <a:rPr lang="en" dirty="0"/>
              <a:t>They shape our direction and impact</a:t>
            </a:r>
          </a:p>
          <a:p>
            <a:pPr marL="177800" lvl="0" indent="-171450" algn="l" rtl="0">
              <a:lnSpc>
                <a:spcPct val="90000"/>
              </a:lnSpc>
              <a:spcBef>
                <a:spcPts val="800"/>
              </a:spcBef>
              <a:spcAft>
                <a:spcPts val="0"/>
              </a:spcAft>
              <a:buClr>
                <a:schemeClr val="dk1"/>
              </a:buClr>
              <a:buSzPts val="2100"/>
              <a:buChar char="•"/>
            </a:pPr>
            <a:endParaRPr dirty="0"/>
          </a:p>
          <a:p>
            <a:pPr marL="177800" lvl="0" indent="-171450" algn="l" rtl="0">
              <a:lnSpc>
                <a:spcPct val="90000"/>
              </a:lnSpc>
              <a:spcBef>
                <a:spcPts val="800"/>
              </a:spcBef>
              <a:spcAft>
                <a:spcPts val="0"/>
              </a:spcAft>
              <a:buClr>
                <a:schemeClr val="dk1"/>
              </a:buClr>
              <a:buSzPts val="2100"/>
              <a:buChar char="•"/>
            </a:pPr>
            <a:r>
              <a:rPr lang="en" dirty="0"/>
              <a:t>Their leadership creates opportunities for all</a:t>
            </a:r>
          </a:p>
          <a:p>
            <a:pPr marL="177800" lvl="0" indent="-171450" algn="l" rtl="0">
              <a:lnSpc>
                <a:spcPct val="90000"/>
              </a:lnSpc>
              <a:spcBef>
                <a:spcPts val="800"/>
              </a:spcBef>
              <a:spcAft>
                <a:spcPts val="0"/>
              </a:spcAft>
              <a:buClr>
                <a:schemeClr val="dk1"/>
              </a:buClr>
              <a:buSzPts val="2100"/>
              <a:buChar char="•"/>
            </a:pPr>
            <a:endParaRPr lang="en" dirty="0"/>
          </a:p>
          <a:p>
            <a:pPr marL="177800" lvl="0" indent="-171450" algn="l" rtl="0">
              <a:lnSpc>
                <a:spcPct val="90000"/>
              </a:lnSpc>
              <a:spcBef>
                <a:spcPts val="800"/>
              </a:spcBef>
              <a:spcAft>
                <a:spcPts val="0"/>
              </a:spcAft>
              <a:buClr>
                <a:schemeClr val="dk1"/>
              </a:buClr>
              <a:buSzPts val="2100"/>
              <a:buChar char="•"/>
            </a:pPr>
            <a:r>
              <a:rPr lang="en" dirty="0"/>
              <a:t>Stepping into these roles means making a real difference for our school community.</a:t>
            </a:r>
            <a:endParaRPr dirty="0"/>
          </a:p>
          <a:p>
            <a:pPr marL="177800" lvl="0" indent="-38100" algn="l" rtl="0">
              <a:lnSpc>
                <a:spcPct val="90000"/>
              </a:lnSpc>
              <a:spcBef>
                <a:spcPts val="800"/>
              </a:spcBef>
              <a:spcAft>
                <a:spcPts val="0"/>
              </a:spcAft>
              <a:buClr>
                <a:schemeClr val="dk1"/>
              </a:buClr>
              <a:buSzPts val="2100"/>
              <a:buNone/>
            </a:pPr>
            <a:endParaRPr dirty="0"/>
          </a:p>
        </p:txBody>
      </p:sp>
      <p:sp>
        <p:nvSpPr>
          <p:cNvPr id="199" name="Google Shape;199;p31"/>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0" name="Google Shape;200;p31"/>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01" name="Google Shape;201;p31"/>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202" name="Google Shape;202;p31"/>
          <p:cNvPicPr preferRelativeResize="0"/>
          <p:nvPr/>
        </p:nvPicPr>
        <p:blipFill rotWithShape="1">
          <a:blip r:embed="rId4">
            <a:alphaModFix/>
          </a:blip>
          <a:srcRect/>
          <a:stretch/>
        </p:blipFill>
        <p:spPr>
          <a:xfrm>
            <a:off x="5724647" y="1847365"/>
            <a:ext cx="2704454" cy="11710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a16="http://schemas.microsoft.com/office/drawing/2014/main" id="{43522217-825A-F6C2-6BD6-D2F7B40EF9A5}"/>
            </a:ext>
          </a:extLst>
        </p:cNvPr>
        <p:cNvGrpSpPr/>
        <p:nvPr/>
      </p:nvGrpSpPr>
      <p:grpSpPr>
        <a:xfrm>
          <a:off x="0" y="0"/>
          <a:ext cx="0" cy="0"/>
          <a:chOff x="0" y="0"/>
          <a:chExt cx="0" cy="0"/>
        </a:xfrm>
      </p:grpSpPr>
      <p:sp>
        <p:nvSpPr>
          <p:cNvPr id="197" name="Google Shape;197;p31">
            <a:extLst>
              <a:ext uri="{FF2B5EF4-FFF2-40B4-BE49-F238E27FC236}">
                <a16:creationId xmlns:a16="http://schemas.microsoft.com/office/drawing/2014/main" id="{6BAB727F-3C26-CACD-ED8A-355BC8D12CEB}"/>
              </a:ext>
            </a:extLst>
          </p:cNvPr>
          <p:cNvSpPr txBox="1">
            <a:spLocks noGrp="1"/>
          </p:cNvSpPr>
          <p:nvPr>
            <p:ph type="title"/>
          </p:nvPr>
        </p:nvSpPr>
        <p:spPr>
          <a:xfrm>
            <a:off x="714899" y="431608"/>
            <a:ext cx="7714202" cy="827594"/>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dirty="0"/>
              <a:t>Volunteer level &amp; time commitment</a:t>
            </a:r>
            <a:endParaRPr dirty="0"/>
          </a:p>
        </p:txBody>
      </p:sp>
      <p:sp>
        <p:nvSpPr>
          <p:cNvPr id="198" name="Google Shape;198;p31">
            <a:extLst>
              <a:ext uri="{FF2B5EF4-FFF2-40B4-BE49-F238E27FC236}">
                <a16:creationId xmlns:a16="http://schemas.microsoft.com/office/drawing/2014/main" id="{CB17FF1B-491E-E85C-0769-C04F60BB8326}"/>
              </a:ext>
            </a:extLst>
          </p:cNvPr>
          <p:cNvSpPr txBox="1">
            <a:spLocks noGrp="1"/>
          </p:cNvSpPr>
          <p:nvPr>
            <p:ph type="body" idx="1"/>
          </p:nvPr>
        </p:nvSpPr>
        <p:spPr>
          <a:xfrm>
            <a:off x="224386" y="1290011"/>
            <a:ext cx="8512317" cy="3421881"/>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90000"/>
              </a:lnSpc>
              <a:spcBef>
                <a:spcPts val="0"/>
              </a:spcBef>
              <a:spcAft>
                <a:spcPts val="0"/>
              </a:spcAft>
              <a:buClr>
                <a:schemeClr val="dk1"/>
              </a:buClr>
              <a:buSzPts val="2100"/>
              <a:buChar char="•"/>
            </a:pPr>
            <a:r>
              <a:rPr lang="en" sz="3200" dirty="0"/>
              <a:t>Volunteer at different levels</a:t>
            </a:r>
          </a:p>
          <a:p>
            <a:pPr marL="177800" lvl="0" indent="-171450" algn="l" rtl="0">
              <a:lnSpc>
                <a:spcPct val="90000"/>
              </a:lnSpc>
              <a:spcBef>
                <a:spcPts val="0"/>
              </a:spcBef>
              <a:spcAft>
                <a:spcPts val="0"/>
              </a:spcAft>
              <a:buClr>
                <a:schemeClr val="dk1"/>
              </a:buClr>
              <a:buSzPts val="2100"/>
              <a:buChar char="•"/>
            </a:pPr>
            <a:endParaRPr lang="en" sz="3200" dirty="0"/>
          </a:p>
          <a:p>
            <a:pPr marL="635000" lvl="1" indent="-171450">
              <a:spcBef>
                <a:spcPts val="0"/>
              </a:spcBef>
              <a:buSzPts val="2100"/>
            </a:pPr>
            <a:r>
              <a:rPr lang="en" sz="2800" dirty="0"/>
              <a:t>Unit</a:t>
            </a:r>
          </a:p>
          <a:p>
            <a:pPr marL="635000" lvl="1" indent="-171450">
              <a:spcBef>
                <a:spcPts val="0"/>
              </a:spcBef>
              <a:buSzPts val="2100"/>
            </a:pPr>
            <a:endParaRPr lang="en" sz="2800" dirty="0"/>
          </a:p>
          <a:p>
            <a:pPr marL="635000" lvl="1" indent="-171450">
              <a:spcBef>
                <a:spcPts val="0"/>
              </a:spcBef>
              <a:buSzPts val="2100"/>
            </a:pPr>
            <a:r>
              <a:rPr lang="en" sz="2800" dirty="0"/>
              <a:t>Council </a:t>
            </a:r>
          </a:p>
          <a:p>
            <a:pPr marL="635000" lvl="1" indent="-171450">
              <a:spcBef>
                <a:spcPts val="0"/>
              </a:spcBef>
              <a:buSzPts val="2100"/>
            </a:pPr>
            <a:endParaRPr lang="en" sz="2800" dirty="0"/>
          </a:p>
          <a:p>
            <a:pPr marL="635000" lvl="1" indent="-171450">
              <a:spcBef>
                <a:spcPts val="0"/>
              </a:spcBef>
              <a:buSzPts val="2100"/>
            </a:pPr>
            <a:r>
              <a:rPr lang="en" sz="2800" dirty="0"/>
              <a:t>Region </a:t>
            </a:r>
          </a:p>
          <a:p>
            <a:pPr marL="635000" lvl="1" indent="-171450">
              <a:spcBef>
                <a:spcPts val="0"/>
              </a:spcBef>
              <a:buSzPts val="2100"/>
            </a:pPr>
            <a:endParaRPr lang="en" sz="2800" dirty="0"/>
          </a:p>
          <a:p>
            <a:pPr marL="635000" lvl="1" indent="-171450">
              <a:spcBef>
                <a:spcPts val="0"/>
              </a:spcBef>
              <a:buSzPts val="2100"/>
            </a:pPr>
            <a:r>
              <a:rPr lang="en" sz="2800" dirty="0"/>
              <a:t>State </a:t>
            </a:r>
          </a:p>
          <a:p>
            <a:pPr marL="635000" lvl="1" indent="-171450">
              <a:spcBef>
                <a:spcPts val="0"/>
              </a:spcBef>
              <a:buSzPts val="2100"/>
            </a:pPr>
            <a:endParaRPr lang="en" sz="2800" dirty="0"/>
          </a:p>
        </p:txBody>
      </p:sp>
      <p:sp>
        <p:nvSpPr>
          <p:cNvPr id="199" name="Google Shape;199;p31">
            <a:extLst>
              <a:ext uri="{FF2B5EF4-FFF2-40B4-BE49-F238E27FC236}">
                <a16:creationId xmlns:a16="http://schemas.microsoft.com/office/drawing/2014/main" id="{8339DAE7-F3EB-4430-36F6-203F0FBB43E5}"/>
              </a:ext>
            </a:extLst>
          </p:cNvPr>
          <p:cNvSpPr/>
          <p:nvPr/>
        </p:nvSpPr>
        <p:spPr>
          <a:xfrm>
            <a:off x="0" y="0"/>
            <a:ext cx="9144000" cy="484464"/>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0" name="Google Shape;200;p31">
            <a:extLst>
              <a:ext uri="{FF2B5EF4-FFF2-40B4-BE49-F238E27FC236}">
                <a16:creationId xmlns:a16="http://schemas.microsoft.com/office/drawing/2014/main" id="{3E18C288-CCBA-E833-72E9-E9DE5530FD73}"/>
              </a:ext>
            </a:extLst>
          </p:cNvPr>
          <p:cNvSpPr/>
          <p:nvPr/>
        </p:nvSpPr>
        <p:spPr>
          <a:xfrm>
            <a:off x="0" y="4743450"/>
            <a:ext cx="9144000" cy="400050"/>
          </a:xfrm>
          <a:prstGeom prst="rect">
            <a:avLst/>
          </a:prstGeom>
          <a:solidFill>
            <a:srgbClr val="003C7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01" name="Google Shape;201;p31">
            <a:extLst>
              <a:ext uri="{FF2B5EF4-FFF2-40B4-BE49-F238E27FC236}">
                <a16:creationId xmlns:a16="http://schemas.microsoft.com/office/drawing/2014/main" id="{09EB8DF4-9D68-783E-D7FC-451E73AB0FF3}"/>
              </a:ext>
            </a:extLst>
          </p:cNvPr>
          <p:cNvPicPr preferRelativeResize="0"/>
          <p:nvPr/>
        </p:nvPicPr>
        <p:blipFill rotWithShape="1">
          <a:blip r:embed="rId3">
            <a:alphaModFix/>
          </a:blip>
          <a:srcRect/>
          <a:stretch/>
        </p:blipFill>
        <p:spPr>
          <a:xfrm>
            <a:off x="57149" y="34836"/>
            <a:ext cx="334474" cy="386710"/>
          </a:xfrm>
          <a:prstGeom prst="rect">
            <a:avLst/>
          </a:prstGeom>
          <a:noFill/>
          <a:ln>
            <a:noFill/>
          </a:ln>
        </p:spPr>
      </p:pic>
      <p:pic>
        <p:nvPicPr>
          <p:cNvPr id="5122" name="Picture 2" descr="Volunteering — Miraloma Elementary">
            <a:extLst>
              <a:ext uri="{FF2B5EF4-FFF2-40B4-BE49-F238E27FC236}">
                <a16:creationId xmlns:a16="http://schemas.microsoft.com/office/drawing/2014/main" id="{3E651C4D-AC6B-D2A2-2B49-74BB66775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899" y="2111091"/>
            <a:ext cx="3911259" cy="237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9897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1580</Words>
  <Application>Microsoft Office PowerPoint</Application>
  <PresentationFormat>On-screen Show (16:9)</PresentationFormat>
  <Paragraphs>233</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Quattrocento Sans</vt:lpstr>
      <vt:lpstr>Calibri</vt:lpstr>
      <vt:lpstr>Arial</vt:lpstr>
      <vt:lpstr>Roboto</vt:lpstr>
      <vt:lpstr>Simple Light</vt:lpstr>
      <vt:lpstr>Office Theme</vt:lpstr>
      <vt:lpstr>      Welcome to our PTA Leadership Session:   Getting to Yes - How to Motivate Busy Volunteers to Continue Their Great Work</vt:lpstr>
      <vt:lpstr>AGENDA </vt:lpstr>
      <vt:lpstr>PowerPoint Presentation</vt:lpstr>
      <vt:lpstr>The Volunteer Paradox</vt:lpstr>
      <vt:lpstr>Who Are Our Leaders</vt:lpstr>
      <vt:lpstr>The Imbalance: Burnout &amp; Missed Opportunities</vt:lpstr>
      <vt:lpstr>Real Story – The Reluctant Leader</vt:lpstr>
      <vt:lpstr>Why Officer Roles Matter</vt:lpstr>
      <vt:lpstr>Volunteer level &amp; time commitment</vt:lpstr>
      <vt:lpstr>Volunteer Involvement Makes a Difference</vt:lpstr>
      <vt:lpstr>Tools: Volunteer Management Lifecycle  </vt:lpstr>
      <vt:lpstr> Volunteer Management Lifecycle breakdown</vt:lpstr>
      <vt:lpstr>Barriers to Saying Yes</vt:lpstr>
      <vt:lpstr>How to Inspire Engagement</vt:lpstr>
      <vt:lpstr>Personal Invitation </vt:lpstr>
      <vt:lpstr>Tools to Do the Work </vt:lpstr>
      <vt:lpstr>Role Clarity &amp; Flexibility </vt:lpstr>
      <vt:lpstr>Recognition &amp; Support </vt:lpstr>
      <vt:lpstr>Benefits </vt:lpstr>
      <vt:lpstr>PowerPoint Presentation</vt:lpstr>
      <vt:lpstr>Getting to YES:  Interactive Poll Discussion</vt:lpstr>
      <vt:lpstr>Success Stories &amp; Small Wins</vt:lpstr>
      <vt:lpstr>Action Steps</vt:lpstr>
      <vt:lpstr>PowerPoint Presentation</vt:lpstr>
      <vt:lpstr>PowerPoint Presentation</vt:lpstr>
      <vt:lpstr>Q&amp;A /Ideas  - Open Forum</vt:lpstr>
      <vt:lpstr>Resources &amp; Support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Purnima Mohan</cp:lastModifiedBy>
  <cp:revision>12</cp:revision>
  <dcterms:modified xsi:type="dcterms:W3CDTF">2025-11-05T11:47:39Z</dcterms:modified>
</cp:coreProperties>
</file>