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1"/>
  </p:notesMasterIdLst>
  <p:sldIdLst>
    <p:sldId id="256" r:id="rId2"/>
    <p:sldId id="257"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58" r:id="rId20"/>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2" roundtripDataSignature="AMtx7mhuAeG0f5NDR11fhrpBLHWq1kRpT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348"/>
    <p:restoredTop sz="94679"/>
  </p:normalViewPr>
  <p:slideViewPr>
    <p:cSldViewPr snapToGrid="0">
      <p:cViewPr varScale="1">
        <p:scale>
          <a:sx n="76" d="100"/>
          <a:sy n="76" d="100"/>
        </p:scale>
        <p:origin x="224" y="9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a:extLst>
            <a:ext uri="{FF2B5EF4-FFF2-40B4-BE49-F238E27FC236}">
              <a16:creationId xmlns:a16="http://schemas.microsoft.com/office/drawing/2014/main" id="{DD006B57-955E-5285-B683-8669C8A151E0}"/>
            </a:ext>
          </a:extLst>
        </p:cNvPr>
        <p:cNvGrpSpPr/>
        <p:nvPr/>
      </p:nvGrpSpPr>
      <p:grpSpPr>
        <a:xfrm>
          <a:off x="0" y="0"/>
          <a:ext cx="0" cy="0"/>
          <a:chOff x="0" y="0"/>
          <a:chExt cx="0" cy="0"/>
        </a:xfrm>
      </p:grpSpPr>
      <p:sp>
        <p:nvSpPr>
          <p:cNvPr id="92" name="Google Shape;92;p2:notes">
            <a:extLst>
              <a:ext uri="{FF2B5EF4-FFF2-40B4-BE49-F238E27FC236}">
                <a16:creationId xmlns:a16="http://schemas.microsoft.com/office/drawing/2014/main" id="{AA78D31B-C5A9-3488-9816-B802E73BA4E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3" name="Google Shape;93;p2:notes">
            <a:extLst>
              <a:ext uri="{FF2B5EF4-FFF2-40B4-BE49-F238E27FC236}">
                <a16:creationId xmlns:a16="http://schemas.microsoft.com/office/drawing/2014/main" id="{802A041E-005B-E383-B4C4-84BF1F7A0C5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093856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a:extLst>
            <a:ext uri="{FF2B5EF4-FFF2-40B4-BE49-F238E27FC236}">
              <a16:creationId xmlns:a16="http://schemas.microsoft.com/office/drawing/2014/main" id="{66F22780-C9A2-91E1-4683-EBD38FD4060C}"/>
            </a:ext>
          </a:extLst>
        </p:cNvPr>
        <p:cNvGrpSpPr/>
        <p:nvPr/>
      </p:nvGrpSpPr>
      <p:grpSpPr>
        <a:xfrm>
          <a:off x="0" y="0"/>
          <a:ext cx="0" cy="0"/>
          <a:chOff x="0" y="0"/>
          <a:chExt cx="0" cy="0"/>
        </a:xfrm>
      </p:grpSpPr>
      <p:sp>
        <p:nvSpPr>
          <p:cNvPr id="92" name="Google Shape;92;p2:notes">
            <a:extLst>
              <a:ext uri="{FF2B5EF4-FFF2-40B4-BE49-F238E27FC236}">
                <a16:creationId xmlns:a16="http://schemas.microsoft.com/office/drawing/2014/main" id="{C062502C-8994-D3E3-36A5-7D3C674D5DF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3" name="Google Shape;93;p2:notes">
            <a:extLst>
              <a:ext uri="{FF2B5EF4-FFF2-40B4-BE49-F238E27FC236}">
                <a16:creationId xmlns:a16="http://schemas.microsoft.com/office/drawing/2014/main" id="{900C833B-1ABA-BC7A-E801-14F6AC110F3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889114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a:extLst>
            <a:ext uri="{FF2B5EF4-FFF2-40B4-BE49-F238E27FC236}">
              <a16:creationId xmlns:a16="http://schemas.microsoft.com/office/drawing/2014/main" id="{47283F9B-9A93-39C1-B31F-42538E842FBD}"/>
            </a:ext>
          </a:extLst>
        </p:cNvPr>
        <p:cNvGrpSpPr/>
        <p:nvPr/>
      </p:nvGrpSpPr>
      <p:grpSpPr>
        <a:xfrm>
          <a:off x="0" y="0"/>
          <a:ext cx="0" cy="0"/>
          <a:chOff x="0" y="0"/>
          <a:chExt cx="0" cy="0"/>
        </a:xfrm>
      </p:grpSpPr>
      <p:sp>
        <p:nvSpPr>
          <p:cNvPr id="92" name="Google Shape;92;p2:notes">
            <a:extLst>
              <a:ext uri="{FF2B5EF4-FFF2-40B4-BE49-F238E27FC236}">
                <a16:creationId xmlns:a16="http://schemas.microsoft.com/office/drawing/2014/main" id="{4E38164E-B206-37B7-61A6-FAECF6637CD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3" name="Google Shape;93;p2:notes">
            <a:extLst>
              <a:ext uri="{FF2B5EF4-FFF2-40B4-BE49-F238E27FC236}">
                <a16:creationId xmlns:a16="http://schemas.microsoft.com/office/drawing/2014/main" id="{765055D3-1798-27F3-BBC4-CDD5BF250BB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601540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a:extLst>
            <a:ext uri="{FF2B5EF4-FFF2-40B4-BE49-F238E27FC236}">
              <a16:creationId xmlns:a16="http://schemas.microsoft.com/office/drawing/2014/main" id="{D36B5539-4184-6827-5B28-6ED8A2328968}"/>
            </a:ext>
          </a:extLst>
        </p:cNvPr>
        <p:cNvGrpSpPr/>
        <p:nvPr/>
      </p:nvGrpSpPr>
      <p:grpSpPr>
        <a:xfrm>
          <a:off x="0" y="0"/>
          <a:ext cx="0" cy="0"/>
          <a:chOff x="0" y="0"/>
          <a:chExt cx="0" cy="0"/>
        </a:xfrm>
      </p:grpSpPr>
      <p:sp>
        <p:nvSpPr>
          <p:cNvPr id="92" name="Google Shape;92;p2:notes">
            <a:extLst>
              <a:ext uri="{FF2B5EF4-FFF2-40B4-BE49-F238E27FC236}">
                <a16:creationId xmlns:a16="http://schemas.microsoft.com/office/drawing/2014/main" id="{795DF86B-F459-1734-96D6-CBD3300E8CC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3" name="Google Shape;93;p2:notes">
            <a:extLst>
              <a:ext uri="{FF2B5EF4-FFF2-40B4-BE49-F238E27FC236}">
                <a16:creationId xmlns:a16="http://schemas.microsoft.com/office/drawing/2014/main" id="{96C2A59D-7D36-EE9D-DDDD-8FB1A5276A0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000144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a:extLst>
            <a:ext uri="{FF2B5EF4-FFF2-40B4-BE49-F238E27FC236}">
              <a16:creationId xmlns:a16="http://schemas.microsoft.com/office/drawing/2014/main" id="{6AB287ED-CB25-CB67-D371-40E55947809A}"/>
            </a:ext>
          </a:extLst>
        </p:cNvPr>
        <p:cNvGrpSpPr/>
        <p:nvPr/>
      </p:nvGrpSpPr>
      <p:grpSpPr>
        <a:xfrm>
          <a:off x="0" y="0"/>
          <a:ext cx="0" cy="0"/>
          <a:chOff x="0" y="0"/>
          <a:chExt cx="0" cy="0"/>
        </a:xfrm>
      </p:grpSpPr>
      <p:sp>
        <p:nvSpPr>
          <p:cNvPr id="92" name="Google Shape;92;p2:notes">
            <a:extLst>
              <a:ext uri="{FF2B5EF4-FFF2-40B4-BE49-F238E27FC236}">
                <a16:creationId xmlns:a16="http://schemas.microsoft.com/office/drawing/2014/main" id="{8E4E3413-FD95-E384-C342-F9058936836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3" name="Google Shape;93;p2:notes">
            <a:extLst>
              <a:ext uri="{FF2B5EF4-FFF2-40B4-BE49-F238E27FC236}">
                <a16:creationId xmlns:a16="http://schemas.microsoft.com/office/drawing/2014/main" id="{6CDFC9A3-7C26-426C-C89C-B21AB9AD37E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197758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a:extLst>
            <a:ext uri="{FF2B5EF4-FFF2-40B4-BE49-F238E27FC236}">
              <a16:creationId xmlns:a16="http://schemas.microsoft.com/office/drawing/2014/main" id="{2F0FBD27-01B2-BE67-7689-CC7301FABBD7}"/>
            </a:ext>
          </a:extLst>
        </p:cNvPr>
        <p:cNvGrpSpPr/>
        <p:nvPr/>
      </p:nvGrpSpPr>
      <p:grpSpPr>
        <a:xfrm>
          <a:off x="0" y="0"/>
          <a:ext cx="0" cy="0"/>
          <a:chOff x="0" y="0"/>
          <a:chExt cx="0" cy="0"/>
        </a:xfrm>
      </p:grpSpPr>
      <p:sp>
        <p:nvSpPr>
          <p:cNvPr id="92" name="Google Shape;92;p2:notes">
            <a:extLst>
              <a:ext uri="{FF2B5EF4-FFF2-40B4-BE49-F238E27FC236}">
                <a16:creationId xmlns:a16="http://schemas.microsoft.com/office/drawing/2014/main" id="{7C55A577-8332-C67E-B8E0-E6EB3CB9972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3" name="Google Shape;93;p2:notes">
            <a:extLst>
              <a:ext uri="{FF2B5EF4-FFF2-40B4-BE49-F238E27FC236}">
                <a16:creationId xmlns:a16="http://schemas.microsoft.com/office/drawing/2014/main" id="{E768E5B3-B20E-4DD6-AB01-344D9F70620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334630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a:extLst>
            <a:ext uri="{FF2B5EF4-FFF2-40B4-BE49-F238E27FC236}">
              <a16:creationId xmlns:a16="http://schemas.microsoft.com/office/drawing/2014/main" id="{6EC0FCA6-28E5-667A-7BF2-34B9F17696FE}"/>
            </a:ext>
          </a:extLst>
        </p:cNvPr>
        <p:cNvGrpSpPr/>
        <p:nvPr/>
      </p:nvGrpSpPr>
      <p:grpSpPr>
        <a:xfrm>
          <a:off x="0" y="0"/>
          <a:ext cx="0" cy="0"/>
          <a:chOff x="0" y="0"/>
          <a:chExt cx="0" cy="0"/>
        </a:xfrm>
      </p:grpSpPr>
      <p:sp>
        <p:nvSpPr>
          <p:cNvPr id="92" name="Google Shape;92;p2:notes">
            <a:extLst>
              <a:ext uri="{FF2B5EF4-FFF2-40B4-BE49-F238E27FC236}">
                <a16:creationId xmlns:a16="http://schemas.microsoft.com/office/drawing/2014/main" id="{2DBE8CE5-AE48-807A-7C25-783D603831C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3" name="Google Shape;93;p2:notes">
            <a:extLst>
              <a:ext uri="{FF2B5EF4-FFF2-40B4-BE49-F238E27FC236}">
                <a16:creationId xmlns:a16="http://schemas.microsoft.com/office/drawing/2014/main" id="{7B45A3A3-DE09-E848-3FD5-721BE295E22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131814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a:extLst>
            <a:ext uri="{FF2B5EF4-FFF2-40B4-BE49-F238E27FC236}">
              <a16:creationId xmlns:a16="http://schemas.microsoft.com/office/drawing/2014/main" id="{78B4F023-9197-C739-5D46-C6FDC2A1913B}"/>
            </a:ext>
          </a:extLst>
        </p:cNvPr>
        <p:cNvGrpSpPr/>
        <p:nvPr/>
      </p:nvGrpSpPr>
      <p:grpSpPr>
        <a:xfrm>
          <a:off x="0" y="0"/>
          <a:ext cx="0" cy="0"/>
          <a:chOff x="0" y="0"/>
          <a:chExt cx="0" cy="0"/>
        </a:xfrm>
      </p:grpSpPr>
      <p:sp>
        <p:nvSpPr>
          <p:cNvPr id="92" name="Google Shape;92;p2:notes">
            <a:extLst>
              <a:ext uri="{FF2B5EF4-FFF2-40B4-BE49-F238E27FC236}">
                <a16:creationId xmlns:a16="http://schemas.microsoft.com/office/drawing/2014/main" id="{4E9E1193-7FBC-4464-E74C-0633012B181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3" name="Google Shape;93;p2:notes">
            <a:extLst>
              <a:ext uri="{FF2B5EF4-FFF2-40B4-BE49-F238E27FC236}">
                <a16:creationId xmlns:a16="http://schemas.microsoft.com/office/drawing/2014/main" id="{0EAFE197-F390-B643-4504-CA412564DD7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281800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a:extLst>
            <a:ext uri="{FF2B5EF4-FFF2-40B4-BE49-F238E27FC236}">
              <a16:creationId xmlns:a16="http://schemas.microsoft.com/office/drawing/2014/main" id="{C36F99C6-B168-FDE1-94FF-4774C908321A}"/>
            </a:ext>
          </a:extLst>
        </p:cNvPr>
        <p:cNvGrpSpPr/>
        <p:nvPr/>
      </p:nvGrpSpPr>
      <p:grpSpPr>
        <a:xfrm>
          <a:off x="0" y="0"/>
          <a:ext cx="0" cy="0"/>
          <a:chOff x="0" y="0"/>
          <a:chExt cx="0" cy="0"/>
        </a:xfrm>
      </p:grpSpPr>
      <p:sp>
        <p:nvSpPr>
          <p:cNvPr id="92" name="Google Shape;92;p2:notes">
            <a:extLst>
              <a:ext uri="{FF2B5EF4-FFF2-40B4-BE49-F238E27FC236}">
                <a16:creationId xmlns:a16="http://schemas.microsoft.com/office/drawing/2014/main" id="{B46A86C2-7CB9-F7A2-8A42-7916B114EEB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3" name="Google Shape;93;p2:notes">
            <a:extLst>
              <a:ext uri="{FF2B5EF4-FFF2-40B4-BE49-F238E27FC236}">
                <a16:creationId xmlns:a16="http://schemas.microsoft.com/office/drawing/2014/main" id="{57284C47-42EE-A723-CA15-8F7EDB89AE6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273482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2" name="Google Shape;10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3" name="Google Shape;9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a:extLst>
            <a:ext uri="{FF2B5EF4-FFF2-40B4-BE49-F238E27FC236}">
              <a16:creationId xmlns:a16="http://schemas.microsoft.com/office/drawing/2014/main" id="{76BE8D67-F361-BE7C-9ACD-2273C3E24C18}"/>
            </a:ext>
          </a:extLst>
        </p:cNvPr>
        <p:cNvGrpSpPr/>
        <p:nvPr/>
      </p:nvGrpSpPr>
      <p:grpSpPr>
        <a:xfrm>
          <a:off x="0" y="0"/>
          <a:ext cx="0" cy="0"/>
          <a:chOff x="0" y="0"/>
          <a:chExt cx="0" cy="0"/>
        </a:xfrm>
      </p:grpSpPr>
      <p:sp>
        <p:nvSpPr>
          <p:cNvPr id="92" name="Google Shape;92;p2:notes">
            <a:extLst>
              <a:ext uri="{FF2B5EF4-FFF2-40B4-BE49-F238E27FC236}">
                <a16:creationId xmlns:a16="http://schemas.microsoft.com/office/drawing/2014/main" id="{E79C1158-D7E1-54D0-7028-C0F65375A3F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3" name="Google Shape;93;p2:notes">
            <a:extLst>
              <a:ext uri="{FF2B5EF4-FFF2-40B4-BE49-F238E27FC236}">
                <a16:creationId xmlns:a16="http://schemas.microsoft.com/office/drawing/2014/main" id="{86544AB9-73DC-1B5B-62D1-FEADDCEC81A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178238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a:extLst>
            <a:ext uri="{FF2B5EF4-FFF2-40B4-BE49-F238E27FC236}">
              <a16:creationId xmlns:a16="http://schemas.microsoft.com/office/drawing/2014/main" id="{1A2D4130-05F0-88B7-E951-72DB0CA7F58F}"/>
            </a:ext>
          </a:extLst>
        </p:cNvPr>
        <p:cNvGrpSpPr/>
        <p:nvPr/>
      </p:nvGrpSpPr>
      <p:grpSpPr>
        <a:xfrm>
          <a:off x="0" y="0"/>
          <a:ext cx="0" cy="0"/>
          <a:chOff x="0" y="0"/>
          <a:chExt cx="0" cy="0"/>
        </a:xfrm>
      </p:grpSpPr>
      <p:sp>
        <p:nvSpPr>
          <p:cNvPr id="92" name="Google Shape;92;p2:notes">
            <a:extLst>
              <a:ext uri="{FF2B5EF4-FFF2-40B4-BE49-F238E27FC236}">
                <a16:creationId xmlns:a16="http://schemas.microsoft.com/office/drawing/2014/main" id="{503A1A7F-39C7-D3AC-5CD7-E0C3363CA3F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3" name="Google Shape;93;p2:notes">
            <a:extLst>
              <a:ext uri="{FF2B5EF4-FFF2-40B4-BE49-F238E27FC236}">
                <a16:creationId xmlns:a16="http://schemas.microsoft.com/office/drawing/2014/main" id="{86E337AB-C1A5-2BF2-52CF-B3A0E822053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550111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a:extLst>
            <a:ext uri="{FF2B5EF4-FFF2-40B4-BE49-F238E27FC236}">
              <a16:creationId xmlns:a16="http://schemas.microsoft.com/office/drawing/2014/main" id="{5B2B6C81-4034-EAED-BFD7-05AC3CEDF1AD}"/>
            </a:ext>
          </a:extLst>
        </p:cNvPr>
        <p:cNvGrpSpPr/>
        <p:nvPr/>
      </p:nvGrpSpPr>
      <p:grpSpPr>
        <a:xfrm>
          <a:off x="0" y="0"/>
          <a:ext cx="0" cy="0"/>
          <a:chOff x="0" y="0"/>
          <a:chExt cx="0" cy="0"/>
        </a:xfrm>
      </p:grpSpPr>
      <p:sp>
        <p:nvSpPr>
          <p:cNvPr id="92" name="Google Shape;92;p2:notes">
            <a:extLst>
              <a:ext uri="{FF2B5EF4-FFF2-40B4-BE49-F238E27FC236}">
                <a16:creationId xmlns:a16="http://schemas.microsoft.com/office/drawing/2014/main" id="{1E05E53E-1EED-9626-B67D-FD31761C399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3" name="Google Shape;93;p2:notes">
            <a:extLst>
              <a:ext uri="{FF2B5EF4-FFF2-40B4-BE49-F238E27FC236}">
                <a16:creationId xmlns:a16="http://schemas.microsoft.com/office/drawing/2014/main" id="{FC973D2D-DE25-389F-21C0-739D9821747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401915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a:extLst>
            <a:ext uri="{FF2B5EF4-FFF2-40B4-BE49-F238E27FC236}">
              <a16:creationId xmlns:a16="http://schemas.microsoft.com/office/drawing/2014/main" id="{24259E60-4515-E431-A906-97E5E4D086ED}"/>
            </a:ext>
          </a:extLst>
        </p:cNvPr>
        <p:cNvGrpSpPr/>
        <p:nvPr/>
      </p:nvGrpSpPr>
      <p:grpSpPr>
        <a:xfrm>
          <a:off x="0" y="0"/>
          <a:ext cx="0" cy="0"/>
          <a:chOff x="0" y="0"/>
          <a:chExt cx="0" cy="0"/>
        </a:xfrm>
      </p:grpSpPr>
      <p:sp>
        <p:nvSpPr>
          <p:cNvPr id="92" name="Google Shape;92;p2:notes">
            <a:extLst>
              <a:ext uri="{FF2B5EF4-FFF2-40B4-BE49-F238E27FC236}">
                <a16:creationId xmlns:a16="http://schemas.microsoft.com/office/drawing/2014/main" id="{82B7CE7B-5F55-4BFE-CE4C-31A056D9A8B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3" name="Google Shape;93;p2:notes">
            <a:extLst>
              <a:ext uri="{FF2B5EF4-FFF2-40B4-BE49-F238E27FC236}">
                <a16:creationId xmlns:a16="http://schemas.microsoft.com/office/drawing/2014/main" id="{E59EB538-8312-E6C6-32DF-60ED163CE55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075537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a:extLst>
            <a:ext uri="{FF2B5EF4-FFF2-40B4-BE49-F238E27FC236}">
              <a16:creationId xmlns:a16="http://schemas.microsoft.com/office/drawing/2014/main" id="{1D5E0A64-B62D-9732-EB16-5198396BED4E}"/>
            </a:ext>
          </a:extLst>
        </p:cNvPr>
        <p:cNvGrpSpPr/>
        <p:nvPr/>
      </p:nvGrpSpPr>
      <p:grpSpPr>
        <a:xfrm>
          <a:off x="0" y="0"/>
          <a:ext cx="0" cy="0"/>
          <a:chOff x="0" y="0"/>
          <a:chExt cx="0" cy="0"/>
        </a:xfrm>
      </p:grpSpPr>
      <p:sp>
        <p:nvSpPr>
          <p:cNvPr id="92" name="Google Shape;92;p2:notes">
            <a:extLst>
              <a:ext uri="{FF2B5EF4-FFF2-40B4-BE49-F238E27FC236}">
                <a16:creationId xmlns:a16="http://schemas.microsoft.com/office/drawing/2014/main" id="{1C0A04BD-254A-9527-7656-B2C92C999C5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3" name="Google Shape;93;p2:notes">
            <a:extLst>
              <a:ext uri="{FF2B5EF4-FFF2-40B4-BE49-F238E27FC236}">
                <a16:creationId xmlns:a16="http://schemas.microsoft.com/office/drawing/2014/main" id="{E454B3EE-37BB-764E-9914-784A0C6110E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309343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a:extLst>
            <a:ext uri="{FF2B5EF4-FFF2-40B4-BE49-F238E27FC236}">
              <a16:creationId xmlns:a16="http://schemas.microsoft.com/office/drawing/2014/main" id="{72854BDE-A31C-9006-56A5-53A8BE7FAF96}"/>
            </a:ext>
          </a:extLst>
        </p:cNvPr>
        <p:cNvGrpSpPr/>
        <p:nvPr/>
      </p:nvGrpSpPr>
      <p:grpSpPr>
        <a:xfrm>
          <a:off x="0" y="0"/>
          <a:ext cx="0" cy="0"/>
          <a:chOff x="0" y="0"/>
          <a:chExt cx="0" cy="0"/>
        </a:xfrm>
      </p:grpSpPr>
      <p:sp>
        <p:nvSpPr>
          <p:cNvPr id="92" name="Google Shape;92;p2:notes">
            <a:extLst>
              <a:ext uri="{FF2B5EF4-FFF2-40B4-BE49-F238E27FC236}">
                <a16:creationId xmlns:a16="http://schemas.microsoft.com/office/drawing/2014/main" id="{57DA5352-0DF6-50EB-11EC-C60AE4B235D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3" name="Google Shape;93;p2:notes">
            <a:extLst>
              <a:ext uri="{FF2B5EF4-FFF2-40B4-BE49-F238E27FC236}">
                <a16:creationId xmlns:a16="http://schemas.microsoft.com/office/drawing/2014/main" id="{8D0281C6-0FD1-3448-E351-B9C391E4B6A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841159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a:extLst>
            <a:ext uri="{FF2B5EF4-FFF2-40B4-BE49-F238E27FC236}">
              <a16:creationId xmlns:a16="http://schemas.microsoft.com/office/drawing/2014/main" id="{1507A1CF-1F63-8643-5661-694B26C72031}"/>
            </a:ext>
          </a:extLst>
        </p:cNvPr>
        <p:cNvGrpSpPr/>
        <p:nvPr/>
      </p:nvGrpSpPr>
      <p:grpSpPr>
        <a:xfrm>
          <a:off x="0" y="0"/>
          <a:ext cx="0" cy="0"/>
          <a:chOff x="0" y="0"/>
          <a:chExt cx="0" cy="0"/>
        </a:xfrm>
      </p:grpSpPr>
      <p:sp>
        <p:nvSpPr>
          <p:cNvPr id="92" name="Google Shape;92;p2:notes">
            <a:extLst>
              <a:ext uri="{FF2B5EF4-FFF2-40B4-BE49-F238E27FC236}">
                <a16:creationId xmlns:a16="http://schemas.microsoft.com/office/drawing/2014/main" id="{57A26A65-8451-CC85-DEB3-B02965081FF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3" name="Google Shape;93;p2:notes">
            <a:extLst>
              <a:ext uri="{FF2B5EF4-FFF2-40B4-BE49-F238E27FC236}">
                <a16:creationId xmlns:a16="http://schemas.microsoft.com/office/drawing/2014/main" id="{1A3D00D0-CDD1-7863-7BE7-4570C1649B8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500777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7"/>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7"/>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1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1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3"/>
          <p:cNvSpPr>
            <a:spLocks noGrp="1"/>
          </p:cNvSpPr>
          <p:nvPr>
            <p:ph type="pic" idx="2"/>
          </p:nvPr>
        </p:nvSpPr>
        <p:spPr>
          <a:xfrm>
            <a:off x="5183188" y="987425"/>
            <a:ext cx="6172200" cy="4873625"/>
          </a:xfrm>
          <a:prstGeom prst="rect">
            <a:avLst/>
          </a:prstGeom>
          <a:noFill/>
          <a:ln>
            <a:noFill/>
          </a:ln>
        </p:spPr>
      </p:sp>
      <p:sp>
        <p:nvSpPr>
          <p:cNvPr id="64" name="Google Shape;64;p1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hyperlink" Target="https://nyspta.org/wp-content/uploads/2024/07/NYS-PTA-Insurance-Guide-2024-final.pdf"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hyperlink" Target="http://www.nyspta.org/"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hyperlink" Target="https://www.pta.org/home/run-your-pta/National-Standards-for-Family-School-Partnerships"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14.jpg"/><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hyperlink" Target="https://nyspta.org/home/programs/literacy/" TargetMode="External"/><Relationship Id="rId7"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hyperlink" Target="https://www.pta.org/home/run-your-pta/Awards-Grants" TargetMode="External"/><Relationship Id="rId5" Type="http://schemas.openxmlformats.org/officeDocument/2006/relationships/hyperlink" Target="https://nyspta.org/home/pta-leaders/awards-and-recognitions/" TargetMode="External"/><Relationship Id="rId4" Type="http://schemas.openxmlformats.org/officeDocument/2006/relationships/hyperlink" Target="https://nyspta.org/home/programs/reflections/"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mailto:westchestereastputnamrd@nyspta.org"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4.png"/><Relationship Id="rId4" Type="http://schemas.openxmlformats.org/officeDocument/2006/relationships/hyperlink" Target="mailto:fieldsupportnatalone@nyspta.org"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nyspta.org/bylawsprocedures/" TargetMode="External"/><Relationship Id="rId7"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hyperlink" Target="https://nyspta.org/home/about/contact/contacts-region-directors/"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
          <p:cNvSpPr txBox="1">
            <a:spLocks noGrp="1"/>
          </p:cNvSpPr>
          <p:nvPr>
            <p:ph type="ctrTitle"/>
          </p:nvPr>
        </p:nvSpPr>
        <p:spPr>
          <a:xfrm>
            <a:off x="1752600" y="1343919"/>
            <a:ext cx="9144000" cy="194262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6000"/>
              <a:buFont typeface="Calibri"/>
              <a:buNone/>
            </a:pPr>
            <a:r>
              <a:rPr lang="en-US" dirty="0"/>
              <a:t>31* Point Checklist for Units</a:t>
            </a:r>
            <a:endParaRPr dirty="0"/>
          </a:p>
        </p:txBody>
      </p:sp>
      <p:sp>
        <p:nvSpPr>
          <p:cNvPr id="85" name="Google Shape;85;p1"/>
          <p:cNvSpPr txBox="1">
            <a:spLocks noGrp="1"/>
          </p:cNvSpPr>
          <p:nvPr>
            <p:ph type="subTitle" idx="1"/>
          </p:nvPr>
        </p:nvSpPr>
        <p:spPr>
          <a:xfrm>
            <a:off x="1752600" y="3360129"/>
            <a:ext cx="9144000" cy="2579171"/>
          </a:xfrm>
          <a:prstGeom prst="rect">
            <a:avLst/>
          </a:prstGeom>
          <a:noFill/>
          <a:ln>
            <a:noFill/>
          </a:ln>
        </p:spPr>
        <p:txBody>
          <a:bodyPr spcFirstLastPara="1" wrap="square" lIns="91425" tIns="45700" rIns="91425" bIns="45700" anchor="t" anchorCtr="0">
            <a:normAutofit fontScale="32500" lnSpcReduction="20000"/>
          </a:bodyPr>
          <a:lstStyle/>
          <a:p>
            <a:pPr marL="0" lvl="0" indent="0" algn="ctr" rtl="0">
              <a:lnSpc>
                <a:spcPct val="90000"/>
              </a:lnSpc>
              <a:spcBef>
                <a:spcPts val="0"/>
              </a:spcBef>
              <a:spcAft>
                <a:spcPts val="0"/>
              </a:spcAft>
              <a:buClr>
                <a:schemeClr val="dk1"/>
              </a:buClr>
              <a:buSzPts val="2400"/>
              <a:buNone/>
            </a:pPr>
            <a:r>
              <a:rPr lang="en-US" sz="9600" b="1" dirty="0"/>
              <a:t>Jeanette Rosen</a:t>
            </a:r>
          </a:p>
          <a:p>
            <a:pPr marL="0" lvl="0" indent="0" algn="ctr" rtl="0">
              <a:lnSpc>
                <a:spcPct val="90000"/>
              </a:lnSpc>
              <a:spcBef>
                <a:spcPts val="0"/>
              </a:spcBef>
              <a:spcAft>
                <a:spcPts val="0"/>
              </a:spcAft>
              <a:buClr>
                <a:schemeClr val="dk1"/>
              </a:buClr>
              <a:buSzPts val="2400"/>
              <a:buNone/>
            </a:pPr>
            <a:endParaRPr lang="en-US" sz="9600" b="1" dirty="0"/>
          </a:p>
          <a:p>
            <a:pPr marL="0" lvl="0" indent="0" algn="ctr" rtl="0">
              <a:lnSpc>
                <a:spcPct val="90000"/>
              </a:lnSpc>
              <a:spcBef>
                <a:spcPts val="0"/>
              </a:spcBef>
              <a:spcAft>
                <a:spcPts val="0"/>
              </a:spcAft>
              <a:buClr>
                <a:schemeClr val="dk1"/>
              </a:buClr>
              <a:buSzPts val="2400"/>
              <a:buNone/>
            </a:pPr>
            <a:r>
              <a:rPr lang="en-US" sz="8600" b="1" dirty="0"/>
              <a:t>Westchester-East Putnam Region PTA Region Director</a:t>
            </a:r>
          </a:p>
          <a:p>
            <a:pPr marL="0" lvl="0" indent="0" algn="ctr" rtl="0">
              <a:lnSpc>
                <a:spcPct val="90000"/>
              </a:lnSpc>
              <a:spcBef>
                <a:spcPts val="0"/>
              </a:spcBef>
              <a:spcAft>
                <a:spcPts val="0"/>
              </a:spcAft>
              <a:buClr>
                <a:schemeClr val="dk1"/>
              </a:buClr>
              <a:buSzPts val="2400"/>
              <a:buNone/>
            </a:pPr>
            <a:endParaRPr lang="en-US" sz="9600" b="1" dirty="0"/>
          </a:p>
          <a:p>
            <a:pPr marL="0" lvl="0" indent="0" algn="ctr" rtl="0">
              <a:lnSpc>
                <a:spcPct val="90000"/>
              </a:lnSpc>
              <a:spcBef>
                <a:spcPts val="0"/>
              </a:spcBef>
              <a:spcAft>
                <a:spcPts val="0"/>
              </a:spcAft>
              <a:buClr>
                <a:schemeClr val="dk1"/>
              </a:buClr>
              <a:buSzPts val="2400"/>
              <a:buNone/>
            </a:pPr>
            <a:r>
              <a:rPr lang="en-US" sz="9600" b="1" dirty="0"/>
              <a:t>Wendy Natalone</a:t>
            </a:r>
          </a:p>
          <a:p>
            <a:pPr marL="0" lvl="0" indent="0" algn="ctr" rtl="0">
              <a:lnSpc>
                <a:spcPct val="90000"/>
              </a:lnSpc>
              <a:spcBef>
                <a:spcPts val="0"/>
              </a:spcBef>
              <a:spcAft>
                <a:spcPts val="0"/>
              </a:spcAft>
              <a:buClr>
                <a:schemeClr val="dk1"/>
              </a:buClr>
              <a:buSzPts val="2400"/>
              <a:buNone/>
            </a:pPr>
            <a:endParaRPr lang="en-US" sz="9600" b="1" dirty="0"/>
          </a:p>
          <a:p>
            <a:pPr marL="0" lvl="0" indent="0" algn="ctr" rtl="0">
              <a:lnSpc>
                <a:spcPct val="90000"/>
              </a:lnSpc>
              <a:spcBef>
                <a:spcPts val="0"/>
              </a:spcBef>
              <a:spcAft>
                <a:spcPts val="0"/>
              </a:spcAft>
              <a:buClr>
                <a:schemeClr val="dk1"/>
              </a:buClr>
              <a:buSzPts val="2400"/>
              <a:buNone/>
            </a:pPr>
            <a:r>
              <a:rPr lang="en-US" sz="8600" b="1" dirty="0"/>
              <a:t>NYS PTA Field Support Coordinator</a:t>
            </a:r>
          </a:p>
          <a:p>
            <a:pPr marL="0" lvl="0" indent="0" algn="ctr" rtl="0">
              <a:lnSpc>
                <a:spcPct val="90000"/>
              </a:lnSpc>
              <a:spcBef>
                <a:spcPts val="0"/>
              </a:spcBef>
              <a:spcAft>
                <a:spcPts val="0"/>
              </a:spcAft>
              <a:buClr>
                <a:schemeClr val="dk1"/>
              </a:buClr>
              <a:buSzPts val="2400"/>
              <a:buNone/>
            </a:pPr>
            <a:endParaRPr lang="en-US" dirty="0"/>
          </a:p>
          <a:p>
            <a:pPr marL="0" lvl="0" indent="0" algn="ctr" rtl="0">
              <a:lnSpc>
                <a:spcPct val="90000"/>
              </a:lnSpc>
              <a:spcBef>
                <a:spcPts val="0"/>
              </a:spcBef>
              <a:spcAft>
                <a:spcPts val="0"/>
              </a:spcAft>
              <a:buClr>
                <a:schemeClr val="dk1"/>
              </a:buClr>
              <a:buSzPts val="2400"/>
              <a:buNone/>
            </a:pPr>
            <a:endParaRPr dirty="0"/>
          </a:p>
        </p:txBody>
      </p:sp>
      <p:sp>
        <p:nvSpPr>
          <p:cNvPr id="86" name="Google Shape;86;p1"/>
          <p:cNvSpPr/>
          <p:nvPr/>
        </p:nvSpPr>
        <p:spPr>
          <a:xfrm>
            <a:off x="-1" y="6324600"/>
            <a:ext cx="12200467"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87" name="Google Shape;87;p1"/>
          <p:cNvPicPr preferRelativeResize="0"/>
          <p:nvPr/>
        </p:nvPicPr>
        <p:blipFill rotWithShape="1">
          <a:blip r:embed="rId3">
            <a:alphaModFix/>
          </a:blip>
          <a:srcRect/>
          <a:stretch/>
        </p:blipFill>
        <p:spPr>
          <a:xfrm>
            <a:off x="201893" y="75221"/>
            <a:ext cx="967814" cy="1118958"/>
          </a:xfrm>
          <a:prstGeom prst="rect">
            <a:avLst/>
          </a:prstGeom>
          <a:noFill/>
          <a:ln>
            <a:noFill/>
          </a:ln>
        </p:spPr>
      </p:pic>
      <p:sp>
        <p:nvSpPr>
          <p:cNvPr id="88" name="Google Shape;88;p1"/>
          <p:cNvSpPr/>
          <p:nvPr/>
        </p:nvSpPr>
        <p:spPr>
          <a:xfrm>
            <a:off x="-8467" y="1267769"/>
            <a:ext cx="12200467" cy="255657"/>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89" name="Google Shape;89;p1"/>
          <p:cNvPicPr preferRelativeResize="0"/>
          <p:nvPr/>
        </p:nvPicPr>
        <p:blipFill rotWithShape="1">
          <a:blip r:embed="rId4">
            <a:alphaModFix/>
          </a:blip>
          <a:srcRect t="17567" b="8650"/>
          <a:stretch/>
        </p:blipFill>
        <p:spPr>
          <a:xfrm>
            <a:off x="9462940" y="43804"/>
            <a:ext cx="2678726" cy="1201075"/>
          </a:xfrm>
          <a:prstGeom prst="rect">
            <a:avLst/>
          </a:prstGeom>
          <a:noFill/>
          <a:ln>
            <a:noFill/>
          </a:ln>
        </p:spPr>
      </p:pic>
      <p:pic>
        <p:nvPicPr>
          <p:cNvPr id="90" name="Google Shape;90;p1"/>
          <p:cNvPicPr preferRelativeResize="0"/>
          <p:nvPr/>
        </p:nvPicPr>
        <p:blipFill rotWithShape="1">
          <a:blip r:embed="rId5">
            <a:alphaModFix/>
          </a:blip>
          <a:srcRect/>
          <a:stretch/>
        </p:blipFill>
        <p:spPr>
          <a:xfrm>
            <a:off x="8980290" y="254279"/>
            <a:ext cx="1016050" cy="10160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4">
          <a:extLst>
            <a:ext uri="{FF2B5EF4-FFF2-40B4-BE49-F238E27FC236}">
              <a16:creationId xmlns:a16="http://schemas.microsoft.com/office/drawing/2014/main" id="{D45489F5-15EF-F60E-00EA-3FD165AD3516}"/>
            </a:ext>
          </a:extLst>
        </p:cNvPr>
        <p:cNvGrpSpPr/>
        <p:nvPr/>
      </p:nvGrpSpPr>
      <p:grpSpPr>
        <a:xfrm>
          <a:off x="0" y="0"/>
          <a:ext cx="0" cy="0"/>
          <a:chOff x="0" y="0"/>
          <a:chExt cx="0" cy="0"/>
        </a:xfrm>
      </p:grpSpPr>
      <p:sp>
        <p:nvSpPr>
          <p:cNvPr id="95" name="Google Shape;95;p2">
            <a:extLst>
              <a:ext uri="{FF2B5EF4-FFF2-40B4-BE49-F238E27FC236}">
                <a16:creationId xmlns:a16="http://schemas.microsoft.com/office/drawing/2014/main" id="{B01EB4DB-24D4-0C94-3699-B52BB15ECFC3}"/>
              </a:ext>
            </a:extLst>
          </p:cNvPr>
          <p:cNvSpPr txBox="1">
            <a:spLocks noGrp="1"/>
          </p:cNvSpPr>
          <p:nvPr>
            <p:ph type="title"/>
          </p:nvPr>
        </p:nvSpPr>
        <p:spPr>
          <a:xfrm>
            <a:off x="953199" y="977974"/>
            <a:ext cx="10285602" cy="1103459"/>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US" sz="4000" u="sng" dirty="0">
                <a:latin typeface="+mj-lt"/>
              </a:rPr>
              <a:t>Finance and Insurance (continued) </a:t>
            </a:r>
            <a:endParaRPr sz="4000" u="sng" dirty="0">
              <a:latin typeface="+mj-lt"/>
            </a:endParaRPr>
          </a:p>
        </p:txBody>
      </p:sp>
      <p:sp>
        <p:nvSpPr>
          <p:cNvPr id="96" name="Google Shape;96;p2">
            <a:extLst>
              <a:ext uri="{FF2B5EF4-FFF2-40B4-BE49-F238E27FC236}">
                <a16:creationId xmlns:a16="http://schemas.microsoft.com/office/drawing/2014/main" id="{809BFE8E-FC8A-CD86-8F06-03817EE5A41A}"/>
              </a:ext>
            </a:extLst>
          </p:cNvPr>
          <p:cNvSpPr txBox="1">
            <a:spLocks noGrp="1"/>
          </p:cNvSpPr>
          <p:nvPr>
            <p:ph type="body" idx="1"/>
          </p:nvPr>
        </p:nvSpPr>
        <p:spPr>
          <a:xfrm>
            <a:off x="953199" y="1910443"/>
            <a:ext cx="10285602" cy="4376513"/>
          </a:xfrm>
          <a:prstGeom prst="rect">
            <a:avLst/>
          </a:prstGeom>
          <a:noFill/>
          <a:ln>
            <a:noFill/>
          </a:ln>
        </p:spPr>
        <p:txBody>
          <a:bodyPr spcFirstLastPara="1" wrap="square" lIns="91425" tIns="45700" rIns="91425" bIns="45700" anchor="t" anchorCtr="0">
            <a:normAutofit/>
          </a:bodyPr>
          <a:lstStyle/>
          <a:p>
            <a:pPr lvl="0" indent="-393065">
              <a:lnSpc>
                <a:spcPct val="100000"/>
              </a:lnSpc>
              <a:spcBef>
                <a:spcPts val="518"/>
              </a:spcBef>
              <a:buSzPct val="100000"/>
              <a:buFont typeface="Arial"/>
              <a:buChar char="➢"/>
            </a:pPr>
            <a:r>
              <a:rPr lang="en-US" sz="2600" dirty="0">
                <a:latin typeface="Arial"/>
                <a:ea typeface="Arial"/>
                <a:cs typeface="Arial"/>
                <a:sym typeface="Arial"/>
              </a:rPr>
              <a:t>We refer to the play-pause-stop list for insurance recommendations when planning our activities (the list is on page 6 in the NYS PTA Insurance Resource Guide)</a:t>
            </a:r>
          </a:p>
          <a:p>
            <a:pPr marL="914400" lvl="0" indent="0">
              <a:lnSpc>
                <a:spcPct val="100000"/>
              </a:lnSpc>
              <a:spcBef>
                <a:spcPts val="481"/>
              </a:spcBef>
              <a:buNone/>
            </a:pPr>
            <a:r>
              <a:rPr lang="en-US" sz="2000" u="sng" dirty="0">
                <a:solidFill>
                  <a:schemeClr val="hlink"/>
                </a:solidFill>
                <a:latin typeface="Arial"/>
                <a:ea typeface="Arial"/>
                <a:cs typeface="Arial"/>
                <a:sym typeface="Arial"/>
                <a:hlinkClick r:id="rId3"/>
              </a:rPr>
              <a:t>https://nyspta.org/wp-content/uploads/2024/07/NYS-PTA-Insurance-Guide-2024-final.pdf </a:t>
            </a:r>
            <a:endParaRPr lang="en-US" sz="2000" dirty="0">
              <a:latin typeface="Arial"/>
              <a:ea typeface="Arial"/>
              <a:cs typeface="Arial"/>
              <a:sym typeface="Arial"/>
            </a:endParaRPr>
          </a:p>
          <a:p>
            <a:pPr marL="228600" lvl="0" indent="-50800" algn="l" rtl="0">
              <a:lnSpc>
                <a:spcPct val="90000"/>
              </a:lnSpc>
              <a:spcBef>
                <a:spcPts val="0"/>
              </a:spcBef>
              <a:spcAft>
                <a:spcPts val="0"/>
              </a:spcAft>
              <a:buClr>
                <a:schemeClr val="dk1"/>
              </a:buClr>
              <a:buSzPts val="2800"/>
              <a:buNone/>
            </a:pPr>
            <a:endParaRPr lang="en-US" dirty="0"/>
          </a:p>
          <a:p>
            <a:pPr marL="228600" lvl="0" indent="-50800" algn="ctr" rtl="0">
              <a:lnSpc>
                <a:spcPct val="90000"/>
              </a:lnSpc>
              <a:spcBef>
                <a:spcPts val="0"/>
              </a:spcBef>
              <a:spcAft>
                <a:spcPts val="0"/>
              </a:spcAft>
              <a:buClr>
                <a:schemeClr val="dk1"/>
              </a:buClr>
              <a:buSzPts val="2800"/>
              <a:buNone/>
            </a:pPr>
            <a:endParaRPr dirty="0"/>
          </a:p>
        </p:txBody>
      </p:sp>
      <p:sp>
        <p:nvSpPr>
          <p:cNvPr id="97" name="Google Shape;97;p2">
            <a:extLst>
              <a:ext uri="{FF2B5EF4-FFF2-40B4-BE49-F238E27FC236}">
                <a16:creationId xmlns:a16="http://schemas.microsoft.com/office/drawing/2014/main" id="{FD47FCC6-1B8E-6517-2917-0D28A51AAE91}"/>
              </a:ext>
            </a:extLst>
          </p:cNvPr>
          <p:cNvSpPr/>
          <p:nvPr/>
        </p:nvSpPr>
        <p:spPr>
          <a:xfrm>
            <a:off x="0" y="0"/>
            <a:ext cx="12192000" cy="645952"/>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8" name="Google Shape;98;p2">
            <a:extLst>
              <a:ext uri="{FF2B5EF4-FFF2-40B4-BE49-F238E27FC236}">
                <a16:creationId xmlns:a16="http://schemas.microsoft.com/office/drawing/2014/main" id="{292F8FE9-B6E8-CBC3-EA6C-29C7D7FE6A01}"/>
              </a:ext>
            </a:extLst>
          </p:cNvPr>
          <p:cNvSpPr/>
          <p:nvPr/>
        </p:nvSpPr>
        <p:spPr>
          <a:xfrm>
            <a:off x="0" y="632460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99" name="Google Shape;99;p2">
            <a:extLst>
              <a:ext uri="{FF2B5EF4-FFF2-40B4-BE49-F238E27FC236}">
                <a16:creationId xmlns:a16="http://schemas.microsoft.com/office/drawing/2014/main" id="{09256A4A-70B9-DA8A-ED08-3ADEA8603375}"/>
              </a:ext>
            </a:extLst>
          </p:cNvPr>
          <p:cNvPicPr preferRelativeResize="0"/>
          <p:nvPr/>
        </p:nvPicPr>
        <p:blipFill rotWithShape="1">
          <a:blip r:embed="rId4">
            <a:alphaModFix/>
          </a:blip>
          <a:srcRect/>
          <a:stretch/>
        </p:blipFill>
        <p:spPr>
          <a:xfrm>
            <a:off x="76199" y="46448"/>
            <a:ext cx="445965" cy="515613"/>
          </a:xfrm>
          <a:prstGeom prst="rect">
            <a:avLst/>
          </a:prstGeom>
          <a:noFill/>
          <a:ln>
            <a:noFill/>
          </a:ln>
        </p:spPr>
      </p:pic>
      <p:pic>
        <p:nvPicPr>
          <p:cNvPr id="3" name="Google Shape;206;p10">
            <a:extLst>
              <a:ext uri="{FF2B5EF4-FFF2-40B4-BE49-F238E27FC236}">
                <a16:creationId xmlns:a16="http://schemas.microsoft.com/office/drawing/2014/main" id="{FCAE2BFF-B6AF-4E06-1338-365A6D246CE6}"/>
              </a:ext>
            </a:extLst>
          </p:cNvPr>
          <p:cNvPicPr preferRelativeResize="0"/>
          <p:nvPr/>
        </p:nvPicPr>
        <p:blipFill rotWithShape="1">
          <a:blip r:embed="rId5">
            <a:alphaModFix/>
          </a:blip>
          <a:srcRect/>
          <a:stretch/>
        </p:blipFill>
        <p:spPr>
          <a:xfrm>
            <a:off x="10279893" y="1064246"/>
            <a:ext cx="1371600" cy="1143000"/>
          </a:xfrm>
          <a:prstGeom prst="rect">
            <a:avLst/>
          </a:prstGeom>
          <a:noFill/>
          <a:ln>
            <a:noFill/>
          </a:ln>
        </p:spPr>
      </p:pic>
      <p:pic>
        <p:nvPicPr>
          <p:cNvPr id="4" name="Google Shape;207;p10" descr="A screen shot of a list of events&#10;&#10;Description automatically generated">
            <a:extLst>
              <a:ext uri="{FF2B5EF4-FFF2-40B4-BE49-F238E27FC236}">
                <a16:creationId xmlns:a16="http://schemas.microsoft.com/office/drawing/2014/main" id="{010BAB6C-3E95-617A-7DF7-EF457A06ACFE}"/>
              </a:ext>
            </a:extLst>
          </p:cNvPr>
          <p:cNvPicPr preferRelativeResize="0"/>
          <p:nvPr/>
        </p:nvPicPr>
        <p:blipFill rotWithShape="1">
          <a:blip r:embed="rId6">
            <a:alphaModFix/>
          </a:blip>
          <a:srcRect/>
          <a:stretch/>
        </p:blipFill>
        <p:spPr>
          <a:xfrm>
            <a:off x="4029550" y="3608614"/>
            <a:ext cx="4132900" cy="2678342"/>
          </a:xfrm>
          <a:prstGeom prst="rect">
            <a:avLst/>
          </a:prstGeom>
          <a:noFill/>
          <a:ln>
            <a:noFill/>
          </a:ln>
        </p:spPr>
      </p:pic>
    </p:spTree>
    <p:extLst>
      <p:ext uri="{BB962C8B-B14F-4D97-AF65-F5344CB8AC3E}">
        <p14:creationId xmlns:p14="http://schemas.microsoft.com/office/powerpoint/2010/main" val="8209799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4">
          <a:extLst>
            <a:ext uri="{FF2B5EF4-FFF2-40B4-BE49-F238E27FC236}">
              <a16:creationId xmlns:a16="http://schemas.microsoft.com/office/drawing/2014/main" id="{F99D6271-94D4-0510-B617-6091DD4D99D6}"/>
            </a:ext>
          </a:extLst>
        </p:cNvPr>
        <p:cNvGrpSpPr/>
        <p:nvPr/>
      </p:nvGrpSpPr>
      <p:grpSpPr>
        <a:xfrm>
          <a:off x="0" y="0"/>
          <a:ext cx="0" cy="0"/>
          <a:chOff x="0" y="0"/>
          <a:chExt cx="0" cy="0"/>
        </a:xfrm>
      </p:grpSpPr>
      <p:sp>
        <p:nvSpPr>
          <p:cNvPr id="95" name="Google Shape;95;p2">
            <a:extLst>
              <a:ext uri="{FF2B5EF4-FFF2-40B4-BE49-F238E27FC236}">
                <a16:creationId xmlns:a16="http://schemas.microsoft.com/office/drawing/2014/main" id="{A525F53B-18F4-C0DB-B422-24DF790045A5}"/>
              </a:ext>
            </a:extLst>
          </p:cNvPr>
          <p:cNvSpPr txBox="1">
            <a:spLocks noGrp="1"/>
          </p:cNvSpPr>
          <p:nvPr>
            <p:ph type="title"/>
          </p:nvPr>
        </p:nvSpPr>
        <p:spPr>
          <a:xfrm>
            <a:off x="953199" y="977974"/>
            <a:ext cx="10285602" cy="1103459"/>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US" sz="4000" u="sng" dirty="0">
                <a:latin typeface="+mj-lt"/>
              </a:rPr>
              <a:t>Financial Accountability </a:t>
            </a:r>
            <a:endParaRPr sz="4000" u="sng" dirty="0">
              <a:latin typeface="+mj-lt"/>
            </a:endParaRPr>
          </a:p>
        </p:txBody>
      </p:sp>
      <p:sp>
        <p:nvSpPr>
          <p:cNvPr id="96" name="Google Shape;96;p2">
            <a:extLst>
              <a:ext uri="{FF2B5EF4-FFF2-40B4-BE49-F238E27FC236}">
                <a16:creationId xmlns:a16="http://schemas.microsoft.com/office/drawing/2014/main" id="{DAF7BF02-FBA6-735A-5D7E-588055B2E191}"/>
              </a:ext>
            </a:extLst>
          </p:cNvPr>
          <p:cNvSpPr txBox="1">
            <a:spLocks noGrp="1"/>
          </p:cNvSpPr>
          <p:nvPr>
            <p:ph type="body" idx="1"/>
          </p:nvPr>
        </p:nvSpPr>
        <p:spPr>
          <a:xfrm>
            <a:off x="953199" y="1910443"/>
            <a:ext cx="10285602" cy="4376513"/>
          </a:xfrm>
          <a:prstGeom prst="rect">
            <a:avLst/>
          </a:prstGeom>
          <a:noFill/>
          <a:ln>
            <a:noFill/>
          </a:ln>
        </p:spPr>
        <p:txBody>
          <a:bodyPr spcFirstLastPara="1" wrap="square" lIns="91425" tIns="45700" rIns="91425" bIns="45700" anchor="t" anchorCtr="0">
            <a:normAutofit/>
          </a:bodyPr>
          <a:lstStyle/>
          <a:p>
            <a:pPr marL="342900" lvl="0">
              <a:lnSpc>
                <a:spcPct val="100000"/>
              </a:lnSpc>
              <a:spcBef>
                <a:spcPts val="518"/>
              </a:spcBef>
              <a:buSzPts val="3000"/>
              <a:buChar char="➢"/>
            </a:pPr>
            <a:r>
              <a:rPr lang="en-US" sz="3000" dirty="0">
                <a:latin typeface="Arial"/>
                <a:ea typeface="Arial"/>
                <a:cs typeface="Arial"/>
                <a:sym typeface="Arial"/>
              </a:rPr>
              <a:t>Our President and Treasurer have completed the Financial Accountability Training by October 15.</a:t>
            </a:r>
          </a:p>
          <a:p>
            <a:pPr lvl="1">
              <a:lnSpc>
                <a:spcPct val="100000"/>
              </a:lnSpc>
              <a:spcBef>
                <a:spcPts val="518"/>
              </a:spcBef>
              <a:buChar char="○"/>
            </a:pPr>
            <a:r>
              <a:rPr lang="en-US" sz="2000" dirty="0">
                <a:latin typeface="Arial"/>
                <a:ea typeface="Arial"/>
                <a:cs typeface="Arial"/>
                <a:sym typeface="Arial"/>
              </a:rPr>
              <a:t>Starting with the 2025 - 2026 school year, NYS PTA launched a NEW, hour long, Financial Accountability “class” that is available live on Zoom, or in-person at Region (SLT) and NYS PTA events (SLC).</a:t>
            </a:r>
          </a:p>
          <a:p>
            <a:pPr lvl="1">
              <a:lnSpc>
                <a:spcPct val="100000"/>
              </a:lnSpc>
              <a:spcBef>
                <a:spcPts val="518"/>
              </a:spcBef>
              <a:buChar char="○"/>
            </a:pPr>
            <a:r>
              <a:rPr lang="en-US" sz="2000" dirty="0">
                <a:latin typeface="Arial"/>
                <a:ea typeface="Arial"/>
                <a:cs typeface="Arial"/>
                <a:sym typeface="Arial"/>
              </a:rPr>
              <a:t>While required for all Presidents and Treasurers, we welcome any leader or member to attend!</a:t>
            </a:r>
          </a:p>
          <a:p>
            <a:pPr lvl="1">
              <a:lnSpc>
                <a:spcPct val="100000"/>
              </a:lnSpc>
              <a:spcBef>
                <a:spcPts val="518"/>
              </a:spcBef>
              <a:buFont typeface="Arial"/>
              <a:buChar char="○"/>
            </a:pPr>
            <a:r>
              <a:rPr lang="en-US" sz="2000" dirty="0">
                <a:latin typeface="Arial"/>
                <a:ea typeface="Arial"/>
                <a:cs typeface="Arial"/>
                <a:sym typeface="Arial"/>
              </a:rPr>
              <a:t>Completion certificates should be uploaded in the Compliance section of Givebacks.</a:t>
            </a:r>
          </a:p>
          <a:p>
            <a:pPr marL="228600" lvl="0" indent="-50800" algn="l" rtl="0">
              <a:lnSpc>
                <a:spcPct val="90000"/>
              </a:lnSpc>
              <a:spcBef>
                <a:spcPts val="0"/>
              </a:spcBef>
              <a:spcAft>
                <a:spcPts val="0"/>
              </a:spcAft>
              <a:buClr>
                <a:schemeClr val="dk1"/>
              </a:buClr>
              <a:buSzPts val="2800"/>
              <a:buNone/>
            </a:pPr>
            <a:endParaRPr lang="en-US" dirty="0"/>
          </a:p>
          <a:p>
            <a:pPr marL="228600" lvl="0" indent="-50800" algn="ctr" rtl="0">
              <a:lnSpc>
                <a:spcPct val="90000"/>
              </a:lnSpc>
              <a:spcBef>
                <a:spcPts val="0"/>
              </a:spcBef>
              <a:spcAft>
                <a:spcPts val="0"/>
              </a:spcAft>
              <a:buClr>
                <a:schemeClr val="dk1"/>
              </a:buClr>
              <a:buSzPts val="2800"/>
              <a:buNone/>
            </a:pPr>
            <a:endParaRPr dirty="0"/>
          </a:p>
        </p:txBody>
      </p:sp>
      <p:sp>
        <p:nvSpPr>
          <p:cNvPr id="97" name="Google Shape;97;p2">
            <a:extLst>
              <a:ext uri="{FF2B5EF4-FFF2-40B4-BE49-F238E27FC236}">
                <a16:creationId xmlns:a16="http://schemas.microsoft.com/office/drawing/2014/main" id="{C1F04B0C-46BF-4A2A-447F-A554DAA046A4}"/>
              </a:ext>
            </a:extLst>
          </p:cNvPr>
          <p:cNvSpPr/>
          <p:nvPr/>
        </p:nvSpPr>
        <p:spPr>
          <a:xfrm>
            <a:off x="0" y="0"/>
            <a:ext cx="12192000" cy="645952"/>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8" name="Google Shape;98;p2">
            <a:extLst>
              <a:ext uri="{FF2B5EF4-FFF2-40B4-BE49-F238E27FC236}">
                <a16:creationId xmlns:a16="http://schemas.microsoft.com/office/drawing/2014/main" id="{97666A72-B3F8-71A1-15D8-D4C7B74A2DAA}"/>
              </a:ext>
            </a:extLst>
          </p:cNvPr>
          <p:cNvSpPr/>
          <p:nvPr/>
        </p:nvSpPr>
        <p:spPr>
          <a:xfrm>
            <a:off x="0" y="632460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99" name="Google Shape;99;p2">
            <a:extLst>
              <a:ext uri="{FF2B5EF4-FFF2-40B4-BE49-F238E27FC236}">
                <a16:creationId xmlns:a16="http://schemas.microsoft.com/office/drawing/2014/main" id="{4871182A-0A4C-CDB5-5302-55FA3430333F}"/>
              </a:ext>
            </a:extLst>
          </p:cNvPr>
          <p:cNvPicPr preferRelativeResize="0"/>
          <p:nvPr/>
        </p:nvPicPr>
        <p:blipFill rotWithShape="1">
          <a:blip r:embed="rId3">
            <a:alphaModFix/>
          </a:blip>
          <a:srcRect/>
          <a:stretch/>
        </p:blipFill>
        <p:spPr>
          <a:xfrm>
            <a:off x="76199" y="46448"/>
            <a:ext cx="445965" cy="515613"/>
          </a:xfrm>
          <a:prstGeom prst="rect">
            <a:avLst/>
          </a:prstGeom>
          <a:noFill/>
          <a:ln>
            <a:noFill/>
          </a:ln>
        </p:spPr>
      </p:pic>
    </p:spTree>
    <p:extLst>
      <p:ext uri="{BB962C8B-B14F-4D97-AF65-F5344CB8AC3E}">
        <p14:creationId xmlns:p14="http://schemas.microsoft.com/office/powerpoint/2010/main" val="39167989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4">
          <a:extLst>
            <a:ext uri="{FF2B5EF4-FFF2-40B4-BE49-F238E27FC236}">
              <a16:creationId xmlns:a16="http://schemas.microsoft.com/office/drawing/2014/main" id="{7E35CD19-3DB8-1E0B-7D88-6B1450DC264E}"/>
            </a:ext>
          </a:extLst>
        </p:cNvPr>
        <p:cNvGrpSpPr/>
        <p:nvPr/>
      </p:nvGrpSpPr>
      <p:grpSpPr>
        <a:xfrm>
          <a:off x="0" y="0"/>
          <a:ext cx="0" cy="0"/>
          <a:chOff x="0" y="0"/>
          <a:chExt cx="0" cy="0"/>
        </a:xfrm>
      </p:grpSpPr>
      <p:sp>
        <p:nvSpPr>
          <p:cNvPr id="95" name="Google Shape;95;p2">
            <a:extLst>
              <a:ext uri="{FF2B5EF4-FFF2-40B4-BE49-F238E27FC236}">
                <a16:creationId xmlns:a16="http://schemas.microsoft.com/office/drawing/2014/main" id="{8189221B-4F2C-C96A-2021-577A91A8BE6E}"/>
              </a:ext>
            </a:extLst>
          </p:cNvPr>
          <p:cNvSpPr txBox="1">
            <a:spLocks noGrp="1"/>
          </p:cNvSpPr>
          <p:nvPr>
            <p:ph type="title"/>
          </p:nvPr>
        </p:nvSpPr>
        <p:spPr>
          <a:xfrm>
            <a:off x="953199" y="683596"/>
            <a:ext cx="10285602" cy="1226847"/>
          </a:xfrm>
          <a:prstGeom prst="rect">
            <a:avLst/>
          </a:prstGeom>
          <a:noFill/>
          <a:ln>
            <a:noFill/>
          </a:ln>
        </p:spPr>
        <p:txBody>
          <a:bodyPr spcFirstLastPara="1" wrap="square" lIns="91425" tIns="45700" rIns="91425" bIns="45700" anchor="ctr" anchorCtr="0">
            <a:normAutofit/>
          </a:bodyPr>
          <a:lstStyle/>
          <a:p>
            <a:pPr lvl="0" algn="ctr">
              <a:buSzPts val="4400"/>
            </a:pPr>
            <a:r>
              <a:rPr lang="en-US" sz="4000" u="sng" dirty="0">
                <a:latin typeface="Arial"/>
                <a:ea typeface="Arial"/>
                <a:cs typeface="Arial"/>
                <a:sym typeface="Arial"/>
              </a:rPr>
              <a:t>Membership </a:t>
            </a:r>
            <a:endParaRPr sz="4000" u="sng" dirty="0">
              <a:latin typeface="+mj-lt"/>
            </a:endParaRPr>
          </a:p>
        </p:txBody>
      </p:sp>
      <p:sp>
        <p:nvSpPr>
          <p:cNvPr id="96" name="Google Shape;96;p2">
            <a:extLst>
              <a:ext uri="{FF2B5EF4-FFF2-40B4-BE49-F238E27FC236}">
                <a16:creationId xmlns:a16="http://schemas.microsoft.com/office/drawing/2014/main" id="{94C0B01B-2E09-0D7E-28CB-0DF7F71EBCD0}"/>
              </a:ext>
            </a:extLst>
          </p:cNvPr>
          <p:cNvSpPr txBox="1">
            <a:spLocks noGrp="1"/>
          </p:cNvSpPr>
          <p:nvPr>
            <p:ph type="body" idx="1"/>
          </p:nvPr>
        </p:nvSpPr>
        <p:spPr>
          <a:xfrm>
            <a:off x="953199" y="1910443"/>
            <a:ext cx="10285602" cy="4376513"/>
          </a:xfrm>
          <a:prstGeom prst="rect">
            <a:avLst/>
          </a:prstGeom>
          <a:noFill/>
          <a:ln>
            <a:noFill/>
          </a:ln>
        </p:spPr>
        <p:txBody>
          <a:bodyPr spcFirstLastPara="1" wrap="square" lIns="91425" tIns="45700" rIns="91425" bIns="45700" anchor="t" anchorCtr="0">
            <a:normAutofit/>
          </a:bodyPr>
          <a:lstStyle/>
          <a:p>
            <a:pPr marL="342900" lvl="0">
              <a:lnSpc>
                <a:spcPct val="100000"/>
              </a:lnSpc>
              <a:spcBef>
                <a:spcPts val="0"/>
              </a:spcBef>
              <a:buSzPts val="2800"/>
              <a:buChar char="➢"/>
            </a:pPr>
            <a:r>
              <a:rPr lang="en-US" dirty="0">
                <a:latin typeface="Arial"/>
                <a:ea typeface="Arial"/>
                <a:cs typeface="Arial"/>
                <a:sym typeface="Arial"/>
              </a:rPr>
              <a:t>We have a membership goal of _________.</a:t>
            </a:r>
          </a:p>
          <a:p>
            <a:pPr marL="742950" lvl="1" indent="-247650">
              <a:lnSpc>
                <a:spcPct val="100000"/>
              </a:lnSpc>
              <a:spcBef>
                <a:spcPts val="480"/>
              </a:spcBef>
              <a:buChar char="○"/>
            </a:pPr>
            <a:r>
              <a:rPr lang="en-US" sz="1800" dirty="0">
                <a:latin typeface="Arial"/>
                <a:ea typeface="Arial"/>
                <a:cs typeface="Arial"/>
                <a:sym typeface="Arial"/>
              </a:rPr>
              <a:t>The membership goal set by NYS PTA is located on Givebacks on the Unit Data link on the Admin Console.</a:t>
            </a:r>
          </a:p>
          <a:p>
            <a:pPr marL="914400" lvl="0" indent="0">
              <a:lnSpc>
                <a:spcPct val="100000"/>
              </a:lnSpc>
              <a:spcBef>
                <a:spcPts val="480"/>
              </a:spcBef>
              <a:buNone/>
            </a:pPr>
            <a:endParaRPr lang="en-US" sz="1800" dirty="0">
              <a:latin typeface="Arial"/>
              <a:ea typeface="Arial"/>
              <a:cs typeface="Arial"/>
              <a:sym typeface="Arial"/>
            </a:endParaRPr>
          </a:p>
          <a:p>
            <a:pPr marL="342900" lvl="0">
              <a:lnSpc>
                <a:spcPct val="100000"/>
              </a:lnSpc>
              <a:spcBef>
                <a:spcPts val="560"/>
              </a:spcBef>
              <a:buSzPts val="2800"/>
              <a:buChar char="➢"/>
            </a:pPr>
            <a:r>
              <a:rPr lang="en-US" dirty="0">
                <a:latin typeface="Arial"/>
                <a:ea typeface="Arial"/>
                <a:cs typeface="Arial"/>
                <a:sym typeface="Arial"/>
              </a:rPr>
              <a:t>Our dues to become a member are_________.</a:t>
            </a:r>
          </a:p>
          <a:p>
            <a:pPr marL="742950" lvl="1" indent="-247650">
              <a:lnSpc>
                <a:spcPct val="100000"/>
              </a:lnSpc>
              <a:spcBef>
                <a:spcPts val="480"/>
              </a:spcBef>
              <a:buChar char="○"/>
            </a:pPr>
            <a:r>
              <a:rPr lang="en-US" sz="1800" dirty="0">
                <a:latin typeface="Arial"/>
                <a:ea typeface="Arial"/>
                <a:cs typeface="Arial"/>
                <a:sym typeface="Arial"/>
              </a:rPr>
              <a:t>The dues amount that each members pays is located in your bylaws. A total of $5 per member is remitted to NYS PTA.</a:t>
            </a:r>
          </a:p>
          <a:p>
            <a:pPr marL="914400" lvl="0" indent="0">
              <a:lnSpc>
                <a:spcPct val="100000"/>
              </a:lnSpc>
              <a:spcBef>
                <a:spcPts val="480"/>
              </a:spcBef>
              <a:buNone/>
            </a:pPr>
            <a:endParaRPr lang="en-US" sz="1800" dirty="0">
              <a:latin typeface="Arial"/>
              <a:ea typeface="Arial"/>
              <a:cs typeface="Arial"/>
              <a:sym typeface="Arial"/>
            </a:endParaRPr>
          </a:p>
          <a:p>
            <a:pPr marL="342900" lvl="0" indent="-317500">
              <a:lnSpc>
                <a:spcPct val="100000"/>
              </a:lnSpc>
              <a:spcBef>
                <a:spcPts val="640"/>
              </a:spcBef>
              <a:buSzPts val="2800"/>
              <a:buChar char="➢"/>
            </a:pPr>
            <a:r>
              <a:rPr lang="en-US" dirty="0">
                <a:latin typeface="Arial"/>
                <a:ea typeface="Arial"/>
                <a:cs typeface="Arial"/>
                <a:sym typeface="Arial"/>
              </a:rPr>
              <a:t>We maintain a roster of our members.</a:t>
            </a:r>
          </a:p>
          <a:p>
            <a:pPr marL="742950" lvl="1" indent="-247650">
              <a:lnSpc>
                <a:spcPct val="100000"/>
              </a:lnSpc>
              <a:spcBef>
                <a:spcPts val="480"/>
              </a:spcBef>
              <a:buChar char="○"/>
            </a:pPr>
            <a:r>
              <a:rPr lang="en-US" sz="1800" dirty="0">
                <a:latin typeface="Arial"/>
                <a:ea typeface="Arial"/>
                <a:cs typeface="Arial"/>
                <a:sym typeface="Arial"/>
              </a:rPr>
              <a:t>An Excel spreadsheet with the names of the current year members can be exported from Givebacks.</a:t>
            </a:r>
          </a:p>
          <a:p>
            <a:pPr marL="228600" lvl="0" indent="-50800" algn="l" rtl="0">
              <a:lnSpc>
                <a:spcPct val="90000"/>
              </a:lnSpc>
              <a:spcBef>
                <a:spcPts val="0"/>
              </a:spcBef>
              <a:spcAft>
                <a:spcPts val="0"/>
              </a:spcAft>
              <a:buClr>
                <a:schemeClr val="dk1"/>
              </a:buClr>
              <a:buSzPts val="2800"/>
              <a:buNone/>
            </a:pPr>
            <a:endParaRPr lang="en-US" dirty="0"/>
          </a:p>
          <a:p>
            <a:pPr marL="228600" lvl="0" indent="-50800" algn="ctr" rtl="0">
              <a:lnSpc>
                <a:spcPct val="90000"/>
              </a:lnSpc>
              <a:spcBef>
                <a:spcPts val="0"/>
              </a:spcBef>
              <a:spcAft>
                <a:spcPts val="0"/>
              </a:spcAft>
              <a:buClr>
                <a:schemeClr val="dk1"/>
              </a:buClr>
              <a:buSzPts val="2800"/>
              <a:buNone/>
            </a:pPr>
            <a:endParaRPr dirty="0"/>
          </a:p>
        </p:txBody>
      </p:sp>
      <p:sp>
        <p:nvSpPr>
          <p:cNvPr id="97" name="Google Shape;97;p2">
            <a:extLst>
              <a:ext uri="{FF2B5EF4-FFF2-40B4-BE49-F238E27FC236}">
                <a16:creationId xmlns:a16="http://schemas.microsoft.com/office/drawing/2014/main" id="{B7DA5E1B-291C-06D4-B5F8-BA7CD7C6C42F}"/>
              </a:ext>
            </a:extLst>
          </p:cNvPr>
          <p:cNvSpPr/>
          <p:nvPr/>
        </p:nvSpPr>
        <p:spPr>
          <a:xfrm>
            <a:off x="0" y="0"/>
            <a:ext cx="12192000" cy="645952"/>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8" name="Google Shape;98;p2">
            <a:extLst>
              <a:ext uri="{FF2B5EF4-FFF2-40B4-BE49-F238E27FC236}">
                <a16:creationId xmlns:a16="http://schemas.microsoft.com/office/drawing/2014/main" id="{9728CD79-D1E8-0C2D-5032-A662138048CB}"/>
              </a:ext>
            </a:extLst>
          </p:cNvPr>
          <p:cNvSpPr/>
          <p:nvPr/>
        </p:nvSpPr>
        <p:spPr>
          <a:xfrm>
            <a:off x="0" y="632460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99" name="Google Shape;99;p2">
            <a:extLst>
              <a:ext uri="{FF2B5EF4-FFF2-40B4-BE49-F238E27FC236}">
                <a16:creationId xmlns:a16="http://schemas.microsoft.com/office/drawing/2014/main" id="{E676E4C0-B1A0-3B30-414D-A043453CB764}"/>
              </a:ext>
            </a:extLst>
          </p:cNvPr>
          <p:cNvPicPr preferRelativeResize="0"/>
          <p:nvPr/>
        </p:nvPicPr>
        <p:blipFill rotWithShape="1">
          <a:blip r:embed="rId3">
            <a:alphaModFix/>
          </a:blip>
          <a:srcRect/>
          <a:stretch/>
        </p:blipFill>
        <p:spPr>
          <a:xfrm>
            <a:off x="76199" y="46448"/>
            <a:ext cx="445965" cy="515613"/>
          </a:xfrm>
          <a:prstGeom prst="rect">
            <a:avLst/>
          </a:prstGeom>
          <a:noFill/>
          <a:ln>
            <a:noFill/>
          </a:ln>
        </p:spPr>
      </p:pic>
      <p:pic>
        <p:nvPicPr>
          <p:cNvPr id="2" name="Google Shape;229;p12" descr="A blue and white logo&#10;&#10;Description automatically generated">
            <a:extLst>
              <a:ext uri="{FF2B5EF4-FFF2-40B4-BE49-F238E27FC236}">
                <a16:creationId xmlns:a16="http://schemas.microsoft.com/office/drawing/2014/main" id="{0A71F4C7-627F-38F9-C30D-6965F3B298F2}"/>
              </a:ext>
            </a:extLst>
          </p:cNvPr>
          <p:cNvPicPr preferRelativeResize="0"/>
          <p:nvPr/>
        </p:nvPicPr>
        <p:blipFill rotWithShape="1">
          <a:blip r:embed="rId4">
            <a:alphaModFix/>
          </a:blip>
          <a:srcRect/>
          <a:stretch/>
        </p:blipFill>
        <p:spPr>
          <a:xfrm>
            <a:off x="1813177" y="1312938"/>
            <a:ext cx="1828800" cy="406400"/>
          </a:xfrm>
          <a:prstGeom prst="rect">
            <a:avLst/>
          </a:prstGeom>
          <a:noFill/>
          <a:ln>
            <a:noFill/>
          </a:ln>
        </p:spPr>
      </p:pic>
      <p:pic>
        <p:nvPicPr>
          <p:cNvPr id="3" name="Google Shape;228;p12">
            <a:extLst>
              <a:ext uri="{FF2B5EF4-FFF2-40B4-BE49-F238E27FC236}">
                <a16:creationId xmlns:a16="http://schemas.microsoft.com/office/drawing/2014/main" id="{7AE3D739-4540-4BFA-68E3-930B484EC60B}"/>
              </a:ext>
            </a:extLst>
          </p:cNvPr>
          <p:cNvPicPr preferRelativeResize="0"/>
          <p:nvPr/>
        </p:nvPicPr>
        <p:blipFill rotWithShape="1">
          <a:blip r:embed="rId5">
            <a:alphaModFix/>
          </a:blip>
          <a:srcRect/>
          <a:stretch/>
        </p:blipFill>
        <p:spPr>
          <a:xfrm>
            <a:off x="8854823" y="879361"/>
            <a:ext cx="1524000" cy="1143000"/>
          </a:xfrm>
          <a:prstGeom prst="rect">
            <a:avLst/>
          </a:prstGeom>
          <a:noFill/>
          <a:ln>
            <a:noFill/>
          </a:ln>
        </p:spPr>
      </p:pic>
    </p:spTree>
    <p:extLst>
      <p:ext uri="{BB962C8B-B14F-4D97-AF65-F5344CB8AC3E}">
        <p14:creationId xmlns:p14="http://schemas.microsoft.com/office/powerpoint/2010/main" val="1438355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94">
          <a:extLst>
            <a:ext uri="{FF2B5EF4-FFF2-40B4-BE49-F238E27FC236}">
              <a16:creationId xmlns:a16="http://schemas.microsoft.com/office/drawing/2014/main" id="{4888F969-CCDB-17F5-84F1-DC65EA3B0E34}"/>
            </a:ext>
          </a:extLst>
        </p:cNvPr>
        <p:cNvGrpSpPr/>
        <p:nvPr/>
      </p:nvGrpSpPr>
      <p:grpSpPr>
        <a:xfrm>
          <a:off x="0" y="0"/>
          <a:ext cx="0" cy="0"/>
          <a:chOff x="0" y="0"/>
          <a:chExt cx="0" cy="0"/>
        </a:xfrm>
      </p:grpSpPr>
      <p:sp>
        <p:nvSpPr>
          <p:cNvPr id="95" name="Google Shape;95;p2">
            <a:extLst>
              <a:ext uri="{FF2B5EF4-FFF2-40B4-BE49-F238E27FC236}">
                <a16:creationId xmlns:a16="http://schemas.microsoft.com/office/drawing/2014/main" id="{6E49B971-887E-11EB-2568-D6D5D5FFD6CA}"/>
              </a:ext>
            </a:extLst>
          </p:cNvPr>
          <p:cNvSpPr txBox="1">
            <a:spLocks noGrp="1"/>
          </p:cNvSpPr>
          <p:nvPr>
            <p:ph type="title"/>
          </p:nvPr>
        </p:nvSpPr>
        <p:spPr>
          <a:xfrm>
            <a:off x="76200" y="683596"/>
            <a:ext cx="12115800" cy="1226847"/>
          </a:xfrm>
          <a:prstGeom prst="rect">
            <a:avLst/>
          </a:prstGeom>
          <a:noFill/>
          <a:ln>
            <a:noFill/>
          </a:ln>
        </p:spPr>
        <p:txBody>
          <a:bodyPr spcFirstLastPara="1" wrap="square" lIns="91425" tIns="45700" rIns="91425" bIns="45700" anchor="ctr" anchorCtr="0">
            <a:normAutofit/>
          </a:bodyPr>
          <a:lstStyle/>
          <a:p>
            <a:pPr lvl="0" algn="ctr">
              <a:buSzPts val="4400"/>
            </a:pPr>
            <a:r>
              <a:rPr lang="en-US" sz="3600" u="sng" dirty="0">
                <a:latin typeface="Arial"/>
                <a:ea typeface="Arial"/>
                <a:cs typeface="Arial"/>
                <a:sym typeface="Arial"/>
              </a:rPr>
              <a:t>Bylaws, Procedures, Nominations and Elections</a:t>
            </a:r>
            <a:endParaRPr sz="3600" u="sng" dirty="0">
              <a:latin typeface="+mj-lt"/>
            </a:endParaRPr>
          </a:p>
        </p:txBody>
      </p:sp>
      <p:sp>
        <p:nvSpPr>
          <p:cNvPr id="96" name="Google Shape;96;p2">
            <a:extLst>
              <a:ext uri="{FF2B5EF4-FFF2-40B4-BE49-F238E27FC236}">
                <a16:creationId xmlns:a16="http://schemas.microsoft.com/office/drawing/2014/main" id="{C46828DF-CB72-A6BB-217F-82204EC919C6}"/>
              </a:ext>
            </a:extLst>
          </p:cNvPr>
          <p:cNvSpPr txBox="1">
            <a:spLocks noGrp="1"/>
          </p:cNvSpPr>
          <p:nvPr>
            <p:ph type="body" idx="1"/>
          </p:nvPr>
        </p:nvSpPr>
        <p:spPr>
          <a:xfrm>
            <a:off x="953199" y="1910443"/>
            <a:ext cx="10285602" cy="4414157"/>
          </a:xfrm>
          <a:prstGeom prst="rect">
            <a:avLst/>
          </a:prstGeom>
          <a:noFill/>
          <a:ln>
            <a:noFill/>
          </a:ln>
        </p:spPr>
        <p:txBody>
          <a:bodyPr spcFirstLastPara="1" wrap="square" lIns="91425" tIns="45700" rIns="91425" bIns="45700" anchor="t" anchorCtr="0">
            <a:normAutofit fontScale="25000" lnSpcReduction="20000"/>
          </a:bodyPr>
          <a:lstStyle/>
          <a:p>
            <a:pPr marL="342900" lvl="0">
              <a:lnSpc>
                <a:spcPct val="100000"/>
              </a:lnSpc>
              <a:spcBef>
                <a:spcPts val="0"/>
              </a:spcBef>
              <a:buSzPct val="100000"/>
              <a:buChar char="➢"/>
            </a:pPr>
            <a:r>
              <a:rPr lang="en-US" sz="11200" dirty="0">
                <a:latin typeface="Arial"/>
                <a:ea typeface="Arial"/>
                <a:cs typeface="Arial"/>
                <a:sym typeface="Arial"/>
              </a:rPr>
              <a:t>We have approved procedures for officers and committees.</a:t>
            </a:r>
          </a:p>
          <a:p>
            <a:pPr marL="742950" lvl="1" indent="-256442">
              <a:lnSpc>
                <a:spcPct val="100000"/>
              </a:lnSpc>
              <a:spcBef>
                <a:spcPts val="444"/>
              </a:spcBef>
              <a:buSzPct val="100000"/>
              <a:buChar char="○"/>
            </a:pPr>
            <a:r>
              <a:rPr lang="en-US" sz="7031" dirty="0">
                <a:latin typeface="Arial"/>
                <a:ea typeface="Arial"/>
                <a:cs typeface="Arial"/>
                <a:sym typeface="Arial"/>
              </a:rPr>
              <a:t>There are sample procedures in the Resource Guide, Section 7 to assist your PTA in writing your Procedures. </a:t>
            </a:r>
          </a:p>
          <a:p>
            <a:pPr marL="914400" lvl="0" indent="0">
              <a:lnSpc>
                <a:spcPct val="100000"/>
              </a:lnSpc>
              <a:spcBef>
                <a:spcPts val="444"/>
              </a:spcBef>
              <a:buSzPct val="102404"/>
              <a:buNone/>
            </a:pPr>
            <a:endParaRPr lang="en-US" sz="7031" dirty="0">
              <a:latin typeface="Arial"/>
              <a:ea typeface="Arial"/>
              <a:cs typeface="Arial"/>
              <a:sym typeface="Arial"/>
            </a:endParaRPr>
          </a:p>
          <a:p>
            <a:pPr marL="742950" lvl="1" indent="-256442">
              <a:lnSpc>
                <a:spcPct val="100000"/>
              </a:lnSpc>
              <a:spcBef>
                <a:spcPts val="444"/>
              </a:spcBef>
              <a:buSzPct val="100000"/>
              <a:buChar char="○"/>
            </a:pPr>
            <a:r>
              <a:rPr lang="en-US" sz="7031" dirty="0">
                <a:latin typeface="Arial"/>
                <a:ea typeface="Arial"/>
                <a:cs typeface="Arial"/>
                <a:sym typeface="Arial"/>
              </a:rPr>
              <a:t>Examples of items that need to be included in financial procedures: </a:t>
            </a:r>
          </a:p>
          <a:p>
            <a:pPr marL="1143000" lvl="2" indent="-200025">
              <a:lnSpc>
                <a:spcPct val="100000"/>
              </a:lnSpc>
              <a:spcBef>
                <a:spcPts val="370"/>
              </a:spcBef>
              <a:buSzPct val="100000"/>
              <a:buChar char="■"/>
            </a:pPr>
            <a:r>
              <a:rPr lang="en-US" sz="6400" dirty="0">
                <a:latin typeface="Arial"/>
                <a:ea typeface="Arial"/>
                <a:cs typeface="Arial"/>
                <a:sym typeface="Arial"/>
              </a:rPr>
              <a:t>Committees need to be aware of their budget. </a:t>
            </a:r>
          </a:p>
          <a:p>
            <a:pPr marL="1143000" lvl="2" indent="-200025">
              <a:lnSpc>
                <a:spcPct val="100000"/>
              </a:lnSpc>
              <a:spcBef>
                <a:spcPts val="370"/>
              </a:spcBef>
              <a:buSzPct val="100000"/>
              <a:buChar char="■"/>
            </a:pPr>
            <a:r>
              <a:rPr lang="en-US" sz="6400" dirty="0">
                <a:latin typeface="Arial"/>
                <a:ea typeface="Arial"/>
                <a:cs typeface="Arial"/>
                <a:sym typeface="Arial"/>
              </a:rPr>
              <a:t>Expenses not in the budget or expenses that may go over the budgeted amount will need prior approval from the president AND an amendment to the budget.</a:t>
            </a:r>
          </a:p>
          <a:p>
            <a:pPr marL="1143000" lvl="2" indent="-200025">
              <a:lnSpc>
                <a:spcPct val="100000"/>
              </a:lnSpc>
              <a:spcBef>
                <a:spcPts val="370"/>
              </a:spcBef>
              <a:buSzPct val="100000"/>
              <a:buChar char="■"/>
            </a:pPr>
            <a:r>
              <a:rPr lang="en-US" sz="6400" dirty="0">
                <a:latin typeface="Arial"/>
                <a:ea typeface="Arial"/>
                <a:cs typeface="Arial"/>
                <a:sym typeface="Arial"/>
              </a:rPr>
              <a:t>The use of vouchers to accompany invoices and receipts.</a:t>
            </a:r>
          </a:p>
          <a:p>
            <a:pPr marL="1143000" lvl="2" indent="-200025">
              <a:lnSpc>
                <a:spcPct val="100000"/>
              </a:lnSpc>
              <a:spcBef>
                <a:spcPts val="370"/>
              </a:spcBef>
              <a:buSzPct val="100000"/>
              <a:buChar char="■"/>
            </a:pPr>
            <a:r>
              <a:rPr lang="en-US" sz="6400" dirty="0">
                <a:latin typeface="Arial"/>
                <a:ea typeface="Arial"/>
                <a:cs typeface="Arial"/>
                <a:sym typeface="Arial"/>
              </a:rPr>
              <a:t>Deadline for submission of receipts for expenses after an event (example, receipts must be received within 30 days of an event).</a:t>
            </a:r>
          </a:p>
          <a:p>
            <a:pPr marL="1143000" lvl="2" indent="-200025">
              <a:lnSpc>
                <a:spcPct val="100000"/>
              </a:lnSpc>
              <a:spcBef>
                <a:spcPts val="370"/>
              </a:spcBef>
              <a:buSzPct val="100000"/>
              <a:buChar char="■"/>
            </a:pPr>
            <a:r>
              <a:rPr lang="en-US" sz="6400" dirty="0">
                <a:latin typeface="Arial"/>
                <a:ea typeface="Arial"/>
                <a:cs typeface="Arial"/>
                <a:sym typeface="Arial"/>
              </a:rPr>
              <a:t>Decide whether the PTA will or will not allow expenses to cross over to the next fiscal year</a:t>
            </a:r>
          </a:p>
          <a:p>
            <a:pPr marL="1143000" lvl="2" indent="-200025">
              <a:lnSpc>
                <a:spcPct val="100000"/>
              </a:lnSpc>
              <a:spcBef>
                <a:spcPts val="370"/>
              </a:spcBef>
              <a:buSzPct val="100000"/>
              <a:buChar char="■"/>
            </a:pPr>
            <a:r>
              <a:rPr lang="en-US" sz="6400" dirty="0">
                <a:latin typeface="Arial"/>
                <a:ea typeface="Arial"/>
                <a:cs typeface="Arial"/>
                <a:sym typeface="Arial"/>
              </a:rPr>
              <a:t>Use of Tax Exempt Purchase Certificate for PTA purchases and paying for these purchases with a PTA check (some vendors and stores will not accept a personal credit card as the form of payment with the tax exempt form).</a:t>
            </a:r>
          </a:p>
          <a:p>
            <a:pPr marL="1143000" lvl="2" indent="-200025">
              <a:lnSpc>
                <a:spcPct val="100000"/>
              </a:lnSpc>
              <a:spcBef>
                <a:spcPts val="370"/>
              </a:spcBef>
              <a:buSzPct val="100000"/>
              <a:buChar char="■"/>
            </a:pPr>
            <a:r>
              <a:rPr lang="en-US" sz="6400" dirty="0">
                <a:latin typeface="Arial"/>
                <a:ea typeface="Arial"/>
                <a:cs typeface="Arial"/>
                <a:sym typeface="Arial"/>
              </a:rPr>
              <a:t>Decide whether the PTA will or will not reimburse a member for sales tax if tax exempt form is not used (there is no NYS PTA regulation that forbids a PTA from reimbursing for sales tax.)</a:t>
            </a:r>
          </a:p>
          <a:p>
            <a:pPr marL="228600" lvl="0" indent="-50800" algn="l" rtl="0">
              <a:lnSpc>
                <a:spcPct val="90000"/>
              </a:lnSpc>
              <a:spcBef>
                <a:spcPts val="0"/>
              </a:spcBef>
              <a:spcAft>
                <a:spcPts val="0"/>
              </a:spcAft>
              <a:buClr>
                <a:schemeClr val="dk1"/>
              </a:buClr>
              <a:buSzPts val="2800"/>
              <a:buNone/>
            </a:pPr>
            <a:endParaRPr lang="en-US" sz="6400" dirty="0"/>
          </a:p>
          <a:p>
            <a:pPr marL="228600" lvl="0" indent="-50800" algn="ctr" rtl="0">
              <a:lnSpc>
                <a:spcPct val="90000"/>
              </a:lnSpc>
              <a:spcBef>
                <a:spcPts val="0"/>
              </a:spcBef>
              <a:spcAft>
                <a:spcPts val="0"/>
              </a:spcAft>
              <a:buClr>
                <a:schemeClr val="dk1"/>
              </a:buClr>
              <a:buSzPts val="2800"/>
              <a:buNone/>
            </a:pPr>
            <a:endParaRPr dirty="0"/>
          </a:p>
        </p:txBody>
      </p:sp>
      <p:sp>
        <p:nvSpPr>
          <p:cNvPr id="97" name="Google Shape;97;p2">
            <a:extLst>
              <a:ext uri="{FF2B5EF4-FFF2-40B4-BE49-F238E27FC236}">
                <a16:creationId xmlns:a16="http://schemas.microsoft.com/office/drawing/2014/main" id="{74A43A68-070C-2250-BED4-49BCE5939F05}"/>
              </a:ext>
            </a:extLst>
          </p:cNvPr>
          <p:cNvSpPr/>
          <p:nvPr/>
        </p:nvSpPr>
        <p:spPr>
          <a:xfrm>
            <a:off x="0" y="0"/>
            <a:ext cx="12192000" cy="645952"/>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8" name="Google Shape;98;p2">
            <a:extLst>
              <a:ext uri="{FF2B5EF4-FFF2-40B4-BE49-F238E27FC236}">
                <a16:creationId xmlns:a16="http://schemas.microsoft.com/office/drawing/2014/main" id="{0DE76BAB-53F7-BA37-5CC5-534727EA9BA4}"/>
              </a:ext>
            </a:extLst>
          </p:cNvPr>
          <p:cNvSpPr/>
          <p:nvPr/>
        </p:nvSpPr>
        <p:spPr>
          <a:xfrm>
            <a:off x="0" y="632460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99" name="Google Shape;99;p2">
            <a:extLst>
              <a:ext uri="{FF2B5EF4-FFF2-40B4-BE49-F238E27FC236}">
                <a16:creationId xmlns:a16="http://schemas.microsoft.com/office/drawing/2014/main" id="{E0A660F9-53FB-9BA1-33C4-199BA1D3A622}"/>
              </a:ext>
            </a:extLst>
          </p:cNvPr>
          <p:cNvPicPr preferRelativeResize="0"/>
          <p:nvPr/>
        </p:nvPicPr>
        <p:blipFill rotWithShape="1">
          <a:blip r:embed="rId3">
            <a:alphaModFix/>
          </a:blip>
          <a:srcRect/>
          <a:stretch/>
        </p:blipFill>
        <p:spPr>
          <a:xfrm>
            <a:off x="76199" y="46448"/>
            <a:ext cx="445965" cy="515613"/>
          </a:xfrm>
          <a:prstGeom prst="rect">
            <a:avLst/>
          </a:prstGeom>
          <a:noFill/>
          <a:ln>
            <a:noFill/>
          </a:ln>
        </p:spPr>
      </p:pic>
      <p:pic>
        <p:nvPicPr>
          <p:cNvPr id="4" name="Google Shape;130;g3ed9abf8b8a_1_0">
            <a:extLst>
              <a:ext uri="{FF2B5EF4-FFF2-40B4-BE49-F238E27FC236}">
                <a16:creationId xmlns:a16="http://schemas.microsoft.com/office/drawing/2014/main" id="{D1BFA0A9-12C5-E5DB-9E32-E685DCE906CA}"/>
              </a:ext>
            </a:extLst>
          </p:cNvPr>
          <p:cNvPicPr preferRelativeResize="0"/>
          <p:nvPr/>
        </p:nvPicPr>
        <p:blipFill rotWithShape="1">
          <a:blip r:embed="rId4">
            <a:alphaModFix/>
          </a:blip>
          <a:srcRect/>
          <a:stretch/>
        </p:blipFill>
        <p:spPr>
          <a:xfrm>
            <a:off x="76199" y="798307"/>
            <a:ext cx="990600" cy="990601"/>
          </a:xfrm>
          <a:prstGeom prst="rect">
            <a:avLst/>
          </a:prstGeom>
          <a:noFill/>
          <a:ln>
            <a:noFill/>
          </a:ln>
        </p:spPr>
      </p:pic>
    </p:spTree>
    <p:extLst>
      <p:ext uri="{BB962C8B-B14F-4D97-AF65-F5344CB8AC3E}">
        <p14:creationId xmlns:p14="http://schemas.microsoft.com/office/powerpoint/2010/main" val="19781014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94">
          <a:extLst>
            <a:ext uri="{FF2B5EF4-FFF2-40B4-BE49-F238E27FC236}">
              <a16:creationId xmlns:a16="http://schemas.microsoft.com/office/drawing/2014/main" id="{06F3C91C-1537-7163-26C8-762DCC830797}"/>
            </a:ext>
          </a:extLst>
        </p:cNvPr>
        <p:cNvGrpSpPr/>
        <p:nvPr/>
      </p:nvGrpSpPr>
      <p:grpSpPr>
        <a:xfrm>
          <a:off x="0" y="0"/>
          <a:ext cx="0" cy="0"/>
          <a:chOff x="0" y="0"/>
          <a:chExt cx="0" cy="0"/>
        </a:xfrm>
      </p:grpSpPr>
      <p:sp>
        <p:nvSpPr>
          <p:cNvPr id="95" name="Google Shape;95;p2">
            <a:extLst>
              <a:ext uri="{FF2B5EF4-FFF2-40B4-BE49-F238E27FC236}">
                <a16:creationId xmlns:a16="http://schemas.microsoft.com/office/drawing/2014/main" id="{1BF81D88-C137-F6FE-F6AA-8728DEE108EB}"/>
              </a:ext>
            </a:extLst>
          </p:cNvPr>
          <p:cNvSpPr txBox="1">
            <a:spLocks noGrp="1"/>
          </p:cNvSpPr>
          <p:nvPr>
            <p:ph type="title"/>
          </p:nvPr>
        </p:nvSpPr>
        <p:spPr>
          <a:xfrm>
            <a:off x="76200" y="683596"/>
            <a:ext cx="12115800" cy="1226847"/>
          </a:xfrm>
          <a:prstGeom prst="rect">
            <a:avLst/>
          </a:prstGeom>
          <a:noFill/>
          <a:ln>
            <a:noFill/>
          </a:ln>
        </p:spPr>
        <p:txBody>
          <a:bodyPr spcFirstLastPara="1" wrap="square" lIns="91425" tIns="45700" rIns="91425" bIns="45700" anchor="ctr" anchorCtr="0">
            <a:normAutofit/>
          </a:bodyPr>
          <a:lstStyle/>
          <a:p>
            <a:pPr lvl="0" algn="ctr">
              <a:buSzPts val="4400"/>
            </a:pPr>
            <a:r>
              <a:rPr lang="en-US" sz="3600" u="sng" dirty="0">
                <a:latin typeface="Arial"/>
                <a:ea typeface="Arial"/>
                <a:cs typeface="Arial"/>
                <a:sym typeface="Arial"/>
              </a:rPr>
              <a:t>Bylaws, Procedures, Nominations and Elections</a:t>
            </a:r>
            <a:endParaRPr sz="3600" u="sng" dirty="0">
              <a:latin typeface="+mj-lt"/>
            </a:endParaRPr>
          </a:p>
        </p:txBody>
      </p:sp>
      <p:sp>
        <p:nvSpPr>
          <p:cNvPr id="96" name="Google Shape;96;p2">
            <a:extLst>
              <a:ext uri="{FF2B5EF4-FFF2-40B4-BE49-F238E27FC236}">
                <a16:creationId xmlns:a16="http://schemas.microsoft.com/office/drawing/2014/main" id="{96733A61-165E-7B3C-7A3C-10D5E91E8BC8}"/>
              </a:ext>
            </a:extLst>
          </p:cNvPr>
          <p:cNvSpPr txBox="1">
            <a:spLocks noGrp="1"/>
          </p:cNvSpPr>
          <p:nvPr>
            <p:ph type="body" idx="1"/>
          </p:nvPr>
        </p:nvSpPr>
        <p:spPr>
          <a:xfrm>
            <a:off x="953199" y="1910443"/>
            <a:ext cx="10285602" cy="4414157"/>
          </a:xfrm>
          <a:prstGeom prst="rect">
            <a:avLst/>
          </a:prstGeom>
          <a:noFill/>
          <a:ln>
            <a:noFill/>
          </a:ln>
        </p:spPr>
        <p:txBody>
          <a:bodyPr spcFirstLastPara="1" wrap="square" lIns="91425" tIns="45700" rIns="91425" bIns="45700" anchor="t" anchorCtr="0">
            <a:normAutofit/>
          </a:bodyPr>
          <a:lstStyle/>
          <a:p>
            <a:pPr lvl="0" indent="-406400">
              <a:lnSpc>
                <a:spcPct val="100000"/>
              </a:lnSpc>
              <a:spcBef>
                <a:spcPts val="518"/>
              </a:spcBef>
              <a:buSzPts val="2800"/>
              <a:buChar char="➢"/>
            </a:pPr>
            <a:r>
              <a:rPr lang="en-US" dirty="0">
                <a:latin typeface="Arial"/>
                <a:ea typeface="Arial"/>
                <a:cs typeface="Arial"/>
                <a:sym typeface="Arial"/>
              </a:rPr>
              <a:t>We follow our bylaws for the makeup of our elected nominating committee.</a:t>
            </a:r>
          </a:p>
          <a:p>
            <a:pPr lvl="1">
              <a:lnSpc>
                <a:spcPct val="100000"/>
              </a:lnSpc>
              <a:spcBef>
                <a:spcPts val="0"/>
              </a:spcBef>
              <a:buFont typeface="Arial"/>
              <a:buChar char="○"/>
            </a:pPr>
            <a:r>
              <a:rPr lang="en-US" sz="1800" dirty="0">
                <a:latin typeface="Arial"/>
                <a:ea typeface="Arial"/>
                <a:cs typeface="Arial"/>
                <a:sym typeface="Arial"/>
              </a:rPr>
              <a:t>Nominating committee must be elected by the membership. The composition of this committee is always an odd number and mix of Executive Board members and general membership as set out in unit bylaws. </a:t>
            </a:r>
          </a:p>
          <a:p>
            <a:pPr lvl="0" indent="0">
              <a:lnSpc>
                <a:spcPct val="100000"/>
              </a:lnSpc>
              <a:spcBef>
                <a:spcPts val="518"/>
              </a:spcBef>
              <a:buNone/>
            </a:pPr>
            <a:endParaRPr lang="en-US" dirty="0">
              <a:latin typeface="Arial"/>
              <a:ea typeface="Arial"/>
              <a:cs typeface="Arial"/>
              <a:sym typeface="Arial"/>
            </a:endParaRPr>
          </a:p>
          <a:p>
            <a:pPr marL="342900" lvl="0">
              <a:lnSpc>
                <a:spcPct val="100000"/>
              </a:lnSpc>
              <a:spcBef>
                <a:spcPts val="518"/>
              </a:spcBef>
              <a:buSzPts val="2800"/>
              <a:buChar char="➢"/>
            </a:pPr>
            <a:r>
              <a:rPr lang="en-US" dirty="0">
                <a:latin typeface="Arial"/>
                <a:ea typeface="Arial"/>
                <a:cs typeface="Arial"/>
                <a:sym typeface="Arial"/>
              </a:rPr>
              <a:t>Our vote for new officers takes place in the month of _________.</a:t>
            </a:r>
          </a:p>
          <a:p>
            <a:pPr marL="742950" lvl="1" indent="-235585">
              <a:lnSpc>
                <a:spcPct val="100000"/>
              </a:lnSpc>
              <a:spcBef>
                <a:spcPts val="518"/>
              </a:spcBef>
              <a:buChar char="○"/>
            </a:pPr>
            <a:r>
              <a:rPr lang="en-US" sz="1800" dirty="0">
                <a:latin typeface="Arial"/>
                <a:ea typeface="Arial"/>
                <a:cs typeface="Arial"/>
                <a:sym typeface="Arial"/>
              </a:rPr>
              <a:t>We accept nominations from the floor as per our bylaws (Choice of 2-day notice period or no notice period)</a:t>
            </a:r>
          </a:p>
          <a:p>
            <a:pPr marL="228600" lvl="0" indent="-50800" algn="ctr" rtl="0">
              <a:lnSpc>
                <a:spcPct val="90000"/>
              </a:lnSpc>
              <a:spcBef>
                <a:spcPts val="0"/>
              </a:spcBef>
              <a:spcAft>
                <a:spcPts val="0"/>
              </a:spcAft>
              <a:buClr>
                <a:schemeClr val="dk1"/>
              </a:buClr>
              <a:buSzPts val="2800"/>
              <a:buNone/>
            </a:pPr>
            <a:endParaRPr dirty="0"/>
          </a:p>
        </p:txBody>
      </p:sp>
      <p:sp>
        <p:nvSpPr>
          <p:cNvPr id="97" name="Google Shape;97;p2">
            <a:extLst>
              <a:ext uri="{FF2B5EF4-FFF2-40B4-BE49-F238E27FC236}">
                <a16:creationId xmlns:a16="http://schemas.microsoft.com/office/drawing/2014/main" id="{B8A38F84-467D-60E9-0046-607900F5901D}"/>
              </a:ext>
            </a:extLst>
          </p:cNvPr>
          <p:cNvSpPr/>
          <p:nvPr/>
        </p:nvSpPr>
        <p:spPr>
          <a:xfrm>
            <a:off x="0" y="0"/>
            <a:ext cx="12192000" cy="645952"/>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8" name="Google Shape;98;p2">
            <a:extLst>
              <a:ext uri="{FF2B5EF4-FFF2-40B4-BE49-F238E27FC236}">
                <a16:creationId xmlns:a16="http://schemas.microsoft.com/office/drawing/2014/main" id="{8CE24E64-2004-33E1-B4B8-41F321CC3F56}"/>
              </a:ext>
            </a:extLst>
          </p:cNvPr>
          <p:cNvSpPr/>
          <p:nvPr/>
        </p:nvSpPr>
        <p:spPr>
          <a:xfrm>
            <a:off x="0" y="632460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99" name="Google Shape;99;p2">
            <a:extLst>
              <a:ext uri="{FF2B5EF4-FFF2-40B4-BE49-F238E27FC236}">
                <a16:creationId xmlns:a16="http://schemas.microsoft.com/office/drawing/2014/main" id="{01DA1C96-8BA6-5E2E-B549-36F2E8B06F82}"/>
              </a:ext>
            </a:extLst>
          </p:cNvPr>
          <p:cNvPicPr preferRelativeResize="0"/>
          <p:nvPr/>
        </p:nvPicPr>
        <p:blipFill rotWithShape="1">
          <a:blip r:embed="rId3">
            <a:alphaModFix/>
          </a:blip>
          <a:srcRect/>
          <a:stretch/>
        </p:blipFill>
        <p:spPr>
          <a:xfrm>
            <a:off x="76199" y="46448"/>
            <a:ext cx="445965" cy="515613"/>
          </a:xfrm>
          <a:prstGeom prst="rect">
            <a:avLst/>
          </a:prstGeom>
          <a:noFill/>
          <a:ln>
            <a:noFill/>
          </a:ln>
        </p:spPr>
      </p:pic>
      <p:pic>
        <p:nvPicPr>
          <p:cNvPr id="2" name="Google Shape;130;g3ed9abf8b8a_1_0">
            <a:extLst>
              <a:ext uri="{FF2B5EF4-FFF2-40B4-BE49-F238E27FC236}">
                <a16:creationId xmlns:a16="http://schemas.microsoft.com/office/drawing/2014/main" id="{143A785C-7B6D-66E7-17DF-411F9577641B}"/>
              </a:ext>
            </a:extLst>
          </p:cNvPr>
          <p:cNvPicPr preferRelativeResize="0"/>
          <p:nvPr/>
        </p:nvPicPr>
        <p:blipFill rotWithShape="1">
          <a:blip r:embed="rId4">
            <a:alphaModFix/>
          </a:blip>
          <a:srcRect/>
          <a:stretch/>
        </p:blipFill>
        <p:spPr>
          <a:xfrm>
            <a:off x="76199" y="807617"/>
            <a:ext cx="990600" cy="990601"/>
          </a:xfrm>
          <a:prstGeom prst="rect">
            <a:avLst/>
          </a:prstGeom>
          <a:noFill/>
          <a:ln>
            <a:noFill/>
          </a:ln>
        </p:spPr>
      </p:pic>
    </p:spTree>
    <p:extLst>
      <p:ext uri="{BB962C8B-B14F-4D97-AF65-F5344CB8AC3E}">
        <p14:creationId xmlns:p14="http://schemas.microsoft.com/office/powerpoint/2010/main" val="6644334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94">
          <a:extLst>
            <a:ext uri="{FF2B5EF4-FFF2-40B4-BE49-F238E27FC236}">
              <a16:creationId xmlns:a16="http://schemas.microsoft.com/office/drawing/2014/main" id="{F31CB53C-87DF-D8BF-3247-5ABEF6B6856F}"/>
            </a:ext>
          </a:extLst>
        </p:cNvPr>
        <p:cNvGrpSpPr/>
        <p:nvPr/>
      </p:nvGrpSpPr>
      <p:grpSpPr>
        <a:xfrm>
          <a:off x="0" y="0"/>
          <a:ext cx="0" cy="0"/>
          <a:chOff x="0" y="0"/>
          <a:chExt cx="0" cy="0"/>
        </a:xfrm>
      </p:grpSpPr>
      <p:sp>
        <p:nvSpPr>
          <p:cNvPr id="95" name="Google Shape;95;p2">
            <a:extLst>
              <a:ext uri="{FF2B5EF4-FFF2-40B4-BE49-F238E27FC236}">
                <a16:creationId xmlns:a16="http://schemas.microsoft.com/office/drawing/2014/main" id="{9029F850-7F3F-873A-11C9-20F3FE81BC10}"/>
              </a:ext>
            </a:extLst>
          </p:cNvPr>
          <p:cNvSpPr txBox="1">
            <a:spLocks noGrp="1"/>
          </p:cNvSpPr>
          <p:nvPr>
            <p:ph type="title"/>
          </p:nvPr>
        </p:nvSpPr>
        <p:spPr>
          <a:xfrm>
            <a:off x="953198" y="683596"/>
            <a:ext cx="11238801" cy="1226847"/>
          </a:xfrm>
          <a:prstGeom prst="rect">
            <a:avLst/>
          </a:prstGeom>
          <a:noFill/>
          <a:ln>
            <a:noFill/>
          </a:ln>
        </p:spPr>
        <p:txBody>
          <a:bodyPr spcFirstLastPara="1" wrap="square" lIns="91425" tIns="45700" rIns="91425" bIns="45700" anchor="ctr" anchorCtr="0">
            <a:normAutofit/>
          </a:bodyPr>
          <a:lstStyle/>
          <a:p>
            <a:pPr lvl="0" algn="ctr">
              <a:buSzPts val="4400"/>
            </a:pPr>
            <a:r>
              <a:rPr lang="en-US" sz="4000" u="sng" dirty="0">
                <a:latin typeface="Arial"/>
                <a:ea typeface="Arial"/>
                <a:cs typeface="Arial"/>
                <a:sym typeface="Arial"/>
              </a:rPr>
              <a:t>PTA Advocacy</a:t>
            </a:r>
            <a:endParaRPr sz="4000" u="sng" dirty="0">
              <a:latin typeface="+mj-lt"/>
            </a:endParaRPr>
          </a:p>
        </p:txBody>
      </p:sp>
      <p:sp>
        <p:nvSpPr>
          <p:cNvPr id="96" name="Google Shape;96;p2">
            <a:extLst>
              <a:ext uri="{FF2B5EF4-FFF2-40B4-BE49-F238E27FC236}">
                <a16:creationId xmlns:a16="http://schemas.microsoft.com/office/drawing/2014/main" id="{DBAADA2C-9E5F-10CD-4F4B-7CA89A76E835}"/>
              </a:ext>
            </a:extLst>
          </p:cNvPr>
          <p:cNvSpPr txBox="1">
            <a:spLocks noGrp="1"/>
          </p:cNvSpPr>
          <p:nvPr>
            <p:ph type="body" idx="1"/>
          </p:nvPr>
        </p:nvSpPr>
        <p:spPr>
          <a:xfrm>
            <a:off x="953199" y="1910443"/>
            <a:ext cx="10285602" cy="4414157"/>
          </a:xfrm>
          <a:prstGeom prst="rect">
            <a:avLst/>
          </a:prstGeom>
          <a:noFill/>
          <a:ln>
            <a:noFill/>
          </a:ln>
        </p:spPr>
        <p:txBody>
          <a:bodyPr spcFirstLastPara="1" wrap="square" lIns="91425" tIns="45700" rIns="91425" bIns="45700" anchor="t" anchorCtr="0">
            <a:normAutofit/>
          </a:bodyPr>
          <a:lstStyle/>
          <a:p>
            <a:pPr marL="342900" lvl="0" indent="-323850">
              <a:lnSpc>
                <a:spcPct val="100000"/>
              </a:lnSpc>
              <a:spcBef>
                <a:spcPts val="0"/>
              </a:spcBef>
              <a:buSzPts val="2500"/>
              <a:buChar char="➢"/>
            </a:pPr>
            <a:r>
              <a:rPr lang="en-US" sz="2500" dirty="0">
                <a:latin typeface="Arial"/>
                <a:ea typeface="Arial"/>
                <a:cs typeface="Arial"/>
                <a:sym typeface="Arial"/>
              </a:rPr>
              <a:t>We include advocacy efforts in our annual plans.</a:t>
            </a:r>
          </a:p>
          <a:p>
            <a:pPr marL="742950" lvl="1" indent="-247650">
              <a:lnSpc>
                <a:spcPct val="100000"/>
              </a:lnSpc>
              <a:spcBef>
                <a:spcPts val="480"/>
              </a:spcBef>
              <a:buChar char="○"/>
            </a:pPr>
            <a:r>
              <a:rPr lang="en-US" sz="1800" dirty="0">
                <a:latin typeface="Arial"/>
                <a:ea typeface="Arial"/>
                <a:cs typeface="Arial"/>
                <a:sym typeface="Arial"/>
              </a:rPr>
              <a:t>Go to the NYS PTA Website, </a:t>
            </a:r>
            <a:r>
              <a:rPr lang="en-US" sz="1800" u="sng" dirty="0">
                <a:solidFill>
                  <a:schemeClr val="hlink"/>
                </a:solidFill>
                <a:latin typeface="Arial"/>
                <a:ea typeface="Arial"/>
                <a:cs typeface="Arial"/>
                <a:sym typeface="Arial"/>
                <a:hlinkClick r:id="rId3"/>
              </a:rPr>
              <a:t>www.nyspta.org</a:t>
            </a:r>
            <a:r>
              <a:rPr lang="en-US" sz="1800" dirty="0">
                <a:latin typeface="Arial"/>
                <a:ea typeface="Arial"/>
                <a:cs typeface="Arial"/>
                <a:sym typeface="Arial"/>
              </a:rPr>
              <a:t>, and go to the Advocacy Tab for tools, Resolutions and Position papers. There is also the Advocacy Section of the Resource Guide (Section 8) for more information.</a:t>
            </a:r>
          </a:p>
          <a:p>
            <a:pPr marL="914400" lvl="0" indent="0">
              <a:lnSpc>
                <a:spcPct val="100000"/>
              </a:lnSpc>
              <a:spcBef>
                <a:spcPts val="480"/>
              </a:spcBef>
              <a:buNone/>
            </a:pPr>
            <a:endParaRPr lang="en-US" sz="1800" i="1" dirty="0">
              <a:latin typeface="Arial"/>
              <a:ea typeface="Arial"/>
              <a:cs typeface="Arial"/>
              <a:sym typeface="Arial"/>
            </a:endParaRPr>
          </a:p>
          <a:p>
            <a:pPr marL="342900" lvl="0" indent="-323850">
              <a:lnSpc>
                <a:spcPct val="100000"/>
              </a:lnSpc>
              <a:spcBef>
                <a:spcPts val="560"/>
              </a:spcBef>
              <a:buSzPts val="2500"/>
              <a:buChar char="➢"/>
            </a:pPr>
            <a:r>
              <a:rPr lang="en-US" sz="2500" dirty="0">
                <a:latin typeface="Arial"/>
                <a:ea typeface="Arial"/>
                <a:cs typeface="Arial"/>
                <a:sym typeface="Arial"/>
              </a:rPr>
              <a:t>We inform our members of the positions of NYS PTA found in the “Where We Stand” document.</a:t>
            </a:r>
          </a:p>
          <a:p>
            <a:pPr marL="742950" lvl="1" indent="-247650">
              <a:lnSpc>
                <a:spcPct val="100000"/>
              </a:lnSpc>
              <a:spcBef>
                <a:spcPts val="480"/>
              </a:spcBef>
              <a:buChar char="○"/>
            </a:pPr>
            <a:r>
              <a:rPr lang="en-US" sz="1800" dirty="0">
                <a:latin typeface="Arial"/>
                <a:ea typeface="Arial"/>
                <a:cs typeface="Arial"/>
                <a:sym typeface="Arial"/>
              </a:rPr>
              <a:t>Go to the NYS PTA website, </a:t>
            </a:r>
            <a:r>
              <a:rPr lang="en-US" sz="1800" u="sng" dirty="0">
                <a:solidFill>
                  <a:schemeClr val="hlink"/>
                </a:solidFill>
                <a:latin typeface="Arial"/>
                <a:ea typeface="Arial"/>
                <a:cs typeface="Arial"/>
                <a:sym typeface="Arial"/>
                <a:hlinkClick r:id="rId3"/>
              </a:rPr>
              <a:t>www.nyspta.org</a:t>
            </a:r>
            <a:r>
              <a:rPr lang="en-US" sz="1800" dirty="0">
                <a:latin typeface="Arial"/>
                <a:ea typeface="Arial"/>
                <a:cs typeface="Arial"/>
                <a:sym typeface="Arial"/>
              </a:rPr>
              <a:t>, Advocacy Tab, Advocacy Tools, Where We Stand</a:t>
            </a:r>
          </a:p>
          <a:p>
            <a:pPr marL="228600" lvl="0" indent="-50800" algn="ctr" rtl="0">
              <a:lnSpc>
                <a:spcPct val="90000"/>
              </a:lnSpc>
              <a:spcBef>
                <a:spcPts val="0"/>
              </a:spcBef>
              <a:spcAft>
                <a:spcPts val="0"/>
              </a:spcAft>
              <a:buClr>
                <a:schemeClr val="dk1"/>
              </a:buClr>
              <a:buSzPts val="2800"/>
              <a:buNone/>
            </a:pPr>
            <a:endParaRPr dirty="0"/>
          </a:p>
        </p:txBody>
      </p:sp>
      <p:sp>
        <p:nvSpPr>
          <p:cNvPr id="97" name="Google Shape;97;p2">
            <a:extLst>
              <a:ext uri="{FF2B5EF4-FFF2-40B4-BE49-F238E27FC236}">
                <a16:creationId xmlns:a16="http://schemas.microsoft.com/office/drawing/2014/main" id="{96CC6B1E-0236-A8DB-CCCF-1F60863A7862}"/>
              </a:ext>
            </a:extLst>
          </p:cNvPr>
          <p:cNvSpPr/>
          <p:nvPr/>
        </p:nvSpPr>
        <p:spPr>
          <a:xfrm>
            <a:off x="0" y="0"/>
            <a:ext cx="12192000" cy="645952"/>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8" name="Google Shape;98;p2">
            <a:extLst>
              <a:ext uri="{FF2B5EF4-FFF2-40B4-BE49-F238E27FC236}">
                <a16:creationId xmlns:a16="http://schemas.microsoft.com/office/drawing/2014/main" id="{6B99F8AA-4E0E-8DF8-0A10-B5E6DF2BDC2B}"/>
              </a:ext>
            </a:extLst>
          </p:cNvPr>
          <p:cNvSpPr/>
          <p:nvPr/>
        </p:nvSpPr>
        <p:spPr>
          <a:xfrm>
            <a:off x="0" y="632460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99" name="Google Shape;99;p2">
            <a:extLst>
              <a:ext uri="{FF2B5EF4-FFF2-40B4-BE49-F238E27FC236}">
                <a16:creationId xmlns:a16="http://schemas.microsoft.com/office/drawing/2014/main" id="{3CDB3680-33B6-466A-2471-DD11E0755F1B}"/>
              </a:ext>
            </a:extLst>
          </p:cNvPr>
          <p:cNvPicPr preferRelativeResize="0"/>
          <p:nvPr/>
        </p:nvPicPr>
        <p:blipFill rotWithShape="1">
          <a:blip r:embed="rId4">
            <a:alphaModFix/>
          </a:blip>
          <a:srcRect/>
          <a:stretch/>
        </p:blipFill>
        <p:spPr>
          <a:xfrm>
            <a:off x="76199" y="46448"/>
            <a:ext cx="445965" cy="515613"/>
          </a:xfrm>
          <a:prstGeom prst="rect">
            <a:avLst/>
          </a:prstGeom>
          <a:noFill/>
          <a:ln>
            <a:noFill/>
          </a:ln>
        </p:spPr>
      </p:pic>
    </p:spTree>
    <p:extLst>
      <p:ext uri="{BB962C8B-B14F-4D97-AF65-F5344CB8AC3E}">
        <p14:creationId xmlns:p14="http://schemas.microsoft.com/office/powerpoint/2010/main" val="33751641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94">
          <a:extLst>
            <a:ext uri="{FF2B5EF4-FFF2-40B4-BE49-F238E27FC236}">
              <a16:creationId xmlns:a16="http://schemas.microsoft.com/office/drawing/2014/main" id="{0D31526F-0DBF-FAD2-B1EA-A9573E213656}"/>
            </a:ext>
          </a:extLst>
        </p:cNvPr>
        <p:cNvGrpSpPr/>
        <p:nvPr/>
      </p:nvGrpSpPr>
      <p:grpSpPr>
        <a:xfrm>
          <a:off x="0" y="0"/>
          <a:ext cx="0" cy="0"/>
          <a:chOff x="0" y="0"/>
          <a:chExt cx="0" cy="0"/>
        </a:xfrm>
      </p:grpSpPr>
      <p:sp>
        <p:nvSpPr>
          <p:cNvPr id="95" name="Google Shape;95;p2">
            <a:extLst>
              <a:ext uri="{FF2B5EF4-FFF2-40B4-BE49-F238E27FC236}">
                <a16:creationId xmlns:a16="http://schemas.microsoft.com/office/drawing/2014/main" id="{6027A7CB-25E5-9DD2-CD47-6A933F449301}"/>
              </a:ext>
            </a:extLst>
          </p:cNvPr>
          <p:cNvSpPr txBox="1">
            <a:spLocks noGrp="1"/>
          </p:cNvSpPr>
          <p:nvPr>
            <p:ph type="title"/>
          </p:nvPr>
        </p:nvSpPr>
        <p:spPr>
          <a:xfrm>
            <a:off x="522165" y="683596"/>
            <a:ext cx="11430350" cy="1226847"/>
          </a:xfrm>
          <a:prstGeom prst="rect">
            <a:avLst/>
          </a:prstGeom>
          <a:noFill/>
          <a:ln>
            <a:noFill/>
          </a:ln>
        </p:spPr>
        <p:txBody>
          <a:bodyPr spcFirstLastPara="1" wrap="square" lIns="91425" tIns="45700" rIns="91425" bIns="45700" anchor="ctr" anchorCtr="0">
            <a:normAutofit/>
          </a:bodyPr>
          <a:lstStyle/>
          <a:p>
            <a:pPr lvl="0" algn="ctr">
              <a:buSzPts val="4400"/>
            </a:pPr>
            <a:r>
              <a:rPr lang="en-US" sz="4000" u="sng" dirty="0">
                <a:latin typeface="Arial"/>
                <a:ea typeface="Arial"/>
                <a:cs typeface="Arial"/>
                <a:sym typeface="Arial"/>
              </a:rPr>
              <a:t>School and Community</a:t>
            </a:r>
            <a:endParaRPr sz="4000" u="sng" dirty="0">
              <a:latin typeface="+mj-lt"/>
            </a:endParaRPr>
          </a:p>
        </p:txBody>
      </p:sp>
      <p:sp>
        <p:nvSpPr>
          <p:cNvPr id="96" name="Google Shape;96;p2">
            <a:extLst>
              <a:ext uri="{FF2B5EF4-FFF2-40B4-BE49-F238E27FC236}">
                <a16:creationId xmlns:a16="http://schemas.microsoft.com/office/drawing/2014/main" id="{321A008A-D476-CCCF-D838-36298DC708EF}"/>
              </a:ext>
            </a:extLst>
          </p:cNvPr>
          <p:cNvSpPr txBox="1">
            <a:spLocks noGrp="1"/>
          </p:cNvSpPr>
          <p:nvPr>
            <p:ph type="body" idx="1"/>
          </p:nvPr>
        </p:nvSpPr>
        <p:spPr>
          <a:xfrm>
            <a:off x="953198" y="2906486"/>
            <a:ext cx="10285603" cy="3575956"/>
          </a:xfrm>
          <a:prstGeom prst="rect">
            <a:avLst/>
          </a:prstGeom>
          <a:noFill/>
          <a:ln>
            <a:noFill/>
          </a:ln>
        </p:spPr>
        <p:txBody>
          <a:bodyPr spcFirstLastPara="1" wrap="square" lIns="91425" tIns="45700" rIns="91425" bIns="45700" anchor="t" anchorCtr="0">
            <a:normAutofit/>
          </a:bodyPr>
          <a:lstStyle/>
          <a:p>
            <a:pPr lvl="0" indent="-406400">
              <a:lnSpc>
                <a:spcPct val="100000"/>
              </a:lnSpc>
              <a:spcBef>
                <a:spcPts val="480"/>
              </a:spcBef>
              <a:buSzPts val="2800"/>
              <a:buFont typeface="Arial"/>
              <a:buChar char="➢"/>
            </a:pPr>
            <a:r>
              <a:rPr lang="en-US" dirty="0">
                <a:latin typeface="Arial"/>
                <a:ea typeface="Arial"/>
                <a:cs typeface="Arial"/>
                <a:sym typeface="Arial"/>
              </a:rPr>
              <a:t>We support student success by promoting the National Standards for Family School Partnerships.</a:t>
            </a:r>
          </a:p>
          <a:p>
            <a:pPr lvl="1">
              <a:lnSpc>
                <a:spcPct val="100000"/>
              </a:lnSpc>
              <a:spcBef>
                <a:spcPts val="0"/>
              </a:spcBef>
              <a:buFont typeface="Arial"/>
              <a:buChar char="○"/>
            </a:pPr>
            <a:r>
              <a:rPr lang="en-US" sz="1800" dirty="0">
                <a:latin typeface="Arial"/>
                <a:ea typeface="Arial"/>
                <a:cs typeface="Arial"/>
                <a:sym typeface="Arial"/>
              </a:rPr>
              <a:t>The Standards are found on the National PTA website at this link: </a:t>
            </a:r>
            <a:r>
              <a:rPr lang="en-US" sz="1800" u="sng" dirty="0">
                <a:solidFill>
                  <a:schemeClr val="hlink"/>
                </a:solidFill>
                <a:latin typeface="Arial"/>
                <a:ea typeface="Arial"/>
                <a:cs typeface="Arial"/>
                <a:sym typeface="Arial"/>
                <a:hlinkClick r:id="rId3"/>
              </a:rPr>
              <a:t>https://www.pta.org/home/run-your-pta/National-Standards-for-Family-School-Partnerships</a:t>
            </a:r>
            <a:r>
              <a:rPr lang="en-US" sz="1800" dirty="0">
                <a:latin typeface="Arial"/>
                <a:ea typeface="Arial"/>
                <a:cs typeface="Arial"/>
                <a:sym typeface="Arial"/>
              </a:rPr>
              <a:t> </a:t>
            </a:r>
          </a:p>
          <a:p>
            <a:pPr marL="914400" lvl="0" indent="0">
              <a:lnSpc>
                <a:spcPct val="100000"/>
              </a:lnSpc>
              <a:spcBef>
                <a:spcPts val="400"/>
              </a:spcBef>
              <a:buNone/>
            </a:pPr>
            <a:endParaRPr lang="en-US" sz="1800" dirty="0">
              <a:latin typeface="Arial"/>
              <a:ea typeface="Arial"/>
              <a:cs typeface="Arial"/>
              <a:sym typeface="Arial"/>
            </a:endParaRPr>
          </a:p>
          <a:p>
            <a:pPr lvl="0" indent="-419100">
              <a:lnSpc>
                <a:spcPct val="100000"/>
              </a:lnSpc>
              <a:spcBef>
                <a:spcPts val="480"/>
              </a:spcBef>
              <a:buSzPts val="3000"/>
              <a:buFont typeface="Arial"/>
              <a:buChar char="➢"/>
            </a:pPr>
            <a:r>
              <a:rPr lang="en-US" sz="3000" dirty="0">
                <a:latin typeface="Arial"/>
                <a:ea typeface="Arial"/>
                <a:cs typeface="Arial"/>
                <a:sym typeface="Arial"/>
              </a:rPr>
              <a:t>We seek to partner with our teachers, principal, school board and community.</a:t>
            </a:r>
          </a:p>
          <a:p>
            <a:pPr marL="228600" lvl="0" indent="-50800" algn="ctr" rtl="0">
              <a:lnSpc>
                <a:spcPct val="90000"/>
              </a:lnSpc>
              <a:spcBef>
                <a:spcPts val="0"/>
              </a:spcBef>
              <a:spcAft>
                <a:spcPts val="0"/>
              </a:spcAft>
              <a:buClr>
                <a:schemeClr val="dk1"/>
              </a:buClr>
              <a:buSzPts val="2800"/>
              <a:buNone/>
            </a:pPr>
            <a:endParaRPr dirty="0"/>
          </a:p>
        </p:txBody>
      </p:sp>
      <p:sp>
        <p:nvSpPr>
          <p:cNvPr id="97" name="Google Shape;97;p2">
            <a:extLst>
              <a:ext uri="{FF2B5EF4-FFF2-40B4-BE49-F238E27FC236}">
                <a16:creationId xmlns:a16="http://schemas.microsoft.com/office/drawing/2014/main" id="{265B5C43-4A12-7F2D-9377-2917B28F8A02}"/>
              </a:ext>
            </a:extLst>
          </p:cNvPr>
          <p:cNvSpPr/>
          <p:nvPr/>
        </p:nvSpPr>
        <p:spPr>
          <a:xfrm>
            <a:off x="0" y="0"/>
            <a:ext cx="12192000" cy="645952"/>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8" name="Google Shape;98;p2">
            <a:extLst>
              <a:ext uri="{FF2B5EF4-FFF2-40B4-BE49-F238E27FC236}">
                <a16:creationId xmlns:a16="http://schemas.microsoft.com/office/drawing/2014/main" id="{9875C9D8-2479-D14E-5D79-FC8E11998CCD}"/>
              </a:ext>
            </a:extLst>
          </p:cNvPr>
          <p:cNvSpPr/>
          <p:nvPr/>
        </p:nvSpPr>
        <p:spPr>
          <a:xfrm>
            <a:off x="0" y="632460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99" name="Google Shape;99;p2">
            <a:extLst>
              <a:ext uri="{FF2B5EF4-FFF2-40B4-BE49-F238E27FC236}">
                <a16:creationId xmlns:a16="http://schemas.microsoft.com/office/drawing/2014/main" id="{6D7AC6F2-B4D0-A84A-70B9-579AD01A7C22}"/>
              </a:ext>
            </a:extLst>
          </p:cNvPr>
          <p:cNvPicPr preferRelativeResize="0"/>
          <p:nvPr/>
        </p:nvPicPr>
        <p:blipFill rotWithShape="1">
          <a:blip r:embed="rId4">
            <a:alphaModFix/>
          </a:blip>
          <a:srcRect/>
          <a:stretch/>
        </p:blipFill>
        <p:spPr>
          <a:xfrm>
            <a:off x="76199" y="46448"/>
            <a:ext cx="445965" cy="515613"/>
          </a:xfrm>
          <a:prstGeom prst="rect">
            <a:avLst/>
          </a:prstGeom>
          <a:noFill/>
          <a:ln>
            <a:noFill/>
          </a:ln>
        </p:spPr>
      </p:pic>
      <p:pic>
        <p:nvPicPr>
          <p:cNvPr id="2" name="Google Shape;270;p16" descr="A group of colorful hexagons with text&#10;&#10;Description automatically generated">
            <a:extLst>
              <a:ext uri="{FF2B5EF4-FFF2-40B4-BE49-F238E27FC236}">
                <a16:creationId xmlns:a16="http://schemas.microsoft.com/office/drawing/2014/main" id="{CE3C41CB-96E5-AEE6-60C6-145079386E73}"/>
              </a:ext>
            </a:extLst>
          </p:cNvPr>
          <p:cNvPicPr preferRelativeResize="0"/>
          <p:nvPr/>
        </p:nvPicPr>
        <p:blipFill rotWithShape="1">
          <a:blip r:embed="rId5">
            <a:alphaModFix/>
          </a:blip>
          <a:srcRect/>
          <a:stretch/>
        </p:blipFill>
        <p:spPr>
          <a:xfrm>
            <a:off x="522164" y="692399"/>
            <a:ext cx="1861807" cy="1903844"/>
          </a:xfrm>
          <a:prstGeom prst="rect">
            <a:avLst/>
          </a:prstGeom>
          <a:noFill/>
          <a:ln>
            <a:noFill/>
          </a:ln>
        </p:spPr>
      </p:pic>
    </p:spTree>
    <p:extLst>
      <p:ext uri="{BB962C8B-B14F-4D97-AF65-F5344CB8AC3E}">
        <p14:creationId xmlns:p14="http://schemas.microsoft.com/office/powerpoint/2010/main" val="38559822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94">
          <a:extLst>
            <a:ext uri="{FF2B5EF4-FFF2-40B4-BE49-F238E27FC236}">
              <a16:creationId xmlns:a16="http://schemas.microsoft.com/office/drawing/2014/main" id="{99F36300-B3A1-C9FA-D17E-4E3104A6D8EA}"/>
            </a:ext>
          </a:extLst>
        </p:cNvPr>
        <p:cNvGrpSpPr/>
        <p:nvPr/>
      </p:nvGrpSpPr>
      <p:grpSpPr>
        <a:xfrm>
          <a:off x="0" y="0"/>
          <a:ext cx="0" cy="0"/>
          <a:chOff x="0" y="0"/>
          <a:chExt cx="0" cy="0"/>
        </a:xfrm>
      </p:grpSpPr>
      <p:sp>
        <p:nvSpPr>
          <p:cNvPr id="95" name="Google Shape;95;p2">
            <a:extLst>
              <a:ext uri="{FF2B5EF4-FFF2-40B4-BE49-F238E27FC236}">
                <a16:creationId xmlns:a16="http://schemas.microsoft.com/office/drawing/2014/main" id="{579291E4-2A8C-DFD5-4BC9-D4D2A833FE24}"/>
              </a:ext>
            </a:extLst>
          </p:cNvPr>
          <p:cNvSpPr txBox="1">
            <a:spLocks noGrp="1"/>
          </p:cNvSpPr>
          <p:nvPr>
            <p:ph type="title"/>
          </p:nvPr>
        </p:nvSpPr>
        <p:spPr>
          <a:xfrm>
            <a:off x="522165" y="683596"/>
            <a:ext cx="11430350" cy="1226847"/>
          </a:xfrm>
          <a:prstGeom prst="rect">
            <a:avLst/>
          </a:prstGeom>
          <a:noFill/>
          <a:ln>
            <a:noFill/>
          </a:ln>
        </p:spPr>
        <p:txBody>
          <a:bodyPr spcFirstLastPara="1" wrap="square" lIns="91425" tIns="45700" rIns="91425" bIns="45700" anchor="ctr" anchorCtr="0">
            <a:normAutofit/>
          </a:bodyPr>
          <a:lstStyle/>
          <a:p>
            <a:pPr lvl="0" algn="ctr">
              <a:buSzPts val="4400"/>
            </a:pPr>
            <a:r>
              <a:rPr lang="en-US" sz="4000" u="sng" dirty="0">
                <a:latin typeface="Arial"/>
                <a:ea typeface="Arial"/>
                <a:cs typeface="Arial"/>
                <a:sym typeface="Arial"/>
              </a:rPr>
              <a:t>Programs, Awards and Recognitions</a:t>
            </a:r>
            <a:endParaRPr sz="4000" u="sng" dirty="0">
              <a:latin typeface="+mj-lt"/>
            </a:endParaRPr>
          </a:p>
        </p:txBody>
      </p:sp>
      <p:sp>
        <p:nvSpPr>
          <p:cNvPr id="96" name="Google Shape;96;p2">
            <a:extLst>
              <a:ext uri="{FF2B5EF4-FFF2-40B4-BE49-F238E27FC236}">
                <a16:creationId xmlns:a16="http://schemas.microsoft.com/office/drawing/2014/main" id="{4553B10D-A05A-3274-24DC-CFF6033C6D75}"/>
              </a:ext>
            </a:extLst>
          </p:cNvPr>
          <p:cNvSpPr txBox="1">
            <a:spLocks noGrp="1"/>
          </p:cNvSpPr>
          <p:nvPr>
            <p:ph type="body" idx="1"/>
          </p:nvPr>
        </p:nvSpPr>
        <p:spPr>
          <a:xfrm>
            <a:off x="953198" y="1730829"/>
            <a:ext cx="10285603" cy="4443575"/>
          </a:xfrm>
          <a:prstGeom prst="rect">
            <a:avLst/>
          </a:prstGeom>
          <a:noFill/>
          <a:ln>
            <a:noFill/>
          </a:ln>
        </p:spPr>
        <p:txBody>
          <a:bodyPr spcFirstLastPara="1" wrap="square" lIns="91425" tIns="45700" rIns="91425" bIns="45700" anchor="t" anchorCtr="0">
            <a:normAutofit/>
          </a:bodyPr>
          <a:lstStyle/>
          <a:p>
            <a:pPr marL="342900" lvl="0">
              <a:lnSpc>
                <a:spcPct val="100000"/>
              </a:lnSpc>
              <a:spcBef>
                <a:spcPts val="0"/>
              </a:spcBef>
              <a:buSzPts val="2200"/>
              <a:buChar char="➢"/>
            </a:pPr>
            <a:r>
              <a:rPr lang="en-US" sz="2200" dirty="0">
                <a:latin typeface="Arial"/>
                <a:ea typeface="Arial"/>
                <a:cs typeface="Arial"/>
                <a:sym typeface="Arial"/>
              </a:rPr>
              <a:t>We follow the 3-to-1 rule of three planned programs for every one fundraising activity.</a:t>
            </a:r>
            <a:endParaRPr lang="en-US" dirty="0">
              <a:latin typeface="Arial"/>
              <a:ea typeface="Arial"/>
              <a:cs typeface="Arial"/>
              <a:sym typeface="Arial"/>
            </a:endParaRPr>
          </a:p>
          <a:p>
            <a:pPr marL="342900" lvl="0">
              <a:lnSpc>
                <a:spcPct val="100000"/>
              </a:lnSpc>
              <a:spcBef>
                <a:spcPts val="440"/>
              </a:spcBef>
              <a:buSzPts val="2200"/>
              <a:buChar char="➢"/>
            </a:pPr>
            <a:r>
              <a:rPr lang="en-US" sz="2200" dirty="0">
                <a:latin typeface="Arial"/>
                <a:ea typeface="Arial"/>
                <a:cs typeface="Arial"/>
                <a:sym typeface="Arial"/>
              </a:rPr>
              <a:t>We have a NYS PTA Pick A Reading Partner Program (PARP).</a:t>
            </a:r>
            <a:endParaRPr lang="en-US" dirty="0">
              <a:latin typeface="Arial"/>
              <a:ea typeface="Arial"/>
              <a:cs typeface="Arial"/>
              <a:sym typeface="Arial"/>
            </a:endParaRPr>
          </a:p>
          <a:p>
            <a:pPr marL="742950" lvl="1" indent="-273050">
              <a:lnSpc>
                <a:spcPct val="100000"/>
              </a:lnSpc>
              <a:spcBef>
                <a:spcPts val="400"/>
              </a:spcBef>
              <a:buChar char="○"/>
            </a:pPr>
            <a:r>
              <a:rPr lang="en-US" sz="1800" dirty="0">
                <a:latin typeface="Arial"/>
                <a:ea typeface="Arial"/>
                <a:cs typeface="Arial"/>
                <a:sym typeface="Arial"/>
              </a:rPr>
              <a:t>Information for PARP: </a:t>
            </a:r>
            <a:r>
              <a:rPr lang="en-US" sz="1800" u="sng" dirty="0">
                <a:solidFill>
                  <a:schemeClr val="hlink"/>
                </a:solidFill>
                <a:latin typeface="Arial"/>
                <a:ea typeface="Arial"/>
                <a:cs typeface="Arial"/>
                <a:sym typeface="Arial"/>
                <a:hlinkClick r:id="rId3"/>
              </a:rPr>
              <a:t>https://nyspta.org/home/programs/literacy/</a:t>
            </a:r>
            <a:r>
              <a:rPr lang="en-US" sz="1800" dirty="0">
                <a:latin typeface="Arial"/>
                <a:ea typeface="Arial"/>
                <a:cs typeface="Arial"/>
                <a:sym typeface="Arial"/>
              </a:rPr>
              <a:t> </a:t>
            </a:r>
            <a:endParaRPr lang="en-US" sz="2600" dirty="0">
              <a:latin typeface="Arial"/>
              <a:ea typeface="Arial"/>
              <a:cs typeface="Arial"/>
              <a:sym typeface="Arial"/>
            </a:endParaRPr>
          </a:p>
          <a:p>
            <a:pPr marL="342900" lvl="0">
              <a:lnSpc>
                <a:spcPct val="100000"/>
              </a:lnSpc>
              <a:spcBef>
                <a:spcPts val="440"/>
              </a:spcBef>
              <a:buSzPts val="2200"/>
              <a:buChar char="➢"/>
            </a:pPr>
            <a:r>
              <a:rPr lang="en-US" sz="2200" dirty="0">
                <a:latin typeface="Arial"/>
                <a:ea typeface="Arial"/>
                <a:cs typeface="Arial"/>
                <a:sym typeface="Arial"/>
              </a:rPr>
              <a:t>We participate in the National PTA Reflections Arts Program.</a:t>
            </a:r>
            <a:endParaRPr lang="en-US" dirty="0">
              <a:latin typeface="Arial"/>
              <a:ea typeface="Arial"/>
              <a:cs typeface="Arial"/>
              <a:sym typeface="Arial"/>
            </a:endParaRPr>
          </a:p>
          <a:p>
            <a:pPr marL="742950" lvl="1" indent="-266700">
              <a:lnSpc>
                <a:spcPct val="100000"/>
              </a:lnSpc>
              <a:spcBef>
                <a:spcPts val="400"/>
              </a:spcBef>
              <a:buSzPts val="1700"/>
              <a:buChar char="○"/>
            </a:pPr>
            <a:r>
              <a:rPr lang="en-US" sz="1700" dirty="0">
                <a:latin typeface="Arial"/>
                <a:ea typeface="Arial"/>
                <a:cs typeface="Arial"/>
                <a:sym typeface="Arial"/>
              </a:rPr>
              <a:t>Information for Reflections: </a:t>
            </a:r>
            <a:r>
              <a:rPr lang="en-US" sz="1700" u="sng" dirty="0">
                <a:solidFill>
                  <a:schemeClr val="hlink"/>
                </a:solidFill>
                <a:latin typeface="Arial"/>
                <a:ea typeface="Arial"/>
                <a:cs typeface="Arial"/>
                <a:sym typeface="Arial"/>
                <a:hlinkClick r:id="rId4"/>
              </a:rPr>
              <a:t>https://nyspta.org/home/programs/reflections/</a:t>
            </a:r>
            <a:r>
              <a:rPr lang="en-US" sz="1700" dirty="0">
                <a:latin typeface="Arial"/>
                <a:ea typeface="Arial"/>
                <a:cs typeface="Arial"/>
                <a:sym typeface="Arial"/>
              </a:rPr>
              <a:t> </a:t>
            </a:r>
            <a:endParaRPr lang="en-US" sz="2500" dirty="0">
              <a:latin typeface="Arial"/>
              <a:ea typeface="Arial"/>
              <a:cs typeface="Arial"/>
              <a:sym typeface="Arial"/>
            </a:endParaRPr>
          </a:p>
          <a:p>
            <a:pPr marL="342900" lvl="0">
              <a:lnSpc>
                <a:spcPct val="100000"/>
              </a:lnSpc>
              <a:spcBef>
                <a:spcPts val="440"/>
              </a:spcBef>
              <a:buSzPts val="2200"/>
              <a:buChar char="➢"/>
            </a:pPr>
            <a:r>
              <a:rPr lang="en-US" sz="2200" dirty="0">
                <a:latin typeface="Arial"/>
                <a:ea typeface="Arial"/>
                <a:cs typeface="Arial"/>
                <a:sym typeface="Arial"/>
              </a:rPr>
              <a:t>We recognize our members and partners with NYS PTA and National PTA awards.</a:t>
            </a:r>
            <a:endParaRPr lang="en-US" dirty="0">
              <a:latin typeface="Arial"/>
              <a:ea typeface="Arial"/>
              <a:cs typeface="Arial"/>
              <a:sym typeface="Arial"/>
            </a:endParaRPr>
          </a:p>
          <a:p>
            <a:pPr marL="742950" lvl="1" indent="-273050">
              <a:lnSpc>
                <a:spcPct val="100000"/>
              </a:lnSpc>
              <a:spcBef>
                <a:spcPts val="400"/>
              </a:spcBef>
              <a:buChar char="○"/>
            </a:pPr>
            <a:r>
              <a:rPr lang="en-US" sz="1800" dirty="0">
                <a:latin typeface="Arial"/>
                <a:ea typeface="Arial"/>
                <a:cs typeface="Arial"/>
                <a:sym typeface="Arial"/>
              </a:rPr>
              <a:t>Information for State and National Awards:</a:t>
            </a:r>
          </a:p>
          <a:p>
            <a:pPr lvl="2">
              <a:lnSpc>
                <a:spcPct val="100000"/>
              </a:lnSpc>
              <a:spcBef>
                <a:spcPts val="400"/>
              </a:spcBef>
              <a:buChar char="■"/>
            </a:pPr>
            <a:r>
              <a:rPr lang="en-US" sz="1800" u="sng" dirty="0">
                <a:solidFill>
                  <a:schemeClr val="hlink"/>
                </a:solidFill>
                <a:latin typeface="Arial"/>
                <a:ea typeface="Arial"/>
                <a:cs typeface="Arial"/>
                <a:sym typeface="Arial"/>
                <a:hlinkClick r:id="rId5"/>
              </a:rPr>
              <a:t>https://nyspta.org/home/pta-leaders/awards-and-recognitions/</a:t>
            </a:r>
            <a:endParaRPr lang="en-US" dirty="0"/>
          </a:p>
          <a:p>
            <a:pPr lvl="2">
              <a:lnSpc>
                <a:spcPct val="100000"/>
              </a:lnSpc>
              <a:spcBef>
                <a:spcPts val="400"/>
              </a:spcBef>
              <a:buChar char="■"/>
            </a:pPr>
            <a:r>
              <a:rPr lang="en-US" sz="1800" u="sng" dirty="0">
                <a:solidFill>
                  <a:schemeClr val="hlink"/>
                </a:solidFill>
                <a:latin typeface="Arial"/>
                <a:ea typeface="Arial"/>
                <a:cs typeface="Arial"/>
                <a:sym typeface="Arial"/>
                <a:hlinkClick r:id="rId6"/>
              </a:rPr>
              <a:t>https://www.pta.org/home/run-your-pta/Awards-Grants</a:t>
            </a:r>
            <a:r>
              <a:rPr lang="en-US" sz="1800" dirty="0">
                <a:latin typeface="Arial"/>
                <a:ea typeface="Arial"/>
                <a:cs typeface="Arial"/>
                <a:sym typeface="Arial"/>
              </a:rPr>
              <a:t> </a:t>
            </a:r>
            <a:endParaRPr lang="en-US" sz="2600" dirty="0">
              <a:latin typeface="Arial"/>
              <a:ea typeface="Arial"/>
              <a:cs typeface="Arial"/>
              <a:sym typeface="Arial"/>
            </a:endParaRPr>
          </a:p>
          <a:p>
            <a:pPr marL="342900" lvl="0">
              <a:lnSpc>
                <a:spcPct val="100000"/>
              </a:lnSpc>
              <a:spcBef>
                <a:spcPts val="480"/>
              </a:spcBef>
              <a:buSzPts val="2400"/>
              <a:buChar char="➢"/>
            </a:pPr>
            <a:r>
              <a:rPr lang="en-US" sz="2400" dirty="0">
                <a:latin typeface="Arial"/>
                <a:ea typeface="Arial"/>
                <a:cs typeface="Arial"/>
                <a:sym typeface="Arial"/>
              </a:rPr>
              <a:t>Contact your RD for Region awards that are offered.</a:t>
            </a:r>
            <a:endParaRPr lang="en-US" dirty="0">
              <a:latin typeface="Arial"/>
              <a:ea typeface="Arial"/>
              <a:cs typeface="Arial"/>
              <a:sym typeface="Arial"/>
            </a:endParaRPr>
          </a:p>
          <a:p>
            <a:pPr marL="228600" lvl="0" indent="-50800" algn="ctr" rtl="0">
              <a:lnSpc>
                <a:spcPct val="90000"/>
              </a:lnSpc>
              <a:spcBef>
                <a:spcPts val="0"/>
              </a:spcBef>
              <a:spcAft>
                <a:spcPts val="0"/>
              </a:spcAft>
              <a:buClr>
                <a:schemeClr val="dk1"/>
              </a:buClr>
              <a:buSzPts val="2800"/>
              <a:buNone/>
            </a:pPr>
            <a:endParaRPr dirty="0"/>
          </a:p>
        </p:txBody>
      </p:sp>
      <p:sp>
        <p:nvSpPr>
          <p:cNvPr id="97" name="Google Shape;97;p2">
            <a:extLst>
              <a:ext uri="{FF2B5EF4-FFF2-40B4-BE49-F238E27FC236}">
                <a16:creationId xmlns:a16="http://schemas.microsoft.com/office/drawing/2014/main" id="{E10DD54C-24DD-EE0E-79F7-2AB6F7DCF7FE}"/>
              </a:ext>
            </a:extLst>
          </p:cNvPr>
          <p:cNvSpPr/>
          <p:nvPr/>
        </p:nvSpPr>
        <p:spPr>
          <a:xfrm>
            <a:off x="0" y="0"/>
            <a:ext cx="12192000" cy="645952"/>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8" name="Google Shape;98;p2">
            <a:extLst>
              <a:ext uri="{FF2B5EF4-FFF2-40B4-BE49-F238E27FC236}">
                <a16:creationId xmlns:a16="http://schemas.microsoft.com/office/drawing/2014/main" id="{DD102C1E-7847-39AF-2456-22FC21A10817}"/>
              </a:ext>
            </a:extLst>
          </p:cNvPr>
          <p:cNvSpPr/>
          <p:nvPr/>
        </p:nvSpPr>
        <p:spPr>
          <a:xfrm>
            <a:off x="0" y="632460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99" name="Google Shape;99;p2">
            <a:extLst>
              <a:ext uri="{FF2B5EF4-FFF2-40B4-BE49-F238E27FC236}">
                <a16:creationId xmlns:a16="http://schemas.microsoft.com/office/drawing/2014/main" id="{6C6291BA-F3DD-0F34-6256-89C48B5EDE87}"/>
              </a:ext>
            </a:extLst>
          </p:cNvPr>
          <p:cNvPicPr preferRelativeResize="0"/>
          <p:nvPr/>
        </p:nvPicPr>
        <p:blipFill rotWithShape="1">
          <a:blip r:embed="rId7">
            <a:alphaModFix/>
          </a:blip>
          <a:srcRect/>
          <a:stretch/>
        </p:blipFill>
        <p:spPr>
          <a:xfrm>
            <a:off x="76199" y="46448"/>
            <a:ext cx="445965" cy="515613"/>
          </a:xfrm>
          <a:prstGeom prst="rect">
            <a:avLst/>
          </a:prstGeom>
          <a:noFill/>
          <a:ln>
            <a:noFill/>
          </a:ln>
        </p:spPr>
      </p:pic>
    </p:spTree>
    <p:extLst>
      <p:ext uri="{BB962C8B-B14F-4D97-AF65-F5344CB8AC3E}">
        <p14:creationId xmlns:p14="http://schemas.microsoft.com/office/powerpoint/2010/main" val="36682499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94">
          <a:extLst>
            <a:ext uri="{FF2B5EF4-FFF2-40B4-BE49-F238E27FC236}">
              <a16:creationId xmlns:a16="http://schemas.microsoft.com/office/drawing/2014/main" id="{8B0D9C6D-A288-C3F7-D95E-E13231C23D61}"/>
            </a:ext>
          </a:extLst>
        </p:cNvPr>
        <p:cNvGrpSpPr/>
        <p:nvPr/>
      </p:nvGrpSpPr>
      <p:grpSpPr>
        <a:xfrm>
          <a:off x="0" y="0"/>
          <a:ext cx="0" cy="0"/>
          <a:chOff x="0" y="0"/>
          <a:chExt cx="0" cy="0"/>
        </a:xfrm>
      </p:grpSpPr>
      <p:sp>
        <p:nvSpPr>
          <p:cNvPr id="95" name="Google Shape;95;p2">
            <a:extLst>
              <a:ext uri="{FF2B5EF4-FFF2-40B4-BE49-F238E27FC236}">
                <a16:creationId xmlns:a16="http://schemas.microsoft.com/office/drawing/2014/main" id="{6C4C6EC1-2ED3-BB0D-1028-462FBBF380EF}"/>
              </a:ext>
            </a:extLst>
          </p:cNvPr>
          <p:cNvSpPr txBox="1">
            <a:spLocks noGrp="1"/>
          </p:cNvSpPr>
          <p:nvPr>
            <p:ph type="title"/>
          </p:nvPr>
        </p:nvSpPr>
        <p:spPr>
          <a:xfrm>
            <a:off x="522165" y="683596"/>
            <a:ext cx="11430350" cy="1226847"/>
          </a:xfrm>
          <a:prstGeom prst="rect">
            <a:avLst/>
          </a:prstGeom>
          <a:noFill/>
          <a:ln>
            <a:noFill/>
          </a:ln>
        </p:spPr>
        <p:txBody>
          <a:bodyPr spcFirstLastPara="1" wrap="square" lIns="91425" tIns="45700" rIns="91425" bIns="45700" anchor="ctr" anchorCtr="0">
            <a:normAutofit/>
          </a:bodyPr>
          <a:lstStyle/>
          <a:p>
            <a:pPr lvl="0" algn="ctr">
              <a:buSzPts val="4400"/>
            </a:pPr>
            <a:r>
              <a:rPr lang="en-US" sz="4000" u="sng" dirty="0">
                <a:latin typeface="Arial"/>
                <a:ea typeface="Arial"/>
                <a:cs typeface="Arial"/>
                <a:sym typeface="Arial"/>
              </a:rPr>
              <a:t>Questions???</a:t>
            </a:r>
            <a:endParaRPr sz="4000" u="sng" dirty="0">
              <a:latin typeface="+mj-lt"/>
            </a:endParaRPr>
          </a:p>
        </p:txBody>
      </p:sp>
      <p:sp>
        <p:nvSpPr>
          <p:cNvPr id="96" name="Google Shape;96;p2">
            <a:extLst>
              <a:ext uri="{FF2B5EF4-FFF2-40B4-BE49-F238E27FC236}">
                <a16:creationId xmlns:a16="http://schemas.microsoft.com/office/drawing/2014/main" id="{BB4A6682-4074-E649-C7E2-D06DC172BEE2}"/>
              </a:ext>
            </a:extLst>
          </p:cNvPr>
          <p:cNvSpPr txBox="1">
            <a:spLocks noGrp="1"/>
          </p:cNvSpPr>
          <p:nvPr>
            <p:ph type="body" idx="1"/>
          </p:nvPr>
        </p:nvSpPr>
        <p:spPr>
          <a:xfrm>
            <a:off x="953198" y="1730829"/>
            <a:ext cx="10285603" cy="4443575"/>
          </a:xfrm>
          <a:prstGeom prst="rect">
            <a:avLst/>
          </a:prstGeom>
          <a:noFill/>
          <a:ln>
            <a:noFill/>
          </a:ln>
        </p:spPr>
        <p:txBody>
          <a:bodyPr spcFirstLastPara="1" wrap="square" lIns="91425" tIns="45700" rIns="91425" bIns="45700" anchor="t" anchorCtr="0">
            <a:normAutofit lnSpcReduction="10000"/>
          </a:bodyPr>
          <a:lstStyle/>
          <a:p>
            <a:pPr marL="0" lvl="0" indent="0" algn="ctr">
              <a:lnSpc>
                <a:spcPct val="100000"/>
              </a:lnSpc>
              <a:spcBef>
                <a:spcPts val="480"/>
              </a:spcBef>
              <a:buSzPct val="100000"/>
              <a:buNone/>
            </a:pPr>
            <a:r>
              <a:rPr lang="en-US" sz="2400" i="1" dirty="0">
                <a:latin typeface="Arial"/>
                <a:ea typeface="Arial"/>
                <a:cs typeface="Arial"/>
                <a:sym typeface="Arial"/>
              </a:rPr>
              <a:t>Please contact:</a:t>
            </a:r>
            <a:endParaRPr lang="en-US" sz="2400" dirty="0">
              <a:latin typeface="Arial"/>
              <a:ea typeface="Arial"/>
              <a:cs typeface="Arial"/>
              <a:sym typeface="Arial"/>
            </a:endParaRPr>
          </a:p>
          <a:p>
            <a:pPr marL="0" lvl="0" indent="0" algn="ctr">
              <a:lnSpc>
                <a:spcPct val="100000"/>
              </a:lnSpc>
              <a:spcBef>
                <a:spcPts val="480"/>
              </a:spcBef>
              <a:buSzPct val="100000"/>
              <a:buNone/>
            </a:pPr>
            <a:endParaRPr lang="en-US" sz="2400" i="1" dirty="0">
              <a:latin typeface="Arial"/>
              <a:ea typeface="Arial"/>
              <a:cs typeface="Arial"/>
              <a:sym typeface="Arial"/>
            </a:endParaRPr>
          </a:p>
          <a:p>
            <a:pPr marL="0" lvl="0" indent="0">
              <a:lnSpc>
                <a:spcPct val="100000"/>
              </a:lnSpc>
              <a:spcBef>
                <a:spcPts val="480"/>
              </a:spcBef>
              <a:buSzPct val="100000"/>
              <a:buNone/>
            </a:pPr>
            <a:r>
              <a:rPr lang="en-US" sz="2400" b="1" i="1" dirty="0">
                <a:latin typeface="Arial"/>
                <a:ea typeface="Arial"/>
                <a:cs typeface="Arial"/>
                <a:sym typeface="Arial"/>
              </a:rPr>
              <a:t>Jeanette Rosen</a:t>
            </a:r>
          </a:p>
          <a:p>
            <a:pPr marL="0" lvl="0" indent="0">
              <a:lnSpc>
                <a:spcPct val="100000"/>
              </a:lnSpc>
              <a:spcBef>
                <a:spcPts val="480"/>
              </a:spcBef>
              <a:buSzPct val="109091"/>
              <a:buNone/>
            </a:pPr>
            <a:r>
              <a:rPr lang="en-US" sz="2200" b="1" i="1" dirty="0">
                <a:latin typeface="Arial"/>
                <a:ea typeface="Arial"/>
                <a:cs typeface="Arial"/>
                <a:sym typeface="Arial"/>
              </a:rPr>
              <a:t>Westchester East Putnam Region Director  </a:t>
            </a:r>
          </a:p>
          <a:p>
            <a:pPr marL="0" lvl="0" indent="0">
              <a:lnSpc>
                <a:spcPct val="100000"/>
              </a:lnSpc>
              <a:spcBef>
                <a:spcPts val="480"/>
              </a:spcBef>
              <a:buSzPct val="109091"/>
              <a:buNone/>
            </a:pPr>
            <a:r>
              <a:rPr lang="en-US" sz="2200" i="1" u="sng" dirty="0">
                <a:solidFill>
                  <a:schemeClr val="hlink"/>
                </a:solidFill>
                <a:latin typeface="Arial"/>
                <a:ea typeface="Arial"/>
                <a:cs typeface="Arial"/>
                <a:sym typeface="Arial"/>
                <a:hlinkClick r:id="rId3"/>
              </a:rPr>
              <a:t>westchestereastputnamrd@nyspta.org</a:t>
            </a:r>
            <a:endParaRPr lang="en-US" sz="2200" b="1" i="1" dirty="0">
              <a:latin typeface="Arial"/>
              <a:ea typeface="Arial"/>
              <a:cs typeface="Arial"/>
              <a:sym typeface="Arial"/>
            </a:endParaRPr>
          </a:p>
          <a:p>
            <a:pPr marL="0" lvl="0" indent="0">
              <a:lnSpc>
                <a:spcPct val="100000"/>
              </a:lnSpc>
              <a:spcBef>
                <a:spcPts val="480"/>
              </a:spcBef>
              <a:buSzPct val="109091"/>
              <a:buNone/>
            </a:pPr>
            <a:r>
              <a:rPr lang="en-US" sz="2200" i="1" dirty="0">
                <a:latin typeface="Arial"/>
                <a:ea typeface="Arial"/>
                <a:cs typeface="Arial"/>
                <a:sym typeface="Arial"/>
              </a:rPr>
              <a:t>845-222-4770</a:t>
            </a:r>
          </a:p>
          <a:p>
            <a:pPr marL="0" lvl="0" indent="0">
              <a:lnSpc>
                <a:spcPct val="100000"/>
              </a:lnSpc>
              <a:spcBef>
                <a:spcPts val="480"/>
              </a:spcBef>
              <a:buSzPct val="109091"/>
              <a:buNone/>
            </a:pPr>
            <a:endParaRPr lang="en-US" sz="2200" i="1" dirty="0">
              <a:latin typeface="Arial"/>
              <a:ea typeface="Arial"/>
              <a:cs typeface="Arial"/>
              <a:sym typeface="Arial"/>
            </a:endParaRPr>
          </a:p>
          <a:p>
            <a:pPr marL="0" lvl="0" indent="0">
              <a:lnSpc>
                <a:spcPct val="100000"/>
              </a:lnSpc>
              <a:spcBef>
                <a:spcPts val="480"/>
              </a:spcBef>
              <a:buSzPct val="100000"/>
              <a:buNone/>
            </a:pPr>
            <a:r>
              <a:rPr lang="en-US" sz="2400" b="1" i="1" dirty="0">
                <a:latin typeface="Arial"/>
                <a:ea typeface="Arial"/>
                <a:cs typeface="Arial"/>
                <a:sym typeface="Arial"/>
              </a:rPr>
              <a:t>Wendy Natalone</a:t>
            </a:r>
          </a:p>
          <a:p>
            <a:pPr marL="0" lvl="0" indent="0">
              <a:lnSpc>
                <a:spcPct val="100000"/>
              </a:lnSpc>
              <a:spcBef>
                <a:spcPts val="480"/>
              </a:spcBef>
              <a:buSzPct val="104348"/>
              <a:buNone/>
            </a:pPr>
            <a:r>
              <a:rPr lang="en-US" sz="2300" b="1" i="1" dirty="0">
                <a:latin typeface="Arial"/>
                <a:ea typeface="Arial"/>
                <a:cs typeface="Arial"/>
                <a:sym typeface="Arial"/>
              </a:rPr>
              <a:t>NYS PTA Field Support Coordinator</a:t>
            </a:r>
          </a:p>
          <a:p>
            <a:pPr marL="0" lvl="0" indent="0">
              <a:lnSpc>
                <a:spcPct val="100000"/>
              </a:lnSpc>
              <a:spcBef>
                <a:spcPts val="480"/>
              </a:spcBef>
              <a:buSzPct val="104348"/>
              <a:buNone/>
            </a:pPr>
            <a:r>
              <a:rPr lang="en-US" sz="2300" i="1" u="sng" dirty="0">
                <a:solidFill>
                  <a:schemeClr val="hlink"/>
                </a:solidFill>
                <a:latin typeface="Arial"/>
                <a:ea typeface="Arial"/>
                <a:cs typeface="Arial"/>
                <a:sym typeface="Arial"/>
                <a:hlinkClick r:id="rId4"/>
              </a:rPr>
              <a:t>fieldsupportnatalone@nyspta.org</a:t>
            </a:r>
            <a:endParaRPr lang="en-US" sz="2300" i="1" dirty="0">
              <a:latin typeface="Arial"/>
              <a:ea typeface="Arial"/>
              <a:cs typeface="Arial"/>
              <a:sym typeface="Arial"/>
            </a:endParaRPr>
          </a:p>
          <a:p>
            <a:pPr marL="0" lvl="0" indent="0">
              <a:lnSpc>
                <a:spcPct val="100000"/>
              </a:lnSpc>
              <a:spcBef>
                <a:spcPts val="480"/>
              </a:spcBef>
              <a:buSzPct val="110456"/>
              <a:buNone/>
            </a:pPr>
            <a:r>
              <a:rPr lang="en-US" sz="2173" i="1" dirty="0">
                <a:latin typeface="Arial"/>
                <a:ea typeface="Arial"/>
                <a:cs typeface="Arial"/>
                <a:sym typeface="Arial"/>
              </a:rPr>
              <a:t>516-528-0756</a:t>
            </a:r>
          </a:p>
          <a:p>
            <a:pPr marL="228600" lvl="0" indent="-50800" algn="ctr" rtl="0">
              <a:lnSpc>
                <a:spcPct val="90000"/>
              </a:lnSpc>
              <a:spcBef>
                <a:spcPts val="0"/>
              </a:spcBef>
              <a:spcAft>
                <a:spcPts val="0"/>
              </a:spcAft>
              <a:buClr>
                <a:schemeClr val="dk1"/>
              </a:buClr>
              <a:buSzPts val="2800"/>
              <a:buNone/>
            </a:pPr>
            <a:endParaRPr dirty="0"/>
          </a:p>
        </p:txBody>
      </p:sp>
      <p:sp>
        <p:nvSpPr>
          <p:cNvPr id="97" name="Google Shape;97;p2">
            <a:extLst>
              <a:ext uri="{FF2B5EF4-FFF2-40B4-BE49-F238E27FC236}">
                <a16:creationId xmlns:a16="http://schemas.microsoft.com/office/drawing/2014/main" id="{2E502DAF-DC48-FD13-410F-0FC28893B082}"/>
              </a:ext>
            </a:extLst>
          </p:cNvPr>
          <p:cNvSpPr/>
          <p:nvPr/>
        </p:nvSpPr>
        <p:spPr>
          <a:xfrm>
            <a:off x="0" y="0"/>
            <a:ext cx="12192000" cy="645952"/>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8" name="Google Shape;98;p2">
            <a:extLst>
              <a:ext uri="{FF2B5EF4-FFF2-40B4-BE49-F238E27FC236}">
                <a16:creationId xmlns:a16="http://schemas.microsoft.com/office/drawing/2014/main" id="{B5EB405D-9B17-2F6C-AE06-DD3D502C2DED}"/>
              </a:ext>
            </a:extLst>
          </p:cNvPr>
          <p:cNvSpPr/>
          <p:nvPr/>
        </p:nvSpPr>
        <p:spPr>
          <a:xfrm>
            <a:off x="0" y="632460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99" name="Google Shape;99;p2">
            <a:extLst>
              <a:ext uri="{FF2B5EF4-FFF2-40B4-BE49-F238E27FC236}">
                <a16:creationId xmlns:a16="http://schemas.microsoft.com/office/drawing/2014/main" id="{6A29D739-E7C7-E213-25B0-BDD9F16819D1}"/>
              </a:ext>
            </a:extLst>
          </p:cNvPr>
          <p:cNvPicPr preferRelativeResize="0"/>
          <p:nvPr/>
        </p:nvPicPr>
        <p:blipFill rotWithShape="1">
          <a:blip r:embed="rId5">
            <a:alphaModFix/>
          </a:blip>
          <a:srcRect/>
          <a:stretch/>
        </p:blipFill>
        <p:spPr>
          <a:xfrm>
            <a:off x="76199" y="46448"/>
            <a:ext cx="445965" cy="515613"/>
          </a:xfrm>
          <a:prstGeom prst="rect">
            <a:avLst/>
          </a:prstGeom>
          <a:noFill/>
          <a:ln>
            <a:noFill/>
          </a:ln>
        </p:spPr>
      </p:pic>
      <p:pic>
        <p:nvPicPr>
          <p:cNvPr id="2" name="Google Shape;291;p18" title="Measuring Our Mission For Every Child.png">
            <a:extLst>
              <a:ext uri="{FF2B5EF4-FFF2-40B4-BE49-F238E27FC236}">
                <a16:creationId xmlns:a16="http://schemas.microsoft.com/office/drawing/2014/main" id="{A41115C2-469C-272C-9040-B47A2D28B4A9}"/>
              </a:ext>
            </a:extLst>
          </p:cNvPr>
          <p:cNvPicPr preferRelativeResize="0"/>
          <p:nvPr/>
        </p:nvPicPr>
        <p:blipFill rotWithShape="1">
          <a:blip r:embed="rId6">
            <a:alphaModFix/>
          </a:blip>
          <a:srcRect/>
          <a:stretch/>
        </p:blipFill>
        <p:spPr>
          <a:xfrm>
            <a:off x="8229624" y="3155109"/>
            <a:ext cx="1476375" cy="1905000"/>
          </a:xfrm>
          <a:prstGeom prst="rect">
            <a:avLst/>
          </a:prstGeom>
          <a:noFill/>
          <a:ln>
            <a:noFill/>
          </a:ln>
        </p:spPr>
      </p:pic>
    </p:spTree>
    <p:extLst>
      <p:ext uri="{BB962C8B-B14F-4D97-AF65-F5344CB8AC3E}">
        <p14:creationId xmlns:p14="http://schemas.microsoft.com/office/powerpoint/2010/main" val="35396455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3"/>
          <p:cNvSpPr/>
          <p:nvPr/>
        </p:nvSpPr>
        <p:spPr>
          <a:xfrm>
            <a:off x="0" y="0"/>
            <a:ext cx="12192000" cy="645952"/>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5" name="Google Shape;105;p3"/>
          <p:cNvSpPr/>
          <p:nvPr/>
        </p:nvSpPr>
        <p:spPr>
          <a:xfrm>
            <a:off x="0" y="632460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06" name="Google Shape;106;p3"/>
          <p:cNvPicPr preferRelativeResize="0"/>
          <p:nvPr/>
        </p:nvPicPr>
        <p:blipFill rotWithShape="1">
          <a:blip r:embed="rId3">
            <a:alphaModFix/>
          </a:blip>
          <a:srcRect/>
          <a:stretch/>
        </p:blipFill>
        <p:spPr>
          <a:xfrm>
            <a:off x="76199" y="46448"/>
            <a:ext cx="445965" cy="515613"/>
          </a:xfrm>
          <a:prstGeom prst="rect">
            <a:avLst/>
          </a:prstGeom>
          <a:noFill/>
          <a:ln>
            <a:noFill/>
          </a:ln>
        </p:spPr>
      </p:pic>
      <p:pic>
        <p:nvPicPr>
          <p:cNvPr id="3" name="Picture 2">
            <a:extLst>
              <a:ext uri="{FF2B5EF4-FFF2-40B4-BE49-F238E27FC236}">
                <a16:creationId xmlns:a16="http://schemas.microsoft.com/office/drawing/2014/main" id="{E92AB1A9-9FE1-4FDD-BD10-5A8DC88599DB}"/>
              </a:ext>
            </a:extLst>
          </p:cNvPr>
          <p:cNvPicPr>
            <a:picLocks noChangeAspect="1"/>
          </p:cNvPicPr>
          <p:nvPr/>
        </p:nvPicPr>
        <p:blipFill rotWithShape="1">
          <a:blip r:embed="rId4"/>
          <a:srcRect l="6805" t="3859" r="5027" b="2019"/>
          <a:stretch/>
        </p:blipFill>
        <p:spPr>
          <a:xfrm>
            <a:off x="3639670" y="708458"/>
            <a:ext cx="5109883" cy="5455024"/>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2"/>
          <p:cNvSpPr txBox="1">
            <a:spLocks noGrp="1"/>
          </p:cNvSpPr>
          <p:nvPr>
            <p:ph type="title"/>
          </p:nvPr>
        </p:nvSpPr>
        <p:spPr>
          <a:xfrm>
            <a:off x="953199" y="977974"/>
            <a:ext cx="10285602" cy="1103459"/>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US" u="sng" dirty="0"/>
              <a:t>PTA Mission Statement</a:t>
            </a:r>
            <a:endParaRPr u="sng" dirty="0"/>
          </a:p>
        </p:txBody>
      </p:sp>
      <p:sp>
        <p:nvSpPr>
          <p:cNvPr id="96" name="Google Shape;96;p2"/>
          <p:cNvSpPr txBox="1">
            <a:spLocks noGrp="1"/>
          </p:cNvSpPr>
          <p:nvPr>
            <p:ph type="body" idx="1"/>
          </p:nvPr>
        </p:nvSpPr>
        <p:spPr>
          <a:xfrm>
            <a:off x="953199" y="2333060"/>
            <a:ext cx="10285602" cy="3777556"/>
          </a:xfrm>
          <a:prstGeom prst="rect">
            <a:avLst/>
          </a:prstGeom>
          <a:noFill/>
          <a:ln>
            <a:noFill/>
          </a:ln>
        </p:spPr>
        <p:txBody>
          <a:bodyPr spcFirstLastPara="1" wrap="square" lIns="91425" tIns="45700" rIns="91425" bIns="45700" anchor="t" anchorCtr="0">
            <a:normAutofit/>
          </a:bodyPr>
          <a:lstStyle/>
          <a:p>
            <a:pPr marL="228600" indent="-50800">
              <a:spcBef>
                <a:spcPts val="0"/>
              </a:spcBef>
              <a:buSzPts val="2800"/>
              <a:buNone/>
            </a:pPr>
            <a:r>
              <a:rPr lang="en-US" sz="3600" dirty="0">
                <a:solidFill>
                  <a:srgbClr val="333333"/>
                </a:solidFill>
                <a:highlight>
                  <a:srgbClr val="FFFFFF"/>
                </a:highlight>
                <a:latin typeface="Arial"/>
                <a:ea typeface="Arial"/>
                <a:cs typeface="Arial"/>
                <a:sym typeface="Arial"/>
              </a:rPr>
              <a:t>PTA is a powerful voice for all children, a relevant resource for families and communities, and a strong advocate for the education and well-being of every child.</a:t>
            </a:r>
            <a:endParaRPr lang="en-US" sz="4800" dirty="0">
              <a:latin typeface="Arial"/>
              <a:ea typeface="Arial"/>
              <a:cs typeface="Arial"/>
              <a:sym typeface="Arial"/>
            </a:endParaRPr>
          </a:p>
          <a:p>
            <a:pPr marL="228600" lvl="0" indent="-50800" algn="l" rtl="0">
              <a:lnSpc>
                <a:spcPct val="90000"/>
              </a:lnSpc>
              <a:spcBef>
                <a:spcPts val="0"/>
              </a:spcBef>
              <a:spcAft>
                <a:spcPts val="0"/>
              </a:spcAft>
              <a:buClr>
                <a:schemeClr val="dk1"/>
              </a:buClr>
              <a:buSzPts val="2800"/>
              <a:buNone/>
            </a:pPr>
            <a:endParaRPr dirty="0"/>
          </a:p>
        </p:txBody>
      </p:sp>
      <p:sp>
        <p:nvSpPr>
          <p:cNvPr id="97" name="Google Shape;97;p2"/>
          <p:cNvSpPr/>
          <p:nvPr/>
        </p:nvSpPr>
        <p:spPr>
          <a:xfrm>
            <a:off x="0" y="0"/>
            <a:ext cx="12192000" cy="645952"/>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8" name="Google Shape;98;p2"/>
          <p:cNvSpPr/>
          <p:nvPr/>
        </p:nvSpPr>
        <p:spPr>
          <a:xfrm>
            <a:off x="0" y="632460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99" name="Google Shape;99;p2"/>
          <p:cNvPicPr preferRelativeResize="0"/>
          <p:nvPr/>
        </p:nvPicPr>
        <p:blipFill rotWithShape="1">
          <a:blip r:embed="rId3">
            <a:alphaModFix/>
          </a:blip>
          <a:srcRect/>
          <a:stretch/>
        </p:blipFill>
        <p:spPr>
          <a:xfrm>
            <a:off x="76199" y="46448"/>
            <a:ext cx="445965" cy="515613"/>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4">
          <a:extLst>
            <a:ext uri="{FF2B5EF4-FFF2-40B4-BE49-F238E27FC236}">
              <a16:creationId xmlns:a16="http://schemas.microsoft.com/office/drawing/2014/main" id="{58131BE2-7DBC-84F6-4919-591791D1CEA2}"/>
            </a:ext>
          </a:extLst>
        </p:cNvPr>
        <p:cNvGrpSpPr/>
        <p:nvPr/>
      </p:nvGrpSpPr>
      <p:grpSpPr>
        <a:xfrm>
          <a:off x="0" y="0"/>
          <a:ext cx="0" cy="0"/>
          <a:chOff x="0" y="0"/>
          <a:chExt cx="0" cy="0"/>
        </a:xfrm>
      </p:grpSpPr>
      <p:sp>
        <p:nvSpPr>
          <p:cNvPr id="95" name="Google Shape;95;p2">
            <a:extLst>
              <a:ext uri="{FF2B5EF4-FFF2-40B4-BE49-F238E27FC236}">
                <a16:creationId xmlns:a16="http://schemas.microsoft.com/office/drawing/2014/main" id="{A24481ED-E444-032E-4E6B-3D39D75413E5}"/>
              </a:ext>
            </a:extLst>
          </p:cNvPr>
          <p:cNvSpPr txBox="1">
            <a:spLocks noGrp="1"/>
          </p:cNvSpPr>
          <p:nvPr>
            <p:ph type="title"/>
          </p:nvPr>
        </p:nvSpPr>
        <p:spPr>
          <a:xfrm>
            <a:off x="953199" y="977974"/>
            <a:ext cx="10285602" cy="1103459"/>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US" sz="4000" u="sng" dirty="0">
                <a:latin typeface="+mj-lt"/>
              </a:rPr>
              <a:t>PTA Basics   </a:t>
            </a:r>
            <a:endParaRPr sz="4000" u="sng" dirty="0">
              <a:latin typeface="+mj-lt"/>
            </a:endParaRPr>
          </a:p>
        </p:txBody>
      </p:sp>
      <p:sp>
        <p:nvSpPr>
          <p:cNvPr id="96" name="Google Shape;96;p2">
            <a:extLst>
              <a:ext uri="{FF2B5EF4-FFF2-40B4-BE49-F238E27FC236}">
                <a16:creationId xmlns:a16="http://schemas.microsoft.com/office/drawing/2014/main" id="{350D2A69-4E45-08BC-2248-A34E2D8555E0}"/>
              </a:ext>
            </a:extLst>
          </p:cNvPr>
          <p:cNvSpPr txBox="1">
            <a:spLocks noGrp="1"/>
          </p:cNvSpPr>
          <p:nvPr>
            <p:ph type="body" idx="1"/>
          </p:nvPr>
        </p:nvSpPr>
        <p:spPr>
          <a:xfrm>
            <a:off x="953199" y="2333060"/>
            <a:ext cx="10285602" cy="3777556"/>
          </a:xfrm>
          <a:prstGeom prst="rect">
            <a:avLst/>
          </a:prstGeom>
          <a:noFill/>
          <a:ln>
            <a:noFill/>
          </a:ln>
        </p:spPr>
        <p:txBody>
          <a:bodyPr spcFirstLastPara="1" wrap="square" lIns="91425" tIns="45700" rIns="91425" bIns="45700" anchor="t" anchorCtr="0">
            <a:normAutofit/>
          </a:bodyPr>
          <a:lstStyle/>
          <a:p>
            <a:pPr lvl="0" indent="-361950">
              <a:lnSpc>
                <a:spcPct val="80000"/>
              </a:lnSpc>
              <a:spcBef>
                <a:spcPts val="0"/>
              </a:spcBef>
              <a:buSzPts val="2100"/>
              <a:buFont typeface="Arial"/>
              <a:buChar char="➢"/>
            </a:pPr>
            <a:r>
              <a:rPr lang="en-US" sz="2100" dirty="0">
                <a:highlight>
                  <a:srgbClr val="FFFFFF"/>
                </a:highlight>
                <a:latin typeface="Arial"/>
                <a:ea typeface="Arial"/>
                <a:cs typeface="Arial"/>
                <a:sym typeface="Arial"/>
              </a:rPr>
              <a:t>We have read our bylaws.</a:t>
            </a:r>
          </a:p>
          <a:p>
            <a:pPr lvl="1" indent="-361950">
              <a:lnSpc>
                <a:spcPct val="80000"/>
              </a:lnSpc>
              <a:spcBef>
                <a:spcPts val="0"/>
              </a:spcBef>
              <a:buSzPts val="2100"/>
              <a:buFont typeface="Arial"/>
              <a:buChar char="○"/>
            </a:pPr>
            <a:r>
              <a:rPr lang="en-US" sz="2100" dirty="0">
                <a:highlight>
                  <a:srgbClr val="FFFFFF"/>
                </a:highlight>
                <a:latin typeface="Arial"/>
                <a:ea typeface="Arial"/>
                <a:cs typeface="Arial"/>
                <a:sym typeface="Arial"/>
              </a:rPr>
              <a:t>Our current bylaws expiration date is _________.</a:t>
            </a:r>
          </a:p>
          <a:p>
            <a:pPr lvl="2">
              <a:lnSpc>
                <a:spcPct val="80000"/>
              </a:lnSpc>
              <a:spcBef>
                <a:spcPts val="0"/>
              </a:spcBef>
              <a:buFont typeface="Arial"/>
              <a:buChar char="■"/>
            </a:pPr>
            <a:r>
              <a:rPr lang="en-US" sz="1800" dirty="0">
                <a:highlight>
                  <a:srgbClr val="FFFFFF"/>
                </a:highlight>
                <a:latin typeface="Arial"/>
                <a:ea typeface="Arial"/>
                <a:cs typeface="Arial"/>
                <a:sym typeface="Arial"/>
              </a:rPr>
              <a:t>The expiration date is located on the front page of the bylaws.</a:t>
            </a:r>
          </a:p>
          <a:p>
            <a:pPr lvl="2">
              <a:lnSpc>
                <a:spcPct val="80000"/>
              </a:lnSpc>
              <a:spcBef>
                <a:spcPts val="0"/>
              </a:spcBef>
              <a:buFont typeface="Arial"/>
              <a:buChar char="■"/>
            </a:pPr>
            <a:r>
              <a:rPr lang="en-US" sz="1800" dirty="0">
                <a:highlight>
                  <a:srgbClr val="FFFFFF"/>
                </a:highlight>
                <a:latin typeface="Arial"/>
                <a:ea typeface="Arial"/>
                <a:cs typeface="Arial"/>
                <a:sym typeface="Arial"/>
              </a:rPr>
              <a:t>If a copy of your bylaws are needed, contact your Region Bylaws Chair </a:t>
            </a:r>
            <a:r>
              <a:rPr lang="en-US" sz="1800" u="sng" dirty="0">
                <a:solidFill>
                  <a:schemeClr val="hlink"/>
                </a:solidFill>
                <a:highlight>
                  <a:srgbClr val="FFFFFF"/>
                </a:highlight>
                <a:latin typeface="Arial"/>
                <a:ea typeface="Arial"/>
                <a:cs typeface="Arial"/>
                <a:sym typeface="Arial"/>
                <a:hlinkClick r:id="rId3"/>
              </a:rPr>
              <a:t>https://nyspta.org/bylawsprocedures/</a:t>
            </a:r>
            <a:r>
              <a:rPr lang="en-US" sz="1800" dirty="0">
                <a:highlight>
                  <a:srgbClr val="FFFFFF"/>
                </a:highlight>
                <a:latin typeface="Arial"/>
                <a:ea typeface="Arial"/>
                <a:cs typeface="Arial"/>
                <a:sym typeface="Arial"/>
              </a:rPr>
              <a:t> </a:t>
            </a:r>
          </a:p>
          <a:p>
            <a:pPr marL="1371600" lvl="0" indent="0">
              <a:lnSpc>
                <a:spcPct val="80000"/>
              </a:lnSpc>
              <a:spcBef>
                <a:spcPts val="0"/>
              </a:spcBef>
              <a:buNone/>
            </a:pPr>
            <a:r>
              <a:rPr lang="en-US" sz="1800" dirty="0">
                <a:highlight>
                  <a:srgbClr val="FFFFFF"/>
                </a:highlight>
                <a:latin typeface="Arial"/>
                <a:ea typeface="Arial"/>
                <a:cs typeface="Arial"/>
                <a:sym typeface="Arial"/>
              </a:rPr>
              <a:t> or Region Director </a:t>
            </a:r>
            <a:r>
              <a:rPr lang="en-US" sz="1800" u="sng" dirty="0">
                <a:solidFill>
                  <a:schemeClr val="hlink"/>
                </a:solidFill>
                <a:highlight>
                  <a:srgbClr val="FFFFFF"/>
                </a:highlight>
                <a:latin typeface="Arial"/>
                <a:ea typeface="Arial"/>
                <a:cs typeface="Arial"/>
                <a:sym typeface="Arial"/>
                <a:hlinkClick r:id="rId4"/>
              </a:rPr>
              <a:t>https://nyspta.org/home/about/contact/contacts-region-directors/</a:t>
            </a:r>
            <a:endParaRPr lang="en-US" sz="1800" dirty="0">
              <a:highlight>
                <a:srgbClr val="FFFFFF"/>
              </a:highlight>
              <a:latin typeface="Arial"/>
              <a:ea typeface="Arial"/>
              <a:cs typeface="Arial"/>
              <a:sym typeface="Arial"/>
            </a:endParaRPr>
          </a:p>
          <a:p>
            <a:pPr lvl="2">
              <a:lnSpc>
                <a:spcPct val="80000"/>
              </a:lnSpc>
              <a:spcBef>
                <a:spcPts val="0"/>
              </a:spcBef>
              <a:buFont typeface="Arial"/>
              <a:buChar char="■"/>
            </a:pPr>
            <a:r>
              <a:rPr lang="en-US" sz="1800" dirty="0">
                <a:highlight>
                  <a:srgbClr val="FFFFFF"/>
                </a:highlight>
                <a:latin typeface="Arial"/>
                <a:ea typeface="Arial"/>
                <a:cs typeface="Arial"/>
                <a:sym typeface="Arial"/>
              </a:rPr>
              <a:t>Bylaws renewal guidelines are on NYS PTA website (link is above).</a:t>
            </a:r>
          </a:p>
          <a:p>
            <a:pPr marL="1371600" lvl="0" indent="0">
              <a:lnSpc>
                <a:spcPct val="80000"/>
              </a:lnSpc>
              <a:spcBef>
                <a:spcPts val="403"/>
              </a:spcBef>
              <a:buNone/>
            </a:pPr>
            <a:endParaRPr lang="en-US" sz="1800" dirty="0">
              <a:highlight>
                <a:srgbClr val="FFFFFF"/>
              </a:highlight>
              <a:latin typeface="Arial"/>
              <a:ea typeface="Arial"/>
              <a:cs typeface="Arial"/>
              <a:sym typeface="Arial"/>
            </a:endParaRPr>
          </a:p>
          <a:p>
            <a:pPr lvl="0" indent="-361950">
              <a:lnSpc>
                <a:spcPct val="80000"/>
              </a:lnSpc>
              <a:spcBef>
                <a:spcPts val="465"/>
              </a:spcBef>
              <a:buSzPts val="2100"/>
              <a:buFont typeface="Arial"/>
              <a:buChar char="➢"/>
            </a:pPr>
            <a:r>
              <a:rPr lang="en-US" sz="2100" dirty="0">
                <a:highlight>
                  <a:srgbClr val="FFFFFF"/>
                </a:highlight>
                <a:latin typeface="Arial"/>
                <a:ea typeface="Arial"/>
                <a:cs typeface="Arial"/>
                <a:sym typeface="Arial"/>
              </a:rPr>
              <a:t>We have paid our insurance invoice on_________ and have received our insurance certificate.</a:t>
            </a:r>
          </a:p>
          <a:p>
            <a:pPr lvl="2">
              <a:lnSpc>
                <a:spcPct val="100000"/>
              </a:lnSpc>
              <a:spcBef>
                <a:spcPts val="0"/>
              </a:spcBef>
              <a:buChar char="■"/>
            </a:pPr>
            <a:r>
              <a:rPr lang="en-US" sz="1800" dirty="0">
                <a:highlight>
                  <a:srgbClr val="FFFFFF"/>
                </a:highlight>
                <a:latin typeface="Arial"/>
                <a:ea typeface="Arial"/>
                <a:cs typeface="Arial"/>
                <a:sym typeface="Arial"/>
              </a:rPr>
              <a:t>Insurance invoices are emailed to the president by AIM in April.</a:t>
            </a:r>
          </a:p>
          <a:p>
            <a:pPr lvl="2">
              <a:lnSpc>
                <a:spcPct val="100000"/>
              </a:lnSpc>
              <a:spcBef>
                <a:spcPts val="480"/>
              </a:spcBef>
              <a:buChar char="■"/>
            </a:pPr>
            <a:r>
              <a:rPr lang="en-US" sz="1800" dirty="0">
                <a:highlight>
                  <a:srgbClr val="FFFFFF"/>
                </a:highlight>
                <a:latin typeface="Arial"/>
                <a:ea typeface="Arial"/>
                <a:cs typeface="Arial"/>
                <a:sym typeface="Arial"/>
              </a:rPr>
              <a:t>Insurance certificates are emailed to the president by AIM in July.</a:t>
            </a:r>
            <a:endParaRPr lang="en-US" sz="2200" dirty="0">
              <a:highlight>
                <a:srgbClr val="FFFFFF"/>
              </a:highlight>
              <a:latin typeface="Arial"/>
              <a:ea typeface="Arial"/>
              <a:cs typeface="Arial"/>
              <a:sym typeface="Arial"/>
            </a:endParaRPr>
          </a:p>
          <a:p>
            <a:pPr lvl="2">
              <a:lnSpc>
                <a:spcPct val="100000"/>
              </a:lnSpc>
              <a:spcBef>
                <a:spcPts val="480"/>
              </a:spcBef>
              <a:buChar char="■"/>
            </a:pPr>
            <a:r>
              <a:rPr lang="en-US" sz="1800" dirty="0">
                <a:highlight>
                  <a:srgbClr val="FFFFFF"/>
                </a:highlight>
                <a:latin typeface="Arial"/>
                <a:ea typeface="Arial"/>
                <a:cs typeface="Arial"/>
                <a:sym typeface="Arial"/>
              </a:rPr>
              <a:t>Contact AIM at (800) 876-4044 if your unit has not received the invoice or has not received the insurance certificate.</a:t>
            </a:r>
            <a:endParaRPr lang="en-US" sz="2100" dirty="0">
              <a:highlight>
                <a:srgbClr val="FFFFFF"/>
              </a:highlight>
              <a:latin typeface="Arial"/>
              <a:ea typeface="Arial"/>
              <a:cs typeface="Arial"/>
              <a:sym typeface="Arial"/>
            </a:endParaRPr>
          </a:p>
          <a:p>
            <a:pPr marL="228600" lvl="0" indent="-50800" algn="l" rtl="0">
              <a:lnSpc>
                <a:spcPct val="90000"/>
              </a:lnSpc>
              <a:spcBef>
                <a:spcPts val="0"/>
              </a:spcBef>
              <a:spcAft>
                <a:spcPts val="0"/>
              </a:spcAft>
              <a:buClr>
                <a:schemeClr val="dk1"/>
              </a:buClr>
              <a:buSzPts val="2800"/>
              <a:buNone/>
            </a:pPr>
            <a:endParaRPr dirty="0"/>
          </a:p>
        </p:txBody>
      </p:sp>
      <p:sp>
        <p:nvSpPr>
          <p:cNvPr id="97" name="Google Shape;97;p2">
            <a:extLst>
              <a:ext uri="{FF2B5EF4-FFF2-40B4-BE49-F238E27FC236}">
                <a16:creationId xmlns:a16="http://schemas.microsoft.com/office/drawing/2014/main" id="{B9D17A20-8703-887A-0A48-8B53A48A4301}"/>
              </a:ext>
            </a:extLst>
          </p:cNvPr>
          <p:cNvSpPr/>
          <p:nvPr/>
        </p:nvSpPr>
        <p:spPr>
          <a:xfrm>
            <a:off x="0" y="0"/>
            <a:ext cx="12192000" cy="645952"/>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8" name="Google Shape;98;p2">
            <a:extLst>
              <a:ext uri="{FF2B5EF4-FFF2-40B4-BE49-F238E27FC236}">
                <a16:creationId xmlns:a16="http://schemas.microsoft.com/office/drawing/2014/main" id="{2980D9A9-B669-CEC2-BD99-EB443ECAC9E3}"/>
              </a:ext>
            </a:extLst>
          </p:cNvPr>
          <p:cNvSpPr/>
          <p:nvPr/>
        </p:nvSpPr>
        <p:spPr>
          <a:xfrm>
            <a:off x="0" y="632460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99" name="Google Shape;99;p2">
            <a:extLst>
              <a:ext uri="{FF2B5EF4-FFF2-40B4-BE49-F238E27FC236}">
                <a16:creationId xmlns:a16="http://schemas.microsoft.com/office/drawing/2014/main" id="{C38A8CCE-A887-FA34-6F26-B9BAC1DAA4EE}"/>
              </a:ext>
            </a:extLst>
          </p:cNvPr>
          <p:cNvPicPr preferRelativeResize="0"/>
          <p:nvPr/>
        </p:nvPicPr>
        <p:blipFill rotWithShape="1">
          <a:blip r:embed="rId5">
            <a:alphaModFix/>
          </a:blip>
          <a:srcRect/>
          <a:stretch/>
        </p:blipFill>
        <p:spPr>
          <a:xfrm>
            <a:off x="76199" y="46448"/>
            <a:ext cx="445965" cy="515613"/>
          </a:xfrm>
          <a:prstGeom prst="rect">
            <a:avLst/>
          </a:prstGeom>
          <a:noFill/>
          <a:ln>
            <a:noFill/>
          </a:ln>
        </p:spPr>
      </p:pic>
      <p:pic>
        <p:nvPicPr>
          <p:cNvPr id="2" name="Google Shape;130;g3ed9abf8b8a_1_0">
            <a:extLst>
              <a:ext uri="{FF2B5EF4-FFF2-40B4-BE49-F238E27FC236}">
                <a16:creationId xmlns:a16="http://schemas.microsoft.com/office/drawing/2014/main" id="{7DBF6B6D-5A7A-9322-5A3A-0A8FCF35AC47}"/>
              </a:ext>
            </a:extLst>
          </p:cNvPr>
          <p:cNvPicPr preferRelativeResize="0"/>
          <p:nvPr/>
        </p:nvPicPr>
        <p:blipFill rotWithShape="1">
          <a:blip r:embed="rId6">
            <a:alphaModFix/>
          </a:blip>
          <a:srcRect/>
          <a:stretch/>
        </p:blipFill>
        <p:spPr>
          <a:xfrm>
            <a:off x="2014331" y="1128475"/>
            <a:ext cx="990600" cy="990601"/>
          </a:xfrm>
          <a:prstGeom prst="rect">
            <a:avLst/>
          </a:prstGeom>
          <a:noFill/>
          <a:ln>
            <a:noFill/>
          </a:ln>
        </p:spPr>
      </p:pic>
      <p:pic>
        <p:nvPicPr>
          <p:cNvPr id="3" name="Google Shape;131;g3ed9abf8b8a_1_0">
            <a:extLst>
              <a:ext uri="{FF2B5EF4-FFF2-40B4-BE49-F238E27FC236}">
                <a16:creationId xmlns:a16="http://schemas.microsoft.com/office/drawing/2014/main" id="{C4B4FB4C-0641-19E2-0A7A-F8CFF85A748C}"/>
              </a:ext>
            </a:extLst>
          </p:cNvPr>
          <p:cNvPicPr preferRelativeResize="0"/>
          <p:nvPr/>
        </p:nvPicPr>
        <p:blipFill rotWithShape="1">
          <a:blip r:embed="rId7">
            <a:alphaModFix/>
          </a:blip>
          <a:srcRect/>
          <a:stretch/>
        </p:blipFill>
        <p:spPr>
          <a:xfrm>
            <a:off x="8511209" y="1128475"/>
            <a:ext cx="1447800" cy="860426"/>
          </a:xfrm>
          <a:prstGeom prst="rect">
            <a:avLst/>
          </a:prstGeom>
          <a:noFill/>
          <a:ln>
            <a:noFill/>
          </a:ln>
        </p:spPr>
      </p:pic>
    </p:spTree>
    <p:extLst>
      <p:ext uri="{BB962C8B-B14F-4D97-AF65-F5344CB8AC3E}">
        <p14:creationId xmlns:p14="http://schemas.microsoft.com/office/powerpoint/2010/main" val="5518031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4">
          <a:extLst>
            <a:ext uri="{FF2B5EF4-FFF2-40B4-BE49-F238E27FC236}">
              <a16:creationId xmlns:a16="http://schemas.microsoft.com/office/drawing/2014/main" id="{EBF949E8-B57F-2AE4-BA9E-3ADE176725FF}"/>
            </a:ext>
          </a:extLst>
        </p:cNvPr>
        <p:cNvGrpSpPr/>
        <p:nvPr/>
      </p:nvGrpSpPr>
      <p:grpSpPr>
        <a:xfrm>
          <a:off x="0" y="0"/>
          <a:ext cx="0" cy="0"/>
          <a:chOff x="0" y="0"/>
          <a:chExt cx="0" cy="0"/>
        </a:xfrm>
      </p:grpSpPr>
      <p:sp>
        <p:nvSpPr>
          <p:cNvPr id="95" name="Google Shape;95;p2">
            <a:extLst>
              <a:ext uri="{FF2B5EF4-FFF2-40B4-BE49-F238E27FC236}">
                <a16:creationId xmlns:a16="http://schemas.microsoft.com/office/drawing/2014/main" id="{B135788E-F89C-CD07-BFC5-88DAF585B6C9}"/>
              </a:ext>
            </a:extLst>
          </p:cNvPr>
          <p:cNvSpPr txBox="1">
            <a:spLocks noGrp="1"/>
          </p:cNvSpPr>
          <p:nvPr>
            <p:ph type="title"/>
          </p:nvPr>
        </p:nvSpPr>
        <p:spPr>
          <a:xfrm>
            <a:off x="953199" y="977974"/>
            <a:ext cx="10285602" cy="1103459"/>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US" sz="4000" u="sng" dirty="0">
                <a:latin typeface="+mj-lt"/>
              </a:rPr>
              <a:t>PTA Basics (continued)   </a:t>
            </a:r>
            <a:endParaRPr sz="4000" u="sng" dirty="0">
              <a:latin typeface="+mj-lt"/>
            </a:endParaRPr>
          </a:p>
        </p:txBody>
      </p:sp>
      <p:sp>
        <p:nvSpPr>
          <p:cNvPr id="96" name="Google Shape;96;p2">
            <a:extLst>
              <a:ext uri="{FF2B5EF4-FFF2-40B4-BE49-F238E27FC236}">
                <a16:creationId xmlns:a16="http://schemas.microsoft.com/office/drawing/2014/main" id="{569B7238-6DED-1591-EBED-5A229AC23846}"/>
              </a:ext>
            </a:extLst>
          </p:cNvPr>
          <p:cNvSpPr txBox="1">
            <a:spLocks noGrp="1"/>
          </p:cNvSpPr>
          <p:nvPr>
            <p:ph type="body" idx="1"/>
          </p:nvPr>
        </p:nvSpPr>
        <p:spPr>
          <a:xfrm>
            <a:off x="953199" y="2333060"/>
            <a:ext cx="10285602" cy="3777556"/>
          </a:xfrm>
          <a:prstGeom prst="rect">
            <a:avLst/>
          </a:prstGeom>
          <a:noFill/>
          <a:ln>
            <a:noFill/>
          </a:ln>
        </p:spPr>
        <p:txBody>
          <a:bodyPr spcFirstLastPara="1" wrap="square" lIns="91425" tIns="45700" rIns="91425" bIns="45700" anchor="t" anchorCtr="0">
            <a:normAutofit/>
          </a:bodyPr>
          <a:lstStyle/>
          <a:p>
            <a:pPr marL="342900" lvl="0" indent="-336550">
              <a:lnSpc>
                <a:spcPct val="100000"/>
              </a:lnSpc>
              <a:spcBef>
                <a:spcPts val="560"/>
              </a:spcBef>
              <a:buSzPts val="2700"/>
              <a:buChar char="➢"/>
            </a:pPr>
            <a:r>
              <a:rPr lang="en-US" sz="2700" dirty="0">
                <a:highlight>
                  <a:srgbClr val="FFFFFF"/>
                </a:highlight>
                <a:latin typeface="Arial"/>
                <a:ea typeface="Arial"/>
                <a:cs typeface="Arial"/>
                <a:sym typeface="Arial"/>
              </a:rPr>
              <a:t>We have updated our officers’ contact information on Givebacks.</a:t>
            </a:r>
            <a:endParaRPr lang="en-US" sz="3100" dirty="0">
              <a:highlight>
                <a:srgbClr val="FFFFFF"/>
              </a:highlight>
              <a:latin typeface="Arial"/>
              <a:ea typeface="Arial"/>
              <a:cs typeface="Arial"/>
              <a:sym typeface="Arial"/>
            </a:endParaRPr>
          </a:p>
          <a:p>
            <a:pPr marL="742950" lvl="1" indent="-247650">
              <a:lnSpc>
                <a:spcPct val="100000"/>
              </a:lnSpc>
              <a:spcBef>
                <a:spcPts val="480"/>
              </a:spcBef>
              <a:buChar char="○"/>
            </a:pPr>
            <a:r>
              <a:rPr lang="en-US" sz="1800" dirty="0">
                <a:highlight>
                  <a:srgbClr val="FFFFFF"/>
                </a:highlight>
                <a:latin typeface="Arial"/>
                <a:ea typeface="Arial"/>
                <a:cs typeface="Arial"/>
                <a:sym typeface="Arial"/>
              </a:rPr>
              <a:t>Units in Good Standing must have a President, Secretary and Treasurer officer contact listed for the current school year.</a:t>
            </a:r>
          </a:p>
          <a:p>
            <a:pPr marL="742950" lvl="1" indent="-247650">
              <a:lnSpc>
                <a:spcPct val="100000"/>
              </a:lnSpc>
              <a:spcBef>
                <a:spcPts val="480"/>
              </a:spcBef>
              <a:buFont typeface="Arial"/>
              <a:buChar char="○"/>
            </a:pPr>
            <a:r>
              <a:rPr lang="en-US" sz="1800" dirty="0">
                <a:highlight>
                  <a:srgbClr val="FFFFFF"/>
                </a:highlight>
                <a:latin typeface="Arial"/>
                <a:ea typeface="Arial"/>
                <a:cs typeface="Arial"/>
                <a:sym typeface="Arial"/>
              </a:rPr>
              <a:t>Officer contact information includes name, email, phone number and address. </a:t>
            </a:r>
          </a:p>
          <a:p>
            <a:pPr marL="742950" lvl="1" indent="-247650">
              <a:lnSpc>
                <a:spcPct val="100000"/>
              </a:lnSpc>
              <a:spcBef>
                <a:spcPts val="480"/>
              </a:spcBef>
              <a:buChar char="○"/>
            </a:pPr>
            <a:r>
              <a:rPr lang="en-US" sz="1800" dirty="0">
                <a:highlight>
                  <a:srgbClr val="FFFFFF"/>
                </a:highlight>
                <a:latin typeface="Arial"/>
                <a:ea typeface="Arial"/>
                <a:cs typeface="Arial"/>
                <a:sym typeface="Arial"/>
              </a:rPr>
              <a:t>Officer information must be entered each school year through Givebacks (Compliance → Update Officers)</a:t>
            </a:r>
            <a:endParaRPr lang="en-US" sz="2600" dirty="0">
              <a:highlight>
                <a:srgbClr val="FFFFFF"/>
              </a:highlight>
              <a:latin typeface="Arial"/>
              <a:ea typeface="Arial"/>
              <a:cs typeface="Arial"/>
              <a:sym typeface="Arial"/>
            </a:endParaRPr>
          </a:p>
          <a:p>
            <a:pPr marL="228600" lvl="0" indent="-50800" algn="l" rtl="0">
              <a:lnSpc>
                <a:spcPct val="90000"/>
              </a:lnSpc>
              <a:spcBef>
                <a:spcPts val="0"/>
              </a:spcBef>
              <a:spcAft>
                <a:spcPts val="0"/>
              </a:spcAft>
              <a:buClr>
                <a:schemeClr val="dk1"/>
              </a:buClr>
              <a:buSzPts val="2800"/>
              <a:buNone/>
            </a:pPr>
            <a:endParaRPr dirty="0"/>
          </a:p>
        </p:txBody>
      </p:sp>
      <p:sp>
        <p:nvSpPr>
          <p:cNvPr id="97" name="Google Shape;97;p2">
            <a:extLst>
              <a:ext uri="{FF2B5EF4-FFF2-40B4-BE49-F238E27FC236}">
                <a16:creationId xmlns:a16="http://schemas.microsoft.com/office/drawing/2014/main" id="{E74A50C0-3C6D-5BFF-D5EB-FF8CCE94EA70}"/>
              </a:ext>
            </a:extLst>
          </p:cNvPr>
          <p:cNvSpPr/>
          <p:nvPr/>
        </p:nvSpPr>
        <p:spPr>
          <a:xfrm>
            <a:off x="0" y="0"/>
            <a:ext cx="12192000" cy="645952"/>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8" name="Google Shape;98;p2">
            <a:extLst>
              <a:ext uri="{FF2B5EF4-FFF2-40B4-BE49-F238E27FC236}">
                <a16:creationId xmlns:a16="http://schemas.microsoft.com/office/drawing/2014/main" id="{935E3BF8-874C-08FD-E51C-42B377AA8033}"/>
              </a:ext>
            </a:extLst>
          </p:cNvPr>
          <p:cNvSpPr/>
          <p:nvPr/>
        </p:nvSpPr>
        <p:spPr>
          <a:xfrm>
            <a:off x="0" y="632460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99" name="Google Shape;99;p2">
            <a:extLst>
              <a:ext uri="{FF2B5EF4-FFF2-40B4-BE49-F238E27FC236}">
                <a16:creationId xmlns:a16="http://schemas.microsoft.com/office/drawing/2014/main" id="{229DBDBA-8426-29B4-A76C-7DE522C149EE}"/>
              </a:ext>
            </a:extLst>
          </p:cNvPr>
          <p:cNvPicPr preferRelativeResize="0"/>
          <p:nvPr/>
        </p:nvPicPr>
        <p:blipFill rotWithShape="1">
          <a:blip r:embed="rId3">
            <a:alphaModFix/>
          </a:blip>
          <a:srcRect/>
          <a:stretch/>
        </p:blipFill>
        <p:spPr>
          <a:xfrm>
            <a:off x="76199" y="46448"/>
            <a:ext cx="445965" cy="515613"/>
          </a:xfrm>
          <a:prstGeom prst="rect">
            <a:avLst/>
          </a:prstGeom>
          <a:noFill/>
          <a:ln>
            <a:noFill/>
          </a:ln>
        </p:spPr>
      </p:pic>
    </p:spTree>
    <p:extLst>
      <p:ext uri="{BB962C8B-B14F-4D97-AF65-F5344CB8AC3E}">
        <p14:creationId xmlns:p14="http://schemas.microsoft.com/office/powerpoint/2010/main" val="42900685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4">
          <a:extLst>
            <a:ext uri="{FF2B5EF4-FFF2-40B4-BE49-F238E27FC236}">
              <a16:creationId xmlns:a16="http://schemas.microsoft.com/office/drawing/2014/main" id="{6CEF14FC-70C6-EAF0-895A-F1F462634BCD}"/>
            </a:ext>
          </a:extLst>
        </p:cNvPr>
        <p:cNvGrpSpPr/>
        <p:nvPr/>
      </p:nvGrpSpPr>
      <p:grpSpPr>
        <a:xfrm>
          <a:off x="0" y="0"/>
          <a:ext cx="0" cy="0"/>
          <a:chOff x="0" y="0"/>
          <a:chExt cx="0" cy="0"/>
        </a:xfrm>
      </p:grpSpPr>
      <p:sp>
        <p:nvSpPr>
          <p:cNvPr id="95" name="Google Shape;95;p2">
            <a:extLst>
              <a:ext uri="{FF2B5EF4-FFF2-40B4-BE49-F238E27FC236}">
                <a16:creationId xmlns:a16="http://schemas.microsoft.com/office/drawing/2014/main" id="{01105648-28EF-0B87-542F-3F4E6F85C8B1}"/>
              </a:ext>
            </a:extLst>
          </p:cNvPr>
          <p:cNvSpPr txBox="1">
            <a:spLocks noGrp="1"/>
          </p:cNvSpPr>
          <p:nvPr>
            <p:ph type="title"/>
          </p:nvPr>
        </p:nvSpPr>
        <p:spPr>
          <a:xfrm>
            <a:off x="953199" y="977974"/>
            <a:ext cx="10285602" cy="1103459"/>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US" sz="4000" u="sng" dirty="0">
                <a:latin typeface="+mj-lt"/>
              </a:rPr>
              <a:t>The President’s Guide</a:t>
            </a:r>
            <a:endParaRPr sz="4000" u="sng" dirty="0">
              <a:latin typeface="+mj-lt"/>
            </a:endParaRPr>
          </a:p>
        </p:txBody>
      </p:sp>
      <p:sp>
        <p:nvSpPr>
          <p:cNvPr id="96" name="Google Shape;96;p2">
            <a:extLst>
              <a:ext uri="{FF2B5EF4-FFF2-40B4-BE49-F238E27FC236}">
                <a16:creationId xmlns:a16="http://schemas.microsoft.com/office/drawing/2014/main" id="{C6CD66F0-E9F1-2408-60B7-7E4EAF5CA899}"/>
              </a:ext>
            </a:extLst>
          </p:cNvPr>
          <p:cNvSpPr txBox="1">
            <a:spLocks noGrp="1"/>
          </p:cNvSpPr>
          <p:nvPr>
            <p:ph type="body" idx="1"/>
          </p:nvPr>
        </p:nvSpPr>
        <p:spPr>
          <a:xfrm>
            <a:off x="953199" y="2333060"/>
            <a:ext cx="10285602" cy="3777556"/>
          </a:xfrm>
          <a:prstGeom prst="rect">
            <a:avLst/>
          </a:prstGeom>
          <a:noFill/>
          <a:ln>
            <a:noFill/>
          </a:ln>
        </p:spPr>
        <p:txBody>
          <a:bodyPr spcFirstLastPara="1" wrap="square" lIns="91425" tIns="45700" rIns="91425" bIns="45700" anchor="t" anchorCtr="0">
            <a:normAutofit fontScale="70000" lnSpcReduction="20000"/>
          </a:bodyPr>
          <a:lstStyle/>
          <a:p>
            <a:pPr marL="342900" lvl="0" indent="-324855">
              <a:lnSpc>
                <a:spcPct val="100000"/>
              </a:lnSpc>
              <a:spcBef>
                <a:spcPts val="0"/>
              </a:spcBef>
              <a:buSzPct val="100000"/>
              <a:buChar char="➢"/>
            </a:pPr>
            <a:r>
              <a:rPr lang="en-US" sz="3024" dirty="0">
                <a:highlight>
                  <a:srgbClr val="FFFFFF"/>
                </a:highlight>
                <a:latin typeface="Arial"/>
                <a:ea typeface="Arial"/>
                <a:cs typeface="Arial"/>
                <a:sym typeface="Arial"/>
              </a:rPr>
              <a:t>We have a calendar of meetings and events.</a:t>
            </a:r>
          </a:p>
          <a:p>
            <a:pPr lvl="0" indent="0">
              <a:lnSpc>
                <a:spcPct val="100000"/>
              </a:lnSpc>
              <a:spcBef>
                <a:spcPts val="0"/>
              </a:spcBef>
              <a:buSzPct val="85034"/>
              <a:buNone/>
            </a:pPr>
            <a:endParaRPr lang="en-US" sz="3024" dirty="0">
              <a:highlight>
                <a:srgbClr val="FFFFFF"/>
              </a:highlight>
              <a:latin typeface="Arial"/>
              <a:ea typeface="Arial"/>
              <a:cs typeface="Arial"/>
              <a:sym typeface="Arial"/>
            </a:endParaRPr>
          </a:p>
          <a:p>
            <a:pPr marL="342900" lvl="0" indent="-324855">
              <a:lnSpc>
                <a:spcPct val="100000"/>
              </a:lnSpc>
              <a:spcBef>
                <a:spcPts val="480"/>
              </a:spcBef>
              <a:buSzPct val="100000"/>
              <a:buChar char="➢"/>
            </a:pPr>
            <a:r>
              <a:rPr lang="en-US" sz="3024">
                <a:highlight>
                  <a:srgbClr val="FFFFFF"/>
                </a:highlight>
                <a:latin typeface="Arial"/>
                <a:ea typeface="Arial"/>
                <a:cs typeface="Arial"/>
                <a:sym typeface="Arial"/>
              </a:rPr>
              <a:t>Our meeting </a:t>
            </a:r>
            <a:r>
              <a:rPr lang="en-US" sz="3024" dirty="0">
                <a:highlight>
                  <a:srgbClr val="FFFFFF"/>
                </a:highlight>
                <a:latin typeface="Arial"/>
                <a:ea typeface="Arial"/>
                <a:cs typeface="Arial"/>
                <a:sym typeface="Arial"/>
              </a:rPr>
              <a:t>dates are planned and an agenda is prepared and shared.</a:t>
            </a:r>
          </a:p>
          <a:p>
            <a:pPr marL="742950" lvl="1" indent="-227965">
              <a:lnSpc>
                <a:spcPct val="100000"/>
              </a:lnSpc>
              <a:spcBef>
                <a:spcPts val="434"/>
              </a:spcBef>
              <a:buSzPct val="100000"/>
              <a:buChar char="○"/>
            </a:pPr>
            <a:r>
              <a:rPr lang="en-US" sz="1800" i="1" dirty="0">
                <a:highlight>
                  <a:srgbClr val="FFFFFF"/>
                </a:highlight>
                <a:latin typeface="Arial"/>
                <a:ea typeface="Arial"/>
                <a:cs typeface="Arial"/>
                <a:sym typeface="Arial"/>
              </a:rPr>
              <a:t>A pdf copy of the agenda can be emailed out to members prior to the meeting. Paper copies should be available at the meeting.</a:t>
            </a:r>
          </a:p>
          <a:p>
            <a:pPr marL="914400" lvl="0" indent="0">
              <a:lnSpc>
                <a:spcPct val="100000"/>
              </a:lnSpc>
              <a:spcBef>
                <a:spcPts val="434"/>
              </a:spcBef>
              <a:buSzPct val="142857"/>
              <a:buNone/>
            </a:pPr>
            <a:endParaRPr lang="en-US" sz="1800" i="1" dirty="0">
              <a:highlight>
                <a:srgbClr val="FFFFFF"/>
              </a:highlight>
              <a:latin typeface="Arial"/>
              <a:ea typeface="Arial"/>
              <a:cs typeface="Arial"/>
              <a:sym typeface="Arial"/>
            </a:endParaRPr>
          </a:p>
          <a:p>
            <a:pPr marL="342900" lvl="0" indent="-328613">
              <a:lnSpc>
                <a:spcPct val="100000"/>
              </a:lnSpc>
              <a:spcBef>
                <a:spcPts val="465"/>
              </a:spcBef>
              <a:buSzPct val="100000"/>
              <a:buChar char="➢"/>
            </a:pPr>
            <a:r>
              <a:rPr lang="en-US" sz="3000" dirty="0">
                <a:highlight>
                  <a:srgbClr val="FFFFFF"/>
                </a:highlight>
                <a:latin typeface="Arial"/>
                <a:ea typeface="Arial"/>
                <a:cs typeface="Arial"/>
                <a:sym typeface="Arial"/>
              </a:rPr>
              <a:t>We hold our annual meeting as per our bylaws in the month of _________.</a:t>
            </a:r>
          </a:p>
          <a:p>
            <a:pPr lvl="0" indent="0">
              <a:lnSpc>
                <a:spcPct val="100000"/>
              </a:lnSpc>
              <a:spcBef>
                <a:spcPts val="465"/>
              </a:spcBef>
              <a:buSzPct val="85714"/>
              <a:buNone/>
            </a:pPr>
            <a:endParaRPr lang="en-US" sz="3000" dirty="0">
              <a:highlight>
                <a:srgbClr val="FFFFFF"/>
              </a:highlight>
              <a:latin typeface="Arial"/>
              <a:ea typeface="Arial"/>
              <a:cs typeface="Arial"/>
              <a:sym typeface="Arial"/>
            </a:endParaRPr>
          </a:p>
          <a:p>
            <a:pPr marL="342900" lvl="0" indent="-328613">
              <a:lnSpc>
                <a:spcPct val="100000"/>
              </a:lnSpc>
              <a:spcBef>
                <a:spcPts val="465"/>
              </a:spcBef>
              <a:buSzPct val="100000"/>
              <a:buChar char="➢"/>
            </a:pPr>
            <a:r>
              <a:rPr lang="en-US" sz="3000" dirty="0">
                <a:highlight>
                  <a:srgbClr val="FFFFFF"/>
                </a:highlight>
                <a:latin typeface="Arial"/>
                <a:ea typeface="Arial"/>
                <a:cs typeface="Arial"/>
                <a:sym typeface="Arial"/>
              </a:rPr>
              <a:t>Our secretary establishes a quorum of ________members present before voting takes place.</a:t>
            </a:r>
          </a:p>
          <a:p>
            <a:pPr lvl="0" indent="0">
              <a:lnSpc>
                <a:spcPct val="100000"/>
              </a:lnSpc>
              <a:spcBef>
                <a:spcPts val="465"/>
              </a:spcBef>
              <a:buSzPct val="85714"/>
              <a:buNone/>
            </a:pPr>
            <a:endParaRPr lang="en-US" sz="3000" dirty="0">
              <a:highlight>
                <a:srgbClr val="FFFFFF"/>
              </a:highlight>
              <a:latin typeface="Arial"/>
              <a:ea typeface="Arial"/>
              <a:cs typeface="Arial"/>
              <a:sym typeface="Arial"/>
            </a:endParaRPr>
          </a:p>
          <a:p>
            <a:pPr marL="342900" lvl="0" indent="-328613">
              <a:lnSpc>
                <a:spcPct val="100000"/>
              </a:lnSpc>
              <a:spcBef>
                <a:spcPts val="465"/>
              </a:spcBef>
              <a:buSzPct val="100000"/>
              <a:buChar char="➢"/>
            </a:pPr>
            <a:r>
              <a:rPr lang="en-US" sz="3000" dirty="0">
                <a:highlight>
                  <a:srgbClr val="FFFFFF"/>
                </a:highlight>
                <a:latin typeface="Arial"/>
                <a:ea typeface="Arial"/>
                <a:cs typeface="Arial"/>
                <a:sym typeface="Arial"/>
              </a:rPr>
              <a:t>Motions are recorded and seconded before discussion takes place.</a:t>
            </a:r>
          </a:p>
          <a:p>
            <a:pPr marL="742950" lvl="1" indent="-227965">
              <a:lnSpc>
                <a:spcPct val="100000"/>
              </a:lnSpc>
              <a:spcBef>
                <a:spcPts val="434"/>
              </a:spcBef>
              <a:buSzPct val="100000"/>
              <a:buChar char="○"/>
            </a:pPr>
            <a:r>
              <a:rPr lang="en-US" sz="1800" i="1" dirty="0">
                <a:highlight>
                  <a:srgbClr val="FFFFFF"/>
                </a:highlight>
                <a:latin typeface="Arial"/>
                <a:ea typeface="Arial"/>
                <a:cs typeface="Arial"/>
                <a:sym typeface="Arial"/>
              </a:rPr>
              <a:t>We use Robert's Rules of Order Newly Revised</a:t>
            </a:r>
            <a:endParaRPr lang="en-US" sz="1800" dirty="0">
              <a:highlight>
                <a:srgbClr val="FFFFFF"/>
              </a:highlight>
              <a:latin typeface="Arial"/>
              <a:ea typeface="Arial"/>
              <a:cs typeface="Arial"/>
              <a:sym typeface="Arial"/>
            </a:endParaRPr>
          </a:p>
          <a:p>
            <a:pPr marL="228600" lvl="0" indent="-50800" algn="l" rtl="0">
              <a:lnSpc>
                <a:spcPct val="90000"/>
              </a:lnSpc>
              <a:spcBef>
                <a:spcPts val="0"/>
              </a:spcBef>
              <a:spcAft>
                <a:spcPts val="0"/>
              </a:spcAft>
              <a:buClr>
                <a:schemeClr val="dk1"/>
              </a:buClr>
              <a:buSzPts val="2800"/>
              <a:buNone/>
            </a:pPr>
            <a:endParaRPr dirty="0"/>
          </a:p>
        </p:txBody>
      </p:sp>
      <p:sp>
        <p:nvSpPr>
          <p:cNvPr id="97" name="Google Shape;97;p2">
            <a:extLst>
              <a:ext uri="{FF2B5EF4-FFF2-40B4-BE49-F238E27FC236}">
                <a16:creationId xmlns:a16="http://schemas.microsoft.com/office/drawing/2014/main" id="{5A0C4277-E3B9-CDA9-23F7-254DF1151333}"/>
              </a:ext>
            </a:extLst>
          </p:cNvPr>
          <p:cNvSpPr/>
          <p:nvPr/>
        </p:nvSpPr>
        <p:spPr>
          <a:xfrm>
            <a:off x="0" y="0"/>
            <a:ext cx="12192000" cy="645952"/>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8" name="Google Shape;98;p2">
            <a:extLst>
              <a:ext uri="{FF2B5EF4-FFF2-40B4-BE49-F238E27FC236}">
                <a16:creationId xmlns:a16="http://schemas.microsoft.com/office/drawing/2014/main" id="{EC4E345F-C3BB-CF60-8E9F-321A03A0DE8C}"/>
              </a:ext>
            </a:extLst>
          </p:cNvPr>
          <p:cNvSpPr/>
          <p:nvPr/>
        </p:nvSpPr>
        <p:spPr>
          <a:xfrm>
            <a:off x="0" y="632460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99" name="Google Shape;99;p2">
            <a:extLst>
              <a:ext uri="{FF2B5EF4-FFF2-40B4-BE49-F238E27FC236}">
                <a16:creationId xmlns:a16="http://schemas.microsoft.com/office/drawing/2014/main" id="{1B8A20A7-CD5A-F198-DBAB-9B10F6F1F35B}"/>
              </a:ext>
            </a:extLst>
          </p:cNvPr>
          <p:cNvPicPr preferRelativeResize="0"/>
          <p:nvPr/>
        </p:nvPicPr>
        <p:blipFill rotWithShape="1">
          <a:blip r:embed="rId3">
            <a:alphaModFix/>
          </a:blip>
          <a:srcRect/>
          <a:stretch/>
        </p:blipFill>
        <p:spPr>
          <a:xfrm>
            <a:off x="76199" y="46448"/>
            <a:ext cx="445965" cy="515613"/>
          </a:xfrm>
          <a:prstGeom prst="rect">
            <a:avLst/>
          </a:prstGeom>
          <a:noFill/>
          <a:ln>
            <a:noFill/>
          </a:ln>
        </p:spPr>
      </p:pic>
      <p:pic>
        <p:nvPicPr>
          <p:cNvPr id="2" name="Google Shape;152;p4">
            <a:extLst>
              <a:ext uri="{FF2B5EF4-FFF2-40B4-BE49-F238E27FC236}">
                <a16:creationId xmlns:a16="http://schemas.microsoft.com/office/drawing/2014/main" id="{F9CBF5A2-0513-1BEA-C086-3374823C0174}"/>
              </a:ext>
            </a:extLst>
          </p:cNvPr>
          <p:cNvPicPr preferRelativeResize="0"/>
          <p:nvPr/>
        </p:nvPicPr>
        <p:blipFill rotWithShape="1">
          <a:blip r:embed="rId4">
            <a:alphaModFix/>
          </a:blip>
          <a:srcRect/>
          <a:stretch/>
        </p:blipFill>
        <p:spPr>
          <a:xfrm>
            <a:off x="1348409" y="1015353"/>
            <a:ext cx="1333500" cy="1028700"/>
          </a:xfrm>
          <a:prstGeom prst="rect">
            <a:avLst/>
          </a:prstGeom>
          <a:noFill/>
          <a:ln>
            <a:noFill/>
          </a:ln>
        </p:spPr>
      </p:pic>
    </p:spTree>
    <p:extLst>
      <p:ext uri="{BB962C8B-B14F-4D97-AF65-F5344CB8AC3E}">
        <p14:creationId xmlns:p14="http://schemas.microsoft.com/office/powerpoint/2010/main" val="36657797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4">
          <a:extLst>
            <a:ext uri="{FF2B5EF4-FFF2-40B4-BE49-F238E27FC236}">
              <a16:creationId xmlns:a16="http://schemas.microsoft.com/office/drawing/2014/main" id="{E3BAB27C-190A-F64A-AA57-C597D59D794D}"/>
            </a:ext>
          </a:extLst>
        </p:cNvPr>
        <p:cNvGrpSpPr/>
        <p:nvPr/>
      </p:nvGrpSpPr>
      <p:grpSpPr>
        <a:xfrm>
          <a:off x="0" y="0"/>
          <a:ext cx="0" cy="0"/>
          <a:chOff x="0" y="0"/>
          <a:chExt cx="0" cy="0"/>
        </a:xfrm>
      </p:grpSpPr>
      <p:sp>
        <p:nvSpPr>
          <p:cNvPr id="95" name="Google Shape;95;p2">
            <a:extLst>
              <a:ext uri="{FF2B5EF4-FFF2-40B4-BE49-F238E27FC236}">
                <a16:creationId xmlns:a16="http://schemas.microsoft.com/office/drawing/2014/main" id="{3A83C8F8-18F9-0733-A2C9-8DE54E9073A8}"/>
              </a:ext>
            </a:extLst>
          </p:cNvPr>
          <p:cNvSpPr txBox="1">
            <a:spLocks noGrp="1"/>
          </p:cNvSpPr>
          <p:nvPr>
            <p:ph type="title"/>
          </p:nvPr>
        </p:nvSpPr>
        <p:spPr>
          <a:xfrm>
            <a:off x="953199" y="977974"/>
            <a:ext cx="10285602" cy="1103459"/>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US" sz="4000" u="sng" dirty="0">
                <a:latin typeface="+mj-lt"/>
              </a:rPr>
              <a:t>The PTA Board</a:t>
            </a:r>
            <a:endParaRPr sz="4000" u="sng" dirty="0">
              <a:latin typeface="+mj-lt"/>
            </a:endParaRPr>
          </a:p>
        </p:txBody>
      </p:sp>
      <p:sp>
        <p:nvSpPr>
          <p:cNvPr id="96" name="Google Shape;96;p2">
            <a:extLst>
              <a:ext uri="{FF2B5EF4-FFF2-40B4-BE49-F238E27FC236}">
                <a16:creationId xmlns:a16="http://schemas.microsoft.com/office/drawing/2014/main" id="{8BE20C51-4C4A-5B2B-3E36-B4EA8466E113}"/>
              </a:ext>
            </a:extLst>
          </p:cNvPr>
          <p:cNvSpPr txBox="1">
            <a:spLocks noGrp="1"/>
          </p:cNvSpPr>
          <p:nvPr>
            <p:ph type="body" idx="1"/>
          </p:nvPr>
        </p:nvSpPr>
        <p:spPr>
          <a:xfrm>
            <a:off x="953199" y="2333060"/>
            <a:ext cx="10285602" cy="3777556"/>
          </a:xfrm>
          <a:prstGeom prst="rect">
            <a:avLst/>
          </a:prstGeom>
          <a:noFill/>
          <a:ln>
            <a:noFill/>
          </a:ln>
        </p:spPr>
        <p:txBody>
          <a:bodyPr spcFirstLastPara="1" wrap="square" lIns="91425" tIns="45700" rIns="91425" bIns="45700" anchor="t" anchorCtr="0">
            <a:normAutofit/>
          </a:bodyPr>
          <a:lstStyle/>
          <a:p>
            <a:pPr marL="342900" lvl="0">
              <a:lnSpc>
                <a:spcPct val="100000"/>
              </a:lnSpc>
              <a:spcBef>
                <a:spcPts val="560"/>
              </a:spcBef>
              <a:buSzPts val="2800"/>
              <a:buChar char="➢"/>
            </a:pPr>
            <a:r>
              <a:rPr lang="en-US" dirty="0">
                <a:highlight>
                  <a:srgbClr val="FFFFFF"/>
                </a:highlight>
                <a:latin typeface="Arial"/>
                <a:ea typeface="Arial"/>
                <a:cs typeface="Arial"/>
                <a:sym typeface="Arial"/>
              </a:rPr>
              <a:t>Our secretary records the minutes and presents them for approval at the next meeting.</a:t>
            </a:r>
          </a:p>
          <a:p>
            <a:pPr marL="742950" lvl="1" indent="-247650">
              <a:lnSpc>
                <a:spcPct val="100000"/>
              </a:lnSpc>
              <a:spcBef>
                <a:spcPts val="480"/>
              </a:spcBef>
              <a:buChar char="○"/>
            </a:pPr>
            <a:r>
              <a:rPr lang="en-US" sz="1800" i="1" dirty="0">
                <a:highlight>
                  <a:srgbClr val="FFFFFF"/>
                </a:highlight>
                <a:latin typeface="Arial"/>
                <a:ea typeface="Arial"/>
                <a:cs typeface="Arial"/>
                <a:sym typeface="Arial"/>
              </a:rPr>
              <a:t>If the meeting will be held virtually, the secretary shall email a pdf copy of the meeting minutes to each member before the meeting.</a:t>
            </a:r>
          </a:p>
          <a:p>
            <a:pPr marL="914400" lvl="0" indent="0">
              <a:lnSpc>
                <a:spcPct val="100000"/>
              </a:lnSpc>
              <a:spcBef>
                <a:spcPts val="480"/>
              </a:spcBef>
              <a:buNone/>
            </a:pPr>
            <a:endParaRPr lang="en-US" sz="1800" i="1" dirty="0">
              <a:highlight>
                <a:srgbClr val="FFFFFF"/>
              </a:highlight>
              <a:latin typeface="Arial"/>
              <a:ea typeface="Arial"/>
              <a:cs typeface="Arial"/>
              <a:sym typeface="Arial"/>
            </a:endParaRPr>
          </a:p>
          <a:p>
            <a:pPr marL="342900" lvl="0">
              <a:lnSpc>
                <a:spcPct val="100000"/>
              </a:lnSpc>
              <a:spcBef>
                <a:spcPts val="560"/>
              </a:spcBef>
              <a:buSzPts val="2800"/>
              <a:buChar char="➢"/>
            </a:pPr>
            <a:r>
              <a:rPr lang="en-US" dirty="0">
                <a:highlight>
                  <a:srgbClr val="FFFFFF"/>
                </a:highlight>
                <a:latin typeface="Arial"/>
                <a:ea typeface="Arial"/>
                <a:cs typeface="Arial"/>
                <a:sym typeface="Arial"/>
              </a:rPr>
              <a:t>Our committees submit a plan of work</a:t>
            </a:r>
            <a:r>
              <a:rPr lang="en-US" i="1" dirty="0">
                <a:highlight>
                  <a:srgbClr val="FFFFFF"/>
                </a:highlight>
                <a:latin typeface="Arial"/>
                <a:ea typeface="Arial"/>
                <a:cs typeface="Arial"/>
                <a:sym typeface="Arial"/>
              </a:rPr>
              <a:t>. </a:t>
            </a:r>
            <a:endParaRPr lang="en-US" dirty="0">
              <a:highlight>
                <a:srgbClr val="FFFFFF"/>
              </a:highlight>
              <a:latin typeface="Arial"/>
              <a:ea typeface="Arial"/>
              <a:cs typeface="Arial"/>
              <a:sym typeface="Arial"/>
            </a:endParaRPr>
          </a:p>
          <a:p>
            <a:pPr marL="742950" lvl="1" indent="-273050">
              <a:lnSpc>
                <a:spcPct val="100000"/>
              </a:lnSpc>
              <a:spcBef>
                <a:spcPts val="400"/>
              </a:spcBef>
              <a:buChar char="○"/>
            </a:pPr>
            <a:r>
              <a:rPr lang="en-US" sz="1800" i="1" dirty="0">
                <a:highlight>
                  <a:srgbClr val="FFFFFF"/>
                </a:highlight>
                <a:latin typeface="Arial"/>
                <a:ea typeface="Arial"/>
                <a:cs typeface="Arial"/>
                <a:sym typeface="Arial"/>
              </a:rPr>
              <a:t>This is a plan that outlines what is to be done, who will complete the tasks, and what do you expect to be the outcome of the committee work. </a:t>
            </a:r>
            <a:endParaRPr lang="en-US" sz="1800" dirty="0">
              <a:highlight>
                <a:srgbClr val="FFFFFF"/>
              </a:highlight>
              <a:latin typeface="Arial"/>
              <a:ea typeface="Arial"/>
              <a:cs typeface="Arial"/>
              <a:sym typeface="Arial"/>
            </a:endParaRPr>
          </a:p>
          <a:p>
            <a:pPr marL="228600" lvl="0" indent="-50800" algn="l" rtl="0">
              <a:lnSpc>
                <a:spcPct val="90000"/>
              </a:lnSpc>
              <a:spcBef>
                <a:spcPts val="0"/>
              </a:spcBef>
              <a:spcAft>
                <a:spcPts val="0"/>
              </a:spcAft>
              <a:buClr>
                <a:schemeClr val="dk1"/>
              </a:buClr>
              <a:buSzPts val="2800"/>
              <a:buNone/>
            </a:pPr>
            <a:endParaRPr dirty="0"/>
          </a:p>
        </p:txBody>
      </p:sp>
      <p:sp>
        <p:nvSpPr>
          <p:cNvPr id="97" name="Google Shape;97;p2">
            <a:extLst>
              <a:ext uri="{FF2B5EF4-FFF2-40B4-BE49-F238E27FC236}">
                <a16:creationId xmlns:a16="http://schemas.microsoft.com/office/drawing/2014/main" id="{870A4159-B227-8EFD-03DB-CCD59D3E29DA}"/>
              </a:ext>
            </a:extLst>
          </p:cNvPr>
          <p:cNvSpPr/>
          <p:nvPr/>
        </p:nvSpPr>
        <p:spPr>
          <a:xfrm>
            <a:off x="0" y="0"/>
            <a:ext cx="12192000" cy="645952"/>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8" name="Google Shape;98;p2">
            <a:extLst>
              <a:ext uri="{FF2B5EF4-FFF2-40B4-BE49-F238E27FC236}">
                <a16:creationId xmlns:a16="http://schemas.microsoft.com/office/drawing/2014/main" id="{884F5D36-0C49-A6E4-FFDB-D8C2E8AE7746}"/>
              </a:ext>
            </a:extLst>
          </p:cNvPr>
          <p:cNvSpPr/>
          <p:nvPr/>
        </p:nvSpPr>
        <p:spPr>
          <a:xfrm>
            <a:off x="0" y="632460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99" name="Google Shape;99;p2">
            <a:extLst>
              <a:ext uri="{FF2B5EF4-FFF2-40B4-BE49-F238E27FC236}">
                <a16:creationId xmlns:a16="http://schemas.microsoft.com/office/drawing/2014/main" id="{0A734669-4394-0488-1A5A-4D4E225CB148}"/>
              </a:ext>
            </a:extLst>
          </p:cNvPr>
          <p:cNvPicPr preferRelativeResize="0"/>
          <p:nvPr/>
        </p:nvPicPr>
        <p:blipFill rotWithShape="1">
          <a:blip r:embed="rId3">
            <a:alphaModFix/>
          </a:blip>
          <a:srcRect/>
          <a:stretch/>
        </p:blipFill>
        <p:spPr>
          <a:xfrm>
            <a:off x="76199" y="46448"/>
            <a:ext cx="445965" cy="515613"/>
          </a:xfrm>
          <a:prstGeom prst="rect">
            <a:avLst/>
          </a:prstGeom>
          <a:noFill/>
          <a:ln>
            <a:noFill/>
          </a:ln>
        </p:spPr>
      </p:pic>
      <p:pic>
        <p:nvPicPr>
          <p:cNvPr id="3" name="Google Shape;163;p6">
            <a:extLst>
              <a:ext uri="{FF2B5EF4-FFF2-40B4-BE49-F238E27FC236}">
                <a16:creationId xmlns:a16="http://schemas.microsoft.com/office/drawing/2014/main" id="{36697D7D-2D31-8703-AE44-4EDD8D6F83EB}"/>
              </a:ext>
            </a:extLst>
          </p:cNvPr>
          <p:cNvPicPr preferRelativeResize="0"/>
          <p:nvPr/>
        </p:nvPicPr>
        <p:blipFill rotWithShape="1">
          <a:blip r:embed="rId4">
            <a:alphaModFix/>
          </a:blip>
          <a:srcRect/>
          <a:stretch/>
        </p:blipFill>
        <p:spPr>
          <a:xfrm>
            <a:off x="8436429" y="945713"/>
            <a:ext cx="1682642" cy="1079086"/>
          </a:xfrm>
          <a:prstGeom prst="rect">
            <a:avLst/>
          </a:prstGeom>
          <a:noFill/>
          <a:ln>
            <a:noFill/>
          </a:ln>
        </p:spPr>
      </p:pic>
    </p:spTree>
    <p:extLst>
      <p:ext uri="{BB962C8B-B14F-4D97-AF65-F5344CB8AC3E}">
        <p14:creationId xmlns:p14="http://schemas.microsoft.com/office/powerpoint/2010/main" val="39332623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4">
          <a:extLst>
            <a:ext uri="{FF2B5EF4-FFF2-40B4-BE49-F238E27FC236}">
              <a16:creationId xmlns:a16="http://schemas.microsoft.com/office/drawing/2014/main" id="{F1C234DF-7324-2DED-307C-49D51B3A8BB2}"/>
            </a:ext>
          </a:extLst>
        </p:cNvPr>
        <p:cNvGrpSpPr/>
        <p:nvPr/>
      </p:nvGrpSpPr>
      <p:grpSpPr>
        <a:xfrm>
          <a:off x="0" y="0"/>
          <a:ext cx="0" cy="0"/>
          <a:chOff x="0" y="0"/>
          <a:chExt cx="0" cy="0"/>
        </a:xfrm>
      </p:grpSpPr>
      <p:sp>
        <p:nvSpPr>
          <p:cNvPr id="95" name="Google Shape;95;p2">
            <a:extLst>
              <a:ext uri="{FF2B5EF4-FFF2-40B4-BE49-F238E27FC236}">
                <a16:creationId xmlns:a16="http://schemas.microsoft.com/office/drawing/2014/main" id="{25A47FDC-B827-7557-A4E0-2BCBBE66BBED}"/>
              </a:ext>
            </a:extLst>
          </p:cNvPr>
          <p:cNvSpPr txBox="1">
            <a:spLocks noGrp="1"/>
          </p:cNvSpPr>
          <p:nvPr>
            <p:ph type="title"/>
          </p:nvPr>
        </p:nvSpPr>
        <p:spPr>
          <a:xfrm>
            <a:off x="953199" y="562062"/>
            <a:ext cx="10285602" cy="645952"/>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US" sz="2800" u="sng" dirty="0">
                <a:latin typeface="+mj-lt"/>
              </a:rPr>
              <a:t>Sample Plan of Work Membership Committee</a:t>
            </a:r>
            <a:endParaRPr sz="2800" u="sng" dirty="0">
              <a:latin typeface="+mj-lt"/>
            </a:endParaRPr>
          </a:p>
        </p:txBody>
      </p:sp>
      <p:sp>
        <p:nvSpPr>
          <p:cNvPr id="96" name="Google Shape;96;p2">
            <a:extLst>
              <a:ext uri="{FF2B5EF4-FFF2-40B4-BE49-F238E27FC236}">
                <a16:creationId xmlns:a16="http://schemas.microsoft.com/office/drawing/2014/main" id="{0CCF920B-2D0F-DE0A-FDC0-BB27EB0C518D}"/>
              </a:ext>
            </a:extLst>
          </p:cNvPr>
          <p:cNvSpPr txBox="1">
            <a:spLocks noGrp="1"/>
          </p:cNvSpPr>
          <p:nvPr>
            <p:ph type="body" idx="1"/>
          </p:nvPr>
        </p:nvSpPr>
        <p:spPr>
          <a:xfrm>
            <a:off x="953199" y="2333060"/>
            <a:ext cx="10285602" cy="3777556"/>
          </a:xfrm>
          <a:prstGeom prst="rect">
            <a:avLst/>
          </a:prstGeom>
          <a:noFill/>
          <a:ln>
            <a:noFill/>
          </a:ln>
        </p:spPr>
        <p:txBody>
          <a:bodyPr spcFirstLastPara="1" wrap="square" lIns="91425" tIns="45700" rIns="91425" bIns="45700" anchor="t" anchorCtr="0">
            <a:normAutofit/>
          </a:bodyPr>
          <a:lstStyle/>
          <a:p>
            <a:pPr marL="228600" lvl="0" indent="-50800" algn="l" rtl="0">
              <a:lnSpc>
                <a:spcPct val="90000"/>
              </a:lnSpc>
              <a:spcBef>
                <a:spcPts val="0"/>
              </a:spcBef>
              <a:spcAft>
                <a:spcPts val="0"/>
              </a:spcAft>
              <a:buClr>
                <a:schemeClr val="dk1"/>
              </a:buClr>
              <a:buSzPts val="2800"/>
              <a:buNone/>
            </a:pPr>
            <a:endParaRPr lang="en-US" dirty="0"/>
          </a:p>
          <a:p>
            <a:pPr marL="228600" lvl="0" indent="-50800" algn="l" rtl="0">
              <a:lnSpc>
                <a:spcPct val="90000"/>
              </a:lnSpc>
              <a:spcBef>
                <a:spcPts val="0"/>
              </a:spcBef>
              <a:spcAft>
                <a:spcPts val="0"/>
              </a:spcAft>
              <a:buClr>
                <a:schemeClr val="dk1"/>
              </a:buClr>
              <a:buSzPts val="2800"/>
              <a:buNone/>
            </a:pPr>
            <a:endParaRPr dirty="0"/>
          </a:p>
        </p:txBody>
      </p:sp>
      <p:sp>
        <p:nvSpPr>
          <p:cNvPr id="97" name="Google Shape;97;p2">
            <a:extLst>
              <a:ext uri="{FF2B5EF4-FFF2-40B4-BE49-F238E27FC236}">
                <a16:creationId xmlns:a16="http://schemas.microsoft.com/office/drawing/2014/main" id="{32E660BD-0260-0DF5-3BA6-4B6C225E018B}"/>
              </a:ext>
            </a:extLst>
          </p:cNvPr>
          <p:cNvSpPr/>
          <p:nvPr/>
        </p:nvSpPr>
        <p:spPr>
          <a:xfrm>
            <a:off x="0" y="0"/>
            <a:ext cx="12192000" cy="645952"/>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8" name="Google Shape;98;p2">
            <a:extLst>
              <a:ext uri="{FF2B5EF4-FFF2-40B4-BE49-F238E27FC236}">
                <a16:creationId xmlns:a16="http://schemas.microsoft.com/office/drawing/2014/main" id="{56E0AF78-CEE5-91A1-BB2A-66354B264DE4}"/>
              </a:ext>
            </a:extLst>
          </p:cNvPr>
          <p:cNvSpPr/>
          <p:nvPr/>
        </p:nvSpPr>
        <p:spPr>
          <a:xfrm>
            <a:off x="0" y="632460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99" name="Google Shape;99;p2">
            <a:extLst>
              <a:ext uri="{FF2B5EF4-FFF2-40B4-BE49-F238E27FC236}">
                <a16:creationId xmlns:a16="http://schemas.microsoft.com/office/drawing/2014/main" id="{19429030-FF88-D2DF-A558-45AC975D55F1}"/>
              </a:ext>
            </a:extLst>
          </p:cNvPr>
          <p:cNvPicPr preferRelativeResize="0"/>
          <p:nvPr/>
        </p:nvPicPr>
        <p:blipFill rotWithShape="1">
          <a:blip r:embed="rId3">
            <a:alphaModFix/>
          </a:blip>
          <a:srcRect/>
          <a:stretch/>
        </p:blipFill>
        <p:spPr>
          <a:xfrm>
            <a:off x="76199" y="46448"/>
            <a:ext cx="445965" cy="515613"/>
          </a:xfrm>
          <a:prstGeom prst="rect">
            <a:avLst/>
          </a:prstGeom>
          <a:noFill/>
          <a:ln>
            <a:noFill/>
          </a:ln>
        </p:spPr>
      </p:pic>
      <p:graphicFrame>
        <p:nvGraphicFramePr>
          <p:cNvPr id="3" name="Table 2">
            <a:extLst>
              <a:ext uri="{FF2B5EF4-FFF2-40B4-BE49-F238E27FC236}">
                <a16:creationId xmlns:a16="http://schemas.microsoft.com/office/drawing/2014/main" id="{98D6BD73-CF91-C878-5FDB-388921236602}"/>
              </a:ext>
            </a:extLst>
          </p:cNvPr>
          <p:cNvGraphicFramePr>
            <a:graphicFrameLocks noGrp="1"/>
          </p:cNvGraphicFramePr>
          <p:nvPr>
            <p:extLst>
              <p:ext uri="{D42A27DB-BD31-4B8C-83A1-F6EECF244321}">
                <p14:modId xmlns:p14="http://schemas.microsoft.com/office/powerpoint/2010/main" val="3602193231"/>
              </p:ext>
            </p:extLst>
          </p:nvPr>
        </p:nvGraphicFramePr>
        <p:xfrm>
          <a:off x="326572" y="1124123"/>
          <a:ext cx="11642275" cy="5117847"/>
        </p:xfrm>
        <a:graphic>
          <a:graphicData uri="http://schemas.openxmlformats.org/drawingml/2006/table">
            <a:tbl>
              <a:tblPr firstRow="1" bandRow="1">
                <a:tableStyleId>{5C22544A-7EE6-4342-B048-85BDC9FD1C3A}</a:tableStyleId>
              </a:tblPr>
              <a:tblGrid>
                <a:gridCol w="2328455">
                  <a:extLst>
                    <a:ext uri="{9D8B030D-6E8A-4147-A177-3AD203B41FA5}">
                      <a16:colId xmlns:a16="http://schemas.microsoft.com/office/drawing/2014/main" val="1171405352"/>
                    </a:ext>
                  </a:extLst>
                </a:gridCol>
                <a:gridCol w="2328455">
                  <a:extLst>
                    <a:ext uri="{9D8B030D-6E8A-4147-A177-3AD203B41FA5}">
                      <a16:colId xmlns:a16="http://schemas.microsoft.com/office/drawing/2014/main" val="1183157021"/>
                    </a:ext>
                  </a:extLst>
                </a:gridCol>
                <a:gridCol w="2328455">
                  <a:extLst>
                    <a:ext uri="{9D8B030D-6E8A-4147-A177-3AD203B41FA5}">
                      <a16:colId xmlns:a16="http://schemas.microsoft.com/office/drawing/2014/main" val="1557732005"/>
                    </a:ext>
                  </a:extLst>
                </a:gridCol>
                <a:gridCol w="2328455">
                  <a:extLst>
                    <a:ext uri="{9D8B030D-6E8A-4147-A177-3AD203B41FA5}">
                      <a16:colId xmlns:a16="http://schemas.microsoft.com/office/drawing/2014/main" val="1657253123"/>
                    </a:ext>
                  </a:extLst>
                </a:gridCol>
                <a:gridCol w="2328455">
                  <a:extLst>
                    <a:ext uri="{9D8B030D-6E8A-4147-A177-3AD203B41FA5}">
                      <a16:colId xmlns:a16="http://schemas.microsoft.com/office/drawing/2014/main" val="2554007773"/>
                    </a:ext>
                  </a:extLst>
                </a:gridCol>
              </a:tblGrid>
              <a:tr h="475163">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200" u="none" strike="noStrike" cap="none" dirty="0"/>
                        <a:t>Initiative</a:t>
                      </a:r>
                      <a:endParaRPr lang="en-US" sz="1200" u="none" strike="noStrike" cap="none" dirty="0">
                        <a:latin typeface="Calibri"/>
                        <a:ea typeface="Calibri"/>
                        <a:cs typeface="Calibri"/>
                        <a:sym typeface="Calibri"/>
                      </a:endParaRPr>
                    </a:p>
                    <a:p>
                      <a:pPr algn="ctr"/>
                      <a:endParaRPr lang="en-US" dirty="0"/>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200" u="none" strike="noStrike" cap="none" dirty="0"/>
                        <a:t>Task(s) to complete</a:t>
                      </a:r>
                      <a:endParaRPr lang="en-US" sz="1200" u="none" strike="noStrike" cap="none" dirty="0">
                        <a:latin typeface="Calibri"/>
                        <a:ea typeface="Calibri"/>
                        <a:cs typeface="Calibri"/>
                        <a:sym typeface="Calibri"/>
                      </a:endParaRPr>
                    </a:p>
                    <a:p>
                      <a:pPr algn="ctr"/>
                      <a:endParaRPr lang="en-US" dirty="0"/>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200" u="none" strike="noStrike" cap="none" dirty="0"/>
                        <a:t>Person (s) Responsible</a:t>
                      </a:r>
                      <a:endParaRPr lang="en-US" sz="1200" u="none" strike="noStrike" cap="none" dirty="0">
                        <a:latin typeface="Calibri"/>
                        <a:ea typeface="Calibri"/>
                        <a:cs typeface="Calibri"/>
                        <a:sym typeface="Calibri"/>
                      </a:endParaRPr>
                    </a:p>
                    <a:p>
                      <a:pPr algn="ctr"/>
                      <a:endParaRPr lang="en-US" dirty="0"/>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200" u="none" strike="noStrike" cap="none" dirty="0"/>
                        <a:t>Outcome</a:t>
                      </a:r>
                      <a:endParaRPr lang="en-US" sz="1200" u="none" strike="noStrike" cap="none" dirty="0">
                        <a:latin typeface="Calibri"/>
                        <a:ea typeface="Calibri"/>
                        <a:cs typeface="Calibri"/>
                        <a:sym typeface="Calibri"/>
                      </a:endParaRPr>
                    </a:p>
                    <a:p>
                      <a:pPr algn="ctr"/>
                      <a:endParaRPr lang="en-US" dirty="0"/>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200" u="none" strike="noStrike" cap="none" dirty="0"/>
                        <a:t>Status</a:t>
                      </a:r>
                      <a:endParaRPr lang="en-US" sz="1200" u="none" strike="noStrike" cap="none" dirty="0">
                        <a:latin typeface="Calibri"/>
                        <a:ea typeface="Calibri"/>
                        <a:cs typeface="Calibri"/>
                        <a:sym typeface="Calibri"/>
                      </a:endParaRPr>
                    </a:p>
                    <a:p>
                      <a:pPr algn="ctr"/>
                      <a:endParaRPr lang="en-US" dirty="0"/>
                    </a:p>
                  </a:txBody>
                  <a:tcPr/>
                </a:tc>
                <a:extLst>
                  <a:ext uri="{0D108BD9-81ED-4DB2-BD59-A6C34878D82A}">
                    <a16:rowId xmlns:a16="http://schemas.microsoft.com/office/drawing/2014/main" val="116881248"/>
                  </a:ext>
                </a:extLst>
              </a:tr>
              <a:tr h="1241427">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400" u="none" strike="noStrike" cap="none" dirty="0"/>
                        <a:t>First Membership Drive</a:t>
                      </a:r>
                      <a:endParaRPr lang="en-US" sz="2400" u="none" strike="noStrike" cap="none" dirty="0"/>
                    </a:p>
                    <a:p>
                      <a:endParaRPr lang="en-US" dirty="0"/>
                    </a:p>
                  </a:txBody>
                  <a:tcPr/>
                </a:tc>
                <a:tc>
                  <a:txBody>
                    <a:bodyPr/>
                    <a:lstStyle/>
                    <a:p>
                      <a:pPr marL="0" marR="0" lvl="0" indent="0" algn="l" rtl="0">
                        <a:lnSpc>
                          <a:spcPct val="106000"/>
                        </a:lnSpc>
                        <a:spcBef>
                          <a:spcPts val="0"/>
                        </a:spcBef>
                        <a:spcAft>
                          <a:spcPts val="0"/>
                        </a:spcAft>
                        <a:buClr>
                          <a:srgbClr val="000000"/>
                        </a:buClr>
                        <a:buSzPts val="1000"/>
                        <a:buFont typeface="Arial"/>
                        <a:buNone/>
                      </a:pPr>
                      <a:r>
                        <a:rPr lang="en-US" sz="1200" u="none" strike="noStrike" cap="none" dirty="0"/>
                        <a:t>Print out Membership form and send home in back packs in early September.</a:t>
                      </a:r>
                    </a:p>
                    <a:p>
                      <a:pPr marL="0" marR="0" lvl="0" indent="0" algn="l" rtl="0">
                        <a:lnSpc>
                          <a:spcPct val="106000"/>
                        </a:lnSpc>
                        <a:spcBef>
                          <a:spcPts val="0"/>
                        </a:spcBef>
                        <a:spcAft>
                          <a:spcPts val="0"/>
                        </a:spcAft>
                        <a:buClr>
                          <a:srgbClr val="000000"/>
                        </a:buClr>
                        <a:buSzPts val="1000"/>
                        <a:buFont typeface="Arial"/>
                        <a:buNone/>
                      </a:pPr>
                      <a:r>
                        <a:rPr lang="en-US" sz="1200" u="none" strike="noStrike" cap="none" dirty="0"/>
                        <a:t>Have forms available at Meet the Teacher Night, other events</a:t>
                      </a:r>
                      <a:endParaRPr lang="en-US" sz="1200" u="none" strike="noStrike" cap="none" dirty="0">
                        <a:latin typeface="Calibri"/>
                        <a:ea typeface="Calibri"/>
                        <a:cs typeface="Calibri"/>
                        <a:sym typeface="Calibri"/>
                      </a:endParaRPr>
                    </a:p>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400" u="none" strike="noStrike" cap="none" dirty="0"/>
                        <a:t>Membership chair</a:t>
                      </a:r>
                      <a:endParaRPr lang="en-US" sz="1400" u="none" strike="noStrike" cap="none" dirty="0">
                        <a:latin typeface="Calibri"/>
                        <a:ea typeface="Calibri"/>
                        <a:cs typeface="Calibri"/>
                        <a:sym typeface="Calibri"/>
                      </a:endParaRPr>
                    </a:p>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400" u="none" strike="noStrike" cap="none" dirty="0"/>
                        <a:t>PTA will begin to receive membership dues</a:t>
                      </a:r>
                      <a:endParaRPr lang="en-US" sz="1400" u="none" strike="noStrike" cap="none" dirty="0">
                        <a:latin typeface="Calibri"/>
                        <a:ea typeface="Calibri"/>
                        <a:cs typeface="Calibri"/>
                        <a:sym typeface="Calibri"/>
                      </a:endParaRPr>
                    </a:p>
                    <a:p>
                      <a:endParaRPr lang="en-US" dirty="0"/>
                    </a:p>
                  </a:txBody>
                  <a:tcPr/>
                </a:tc>
                <a:tc>
                  <a:txBody>
                    <a:bodyPr/>
                    <a:lstStyle/>
                    <a:p>
                      <a:endParaRPr lang="en-US"/>
                    </a:p>
                  </a:txBody>
                  <a:tcPr/>
                </a:tc>
                <a:extLst>
                  <a:ext uri="{0D108BD9-81ED-4DB2-BD59-A6C34878D82A}">
                    <a16:rowId xmlns:a16="http://schemas.microsoft.com/office/drawing/2014/main" val="2120073260"/>
                  </a:ext>
                </a:extLst>
              </a:tr>
              <a:tr h="1084028">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400" u="none" strike="noStrike" cap="none" dirty="0"/>
                        <a:t>Yearlong Membership Drive</a:t>
                      </a:r>
                      <a:endParaRPr lang="en-US" sz="2400" u="none" strike="noStrike" cap="none" dirty="0"/>
                    </a:p>
                    <a:p>
                      <a:endParaRPr lang="en-US" dirty="0"/>
                    </a:p>
                  </a:txBody>
                  <a:tcPr/>
                </a:tc>
                <a:tc>
                  <a:txBody>
                    <a:bodyPr/>
                    <a:lstStyle/>
                    <a:p>
                      <a:pPr marL="0" marR="0" lvl="0" indent="0" algn="l" rtl="0">
                        <a:lnSpc>
                          <a:spcPct val="106000"/>
                        </a:lnSpc>
                        <a:spcBef>
                          <a:spcPts val="0"/>
                        </a:spcBef>
                        <a:spcAft>
                          <a:spcPts val="0"/>
                        </a:spcAft>
                        <a:buClr>
                          <a:srgbClr val="000000"/>
                        </a:buClr>
                        <a:buSzPts val="1000"/>
                        <a:buFont typeface="Arial"/>
                        <a:buNone/>
                      </a:pPr>
                      <a:r>
                        <a:rPr lang="en-US" sz="1200" u="none" strike="noStrike" cap="none" dirty="0"/>
                        <a:t>Enter member information into Givebacks</a:t>
                      </a:r>
                    </a:p>
                    <a:p>
                      <a:pPr marL="0" marR="0" lvl="0" indent="0" algn="l" rtl="0">
                        <a:lnSpc>
                          <a:spcPct val="106000"/>
                        </a:lnSpc>
                        <a:spcBef>
                          <a:spcPts val="0"/>
                        </a:spcBef>
                        <a:spcAft>
                          <a:spcPts val="0"/>
                        </a:spcAft>
                        <a:buClr>
                          <a:srgbClr val="000000"/>
                        </a:buClr>
                        <a:buSzPts val="1000"/>
                        <a:buFont typeface="Arial"/>
                        <a:buNone/>
                      </a:pPr>
                      <a:r>
                        <a:rPr lang="en-US" sz="1200" u="none" strike="noStrike" cap="none" dirty="0"/>
                        <a:t>Have form available at meetings, Events, etc</a:t>
                      </a:r>
                      <a:r>
                        <a:rPr lang="en-US" sz="1400" u="none" strike="noStrike" cap="none" dirty="0"/>
                        <a:t>.</a:t>
                      </a:r>
                      <a:endParaRPr lang="en-US" sz="2400" u="none" strike="noStrike" cap="none" dirty="0"/>
                    </a:p>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400" u="none" strike="noStrike" cap="none" dirty="0"/>
                        <a:t>Membership Chair, officers</a:t>
                      </a:r>
                      <a:endParaRPr lang="en-US" sz="1400" u="none" strike="noStrike" cap="none" dirty="0">
                        <a:latin typeface="Calibri"/>
                        <a:ea typeface="Calibri"/>
                        <a:cs typeface="Calibri"/>
                        <a:sym typeface="Calibri"/>
                      </a:endParaRPr>
                    </a:p>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400" u="none" strike="noStrike" cap="none" dirty="0"/>
                        <a:t>Begin to build membership list to be available to officers</a:t>
                      </a:r>
                      <a:endParaRPr lang="en-US" sz="1400" u="none" strike="noStrike" cap="none" dirty="0">
                        <a:latin typeface="Calibri"/>
                        <a:ea typeface="Calibri"/>
                        <a:cs typeface="Calibri"/>
                        <a:sym typeface="Calibri"/>
                      </a:endParaRPr>
                    </a:p>
                    <a:p>
                      <a:endParaRPr lang="en-US" dirty="0"/>
                    </a:p>
                  </a:txBody>
                  <a:tcPr/>
                </a:tc>
                <a:tc>
                  <a:txBody>
                    <a:bodyPr/>
                    <a:lstStyle/>
                    <a:p>
                      <a:endParaRPr lang="en-US"/>
                    </a:p>
                  </a:txBody>
                  <a:tcPr/>
                </a:tc>
                <a:extLst>
                  <a:ext uri="{0D108BD9-81ED-4DB2-BD59-A6C34878D82A}">
                    <a16:rowId xmlns:a16="http://schemas.microsoft.com/office/drawing/2014/main" val="1412281505"/>
                  </a:ext>
                </a:extLst>
              </a:tr>
              <a:tr h="2185875">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400" u="none" strike="noStrike" cap="none" dirty="0"/>
                        <a:t>Pay Dues to NYS PTA</a:t>
                      </a:r>
                      <a:endParaRPr lang="en-US" sz="2400" u="none" strike="noStrike" cap="none" dirty="0"/>
                    </a:p>
                    <a:p>
                      <a:endParaRPr lang="en-US" dirty="0"/>
                    </a:p>
                  </a:txBody>
                  <a:tcPr/>
                </a:tc>
                <a:tc>
                  <a:txBody>
                    <a:bodyPr/>
                    <a:lstStyle/>
                    <a:p>
                      <a:pPr marL="0" marR="0" lvl="0" indent="0" algn="l" rtl="0">
                        <a:lnSpc>
                          <a:spcPct val="106000"/>
                        </a:lnSpc>
                        <a:spcBef>
                          <a:spcPts val="0"/>
                        </a:spcBef>
                        <a:spcAft>
                          <a:spcPts val="0"/>
                        </a:spcAft>
                        <a:buClr>
                          <a:srgbClr val="000000"/>
                        </a:buClr>
                        <a:buSzPts val="1000"/>
                        <a:buFont typeface="Arial"/>
                        <a:buNone/>
                      </a:pPr>
                      <a:r>
                        <a:rPr lang="en-US" sz="1200" u="none" strike="noStrike" cap="none" dirty="0"/>
                        <a:t>Inform officers that members entered in Givebacks</a:t>
                      </a:r>
                    </a:p>
                    <a:p>
                      <a:pPr marL="0" marR="0" lvl="0" indent="0" algn="l" rtl="0">
                        <a:lnSpc>
                          <a:spcPct val="106000"/>
                        </a:lnSpc>
                        <a:spcBef>
                          <a:spcPts val="0"/>
                        </a:spcBef>
                        <a:spcAft>
                          <a:spcPts val="0"/>
                        </a:spcAft>
                        <a:buClr>
                          <a:srgbClr val="000000"/>
                        </a:buClr>
                        <a:buSzPts val="1000"/>
                        <a:buFont typeface="Arial"/>
                        <a:buNone/>
                      </a:pPr>
                      <a:r>
                        <a:rPr lang="en-US" sz="1200" u="none" strike="noStrike" cap="none" dirty="0"/>
                        <a:t>            </a:t>
                      </a:r>
                    </a:p>
                    <a:p>
                      <a:pPr marL="0" marR="0" lvl="0" indent="0" algn="l" rtl="0">
                        <a:lnSpc>
                          <a:spcPct val="106000"/>
                        </a:lnSpc>
                        <a:spcBef>
                          <a:spcPts val="0"/>
                        </a:spcBef>
                        <a:spcAft>
                          <a:spcPts val="0"/>
                        </a:spcAft>
                        <a:buClr>
                          <a:srgbClr val="000000"/>
                        </a:buClr>
                        <a:buSzPts val="1000"/>
                        <a:buFont typeface="Arial"/>
                        <a:buNone/>
                      </a:pPr>
                      <a:r>
                        <a:rPr lang="en-US" sz="1200" u="none" strike="noStrike" cap="none" dirty="0"/>
                        <a:t>Submit dues to NYS PTA via </a:t>
                      </a:r>
                      <a:r>
                        <a:rPr lang="en-US" sz="1200" u="none" strike="noStrike" cap="none" dirty="0" err="1"/>
                        <a:t>eCheck</a:t>
                      </a:r>
                      <a:r>
                        <a:rPr lang="en-US" sz="1200" u="none" strike="noStrike" cap="none" dirty="0"/>
                        <a:t> system- First payment dues by October 31</a:t>
                      </a:r>
                      <a:r>
                        <a:rPr lang="en-US" sz="1200" u="none" strike="noStrike" cap="none" baseline="30000" dirty="0"/>
                        <a:t>st</a:t>
                      </a:r>
                      <a:endParaRPr lang="en-US" sz="1200" u="none" strike="noStrike" cap="none" dirty="0"/>
                    </a:p>
                    <a:p>
                      <a:pPr marL="0" marR="0" lvl="0" indent="0" algn="l" rtl="0">
                        <a:lnSpc>
                          <a:spcPct val="106000"/>
                        </a:lnSpc>
                        <a:spcBef>
                          <a:spcPts val="0"/>
                        </a:spcBef>
                        <a:spcAft>
                          <a:spcPts val="0"/>
                        </a:spcAft>
                        <a:buClr>
                          <a:srgbClr val="000000"/>
                        </a:buClr>
                        <a:buSzPts val="1000"/>
                        <a:buFont typeface="Arial"/>
                        <a:buNone/>
                      </a:pPr>
                      <a:r>
                        <a:rPr lang="en-US" sz="1200" u="none" strike="noStrike" cap="none" dirty="0"/>
                        <a:t>Make payments monthly as needed</a:t>
                      </a:r>
                    </a:p>
                    <a:p>
                      <a:pPr marL="0" marR="0" lvl="0" indent="0" algn="l" rtl="0">
                        <a:lnSpc>
                          <a:spcPct val="106000"/>
                        </a:lnSpc>
                        <a:spcBef>
                          <a:spcPts val="0"/>
                        </a:spcBef>
                        <a:spcAft>
                          <a:spcPts val="0"/>
                        </a:spcAft>
                        <a:buClr>
                          <a:srgbClr val="000000"/>
                        </a:buClr>
                        <a:buSzPts val="1000"/>
                        <a:buFont typeface="Arial"/>
                        <a:buNone/>
                      </a:pPr>
                      <a:r>
                        <a:rPr lang="en-US" sz="1200" u="none" strike="noStrike" cap="none" dirty="0"/>
                        <a:t>Final submission due by April 30th</a:t>
                      </a:r>
                      <a:endParaRPr lang="en-US" sz="1200" u="none" strike="noStrike" cap="none" dirty="0">
                        <a:latin typeface="Calibri"/>
                        <a:ea typeface="Calibri"/>
                        <a:cs typeface="Calibri"/>
                        <a:sym typeface="Calibri"/>
                      </a:endParaRPr>
                    </a:p>
                    <a:p>
                      <a:endParaRPr lang="en-US" dirty="0"/>
                    </a:p>
                  </a:txBody>
                  <a:tcPr/>
                </a:tc>
                <a:tc>
                  <a:txBody>
                    <a:bodyPr/>
                    <a:lstStyle/>
                    <a:p>
                      <a:pPr marL="0" marR="0" lvl="0" indent="0" algn="l" rtl="0">
                        <a:lnSpc>
                          <a:spcPct val="106000"/>
                        </a:lnSpc>
                        <a:spcBef>
                          <a:spcPts val="0"/>
                        </a:spcBef>
                        <a:spcAft>
                          <a:spcPts val="0"/>
                        </a:spcAft>
                        <a:buClr>
                          <a:srgbClr val="000000"/>
                        </a:buClr>
                        <a:buSzPts val="1000"/>
                        <a:buFont typeface="Arial"/>
                        <a:buNone/>
                      </a:pPr>
                      <a:r>
                        <a:rPr lang="en-US" sz="1400" u="none" strike="noStrike" cap="none" dirty="0"/>
                        <a:t>Membership chair</a:t>
                      </a:r>
                      <a:endParaRPr lang="en-US" sz="2400" u="none" strike="noStrike" cap="none" dirty="0"/>
                    </a:p>
                    <a:p>
                      <a:pPr marL="0" marR="0" lvl="0" indent="0" algn="l" rtl="0">
                        <a:lnSpc>
                          <a:spcPct val="106000"/>
                        </a:lnSpc>
                        <a:spcBef>
                          <a:spcPts val="0"/>
                        </a:spcBef>
                        <a:spcAft>
                          <a:spcPts val="0"/>
                        </a:spcAft>
                        <a:buClr>
                          <a:srgbClr val="000000"/>
                        </a:buClr>
                        <a:buSzPts val="1000"/>
                        <a:buFont typeface="Arial"/>
                        <a:buNone/>
                      </a:pPr>
                      <a:r>
                        <a:rPr lang="en-US" sz="1400" u="none" strike="noStrike" cap="none" dirty="0"/>
                        <a:t> </a:t>
                      </a:r>
                      <a:endParaRPr lang="en-US" sz="2400" u="none" strike="noStrike" cap="none" dirty="0"/>
                    </a:p>
                    <a:p>
                      <a:pPr marL="0" marR="0" lvl="0" indent="0" algn="l" rtl="0">
                        <a:lnSpc>
                          <a:spcPct val="106000"/>
                        </a:lnSpc>
                        <a:spcBef>
                          <a:spcPts val="0"/>
                        </a:spcBef>
                        <a:spcAft>
                          <a:spcPts val="0"/>
                        </a:spcAft>
                        <a:buClr>
                          <a:srgbClr val="000000"/>
                        </a:buClr>
                        <a:buSzPts val="1000"/>
                        <a:buFont typeface="Arial"/>
                        <a:buNone/>
                      </a:pPr>
                      <a:r>
                        <a:rPr lang="en-US" sz="1400" u="none" strike="noStrike" cap="none" dirty="0"/>
                        <a:t> </a:t>
                      </a:r>
                      <a:endParaRPr lang="en-US" sz="2400" u="none" strike="noStrike" cap="none" dirty="0"/>
                    </a:p>
                    <a:p>
                      <a:pPr marL="0" marR="0" lvl="0" indent="0" algn="l" rtl="0">
                        <a:lnSpc>
                          <a:spcPct val="106000"/>
                        </a:lnSpc>
                        <a:spcBef>
                          <a:spcPts val="0"/>
                        </a:spcBef>
                        <a:spcAft>
                          <a:spcPts val="0"/>
                        </a:spcAft>
                        <a:buClr>
                          <a:srgbClr val="000000"/>
                        </a:buClr>
                        <a:buSzPts val="1000"/>
                        <a:buFont typeface="Arial"/>
                        <a:buNone/>
                      </a:pPr>
                      <a:r>
                        <a:rPr lang="en-US" sz="1400" u="none" strike="noStrike" cap="none" dirty="0"/>
                        <a:t>Treasurer or president</a:t>
                      </a:r>
                      <a:endParaRPr lang="en-US" sz="1400" u="none" strike="noStrike" cap="none" dirty="0">
                        <a:latin typeface="Calibri"/>
                        <a:ea typeface="Calibri"/>
                        <a:cs typeface="Calibri"/>
                        <a:sym typeface="Calibri"/>
                      </a:endParaRPr>
                    </a:p>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400" u="none" strike="noStrike" cap="none" dirty="0"/>
                        <a:t>Unit will be in Good Standing</a:t>
                      </a:r>
                      <a:endParaRPr lang="en-US" sz="1400" u="none" strike="noStrike" cap="none" dirty="0">
                        <a:latin typeface="Calibri"/>
                        <a:ea typeface="Calibri"/>
                        <a:cs typeface="Calibri"/>
                        <a:sym typeface="Calibri"/>
                      </a:endParaRPr>
                    </a:p>
                    <a:p>
                      <a:endParaRPr lang="en-US" dirty="0"/>
                    </a:p>
                  </a:txBody>
                  <a:tcPr/>
                </a:tc>
                <a:tc>
                  <a:txBody>
                    <a:bodyPr/>
                    <a:lstStyle/>
                    <a:p>
                      <a:endParaRPr lang="en-US" dirty="0"/>
                    </a:p>
                  </a:txBody>
                  <a:tcPr/>
                </a:tc>
                <a:extLst>
                  <a:ext uri="{0D108BD9-81ED-4DB2-BD59-A6C34878D82A}">
                    <a16:rowId xmlns:a16="http://schemas.microsoft.com/office/drawing/2014/main" val="424720030"/>
                  </a:ext>
                </a:extLst>
              </a:tr>
            </a:tbl>
          </a:graphicData>
        </a:graphic>
      </p:graphicFrame>
    </p:spTree>
    <p:extLst>
      <p:ext uri="{BB962C8B-B14F-4D97-AF65-F5344CB8AC3E}">
        <p14:creationId xmlns:p14="http://schemas.microsoft.com/office/powerpoint/2010/main" val="18762131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4">
          <a:extLst>
            <a:ext uri="{FF2B5EF4-FFF2-40B4-BE49-F238E27FC236}">
              <a16:creationId xmlns:a16="http://schemas.microsoft.com/office/drawing/2014/main" id="{83B5070B-E31C-E55F-A798-36760FBC2C1D}"/>
            </a:ext>
          </a:extLst>
        </p:cNvPr>
        <p:cNvGrpSpPr/>
        <p:nvPr/>
      </p:nvGrpSpPr>
      <p:grpSpPr>
        <a:xfrm>
          <a:off x="0" y="0"/>
          <a:ext cx="0" cy="0"/>
          <a:chOff x="0" y="0"/>
          <a:chExt cx="0" cy="0"/>
        </a:xfrm>
      </p:grpSpPr>
      <p:sp>
        <p:nvSpPr>
          <p:cNvPr id="95" name="Google Shape;95;p2">
            <a:extLst>
              <a:ext uri="{FF2B5EF4-FFF2-40B4-BE49-F238E27FC236}">
                <a16:creationId xmlns:a16="http://schemas.microsoft.com/office/drawing/2014/main" id="{EA592B4F-AE59-7BB0-3378-750F4F5B01F5}"/>
              </a:ext>
            </a:extLst>
          </p:cNvPr>
          <p:cNvSpPr txBox="1">
            <a:spLocks noGrp="1"/>
          </p:cNvSpPr>
          <p:nvPr>
            <p:ph type="title"/>
          </p:nvPr>
        </p:nvSpPr>
        <p:spPr>
          <a:xfrm>
            <a:off x="953199" y="977974"/>
            <a:ext cx="10285602" cy="1103459"/>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US" sz="4000" u="sng" dirty="0">
                <a:latin typeface="+mj-lt"/>
              </a:rPr>
              <a:t>Finance and Insurance</a:t>
            </a:r>
            <a:endParaRPr sz="4000" u="sng" dirty="0">
              <a:latin typeface="+mj-lt"/>
            </a:endParaRPr>
          </a:p>
        </p:txBody>
      </p:sp>
      <p:sp>
        <p:nvSpPr>
          <p:cNvPr id="96" name="Google Shape;96;p2">
            <a:extLst>
              <a:ext uri="{FF2B5EF4-FFF2-40B4-BE49-F238E27FC236}">
                <a16:creationId xmlns:a16="http://schemas.microsoft.com/office/drawing/2014/main" id="{031F3D07-2540-57CF-72F1-9808C741E877}"/>
              </a:ext>
            </a:extLst>
          </p:cNvPr>
          <p:cNvSpPr txBox="1">
            <a:spLocks noGrp="1"/>
          </p:cNvSpPr>
          <p:nvPr>
            <p:ph type="body" idx="1"/>
          </p:nvPr>
        </p:nvSpPr>
        <p:spPr>
          <a:xfrm>
            <a:off x="953199" y="2333060"/>
            <a:ext cx="10285602" cy="3777556"/>
          </a:xfrm>
          <a:prstGeom prst="rect">
            <a:avLst/>
          </a:prstGeom>
          <a:noFill/>
          <a:ln>
            <a:noFill/>
          </a:ln>
        </p:spPr>
        <p:txBody>
          <a:bodyPr spcFirstLastPara="1" wrap="square" lIns="91425" tIns="45700" rIns="91425" bIns="45700" anchor="t" anchorCtr="0">
            <a:normAutofit fontScale="92500"/>
          </a:bodyPr>
          <a:lstStyle/>
          <a:p>
            <a:pPr marL="342900" lvl="0">
              <a:lnSpc>
                <a:spcPct val="100000"/>
              </a:lnSpc>
              <a:spcBef>
                <a:spcPts val="0"/>
              </a:spcBef>
              <a:buSzPts val="2800"/>
              <a:buChar char="➢"/>
            </a:pPr>
            <a:r>
              <a:rPr lang="en-US" dirty="0">
                <a:latin typeface="Arial"/>
                <a:ea typeface="Arial"/>
                <a:cs typeface="Arial"/>
                <a:sym typeface="Arial"/>
              </a:rPr>
              <a:t>We have adopted a balanced budget by vote of our membership.</a:t>
            </a:r>
          </a:p>
          <a:p>
            <a:pPr marL="742950" lvl="1" indent="-247650">
              <a:lnSpc>
                <a:spcPct val="100000"/>
              </a:lnSpc>
              <a:spcBef>
                <a:spcPts val="480"/>
              </a:spcBef>
              <a:buChar char="○"/>
            </a:pPr>
            <a:r>
              <a:rPr lang="en-US" sz="1800" dirty="0">
                <a:latin typeface="Arial"/>
                <a:ea typeface="Arial"/>
                <a:cs typeface="Arial"/>
                <a:sym typeface="Arial"/>
              </a:rPr>
              <a:t>Amendments to the budget are approved by a vote of our membership.</a:t>
            </a:r>
          </a:p>
          <a:p>
            <a:pPr marL="914400" lvl="0" indent="0">
              <a:lnSpc>
                <a:spcPct val="100000"/>
              </a:lnSpc>
              <a:spcBef>
                <a:spcPts val="480"/>
              </a:spcBef>
              <a:buNone/>
            </a:pPr>
            <a:endParaRPr lang="en-US" sz="1800" dirty="0">
              <a:latin typeface="Arial"/>
              <a:ea typeface="Arial"/>
              <a:cs typeface="Arial"/>
              <a:sym typeface="Arial"/>
            </a:endParaRPr>
          </a:p>
          <a:p>
            <a:pPr marL="342900" lvl="0">
              <a:lnSpc>
                <a:spcPct val="100000"/>
              </a:lnSpc>
              <a:spcBef>
                <a:spcPts val="480"/>
              </a:spcBef>
              <a:buSzPts val="2800"/>
              <a:buChar char="➢"/>
            </a:pPr>
            <a:r>
              <a:rPr lang="en-US" dirty="0">
                <a:latin typeface="Arial"/>
                <a:ea typeface="Arial"/>
                <a:cs typeface="Arial"/>
                <a:sym typeface="Arial"/>
              </a:rPr>
              <a:t>Our fundraisers are planned to support our programs, activities and leadership training.</a:t>
            </a:r>
          </a:p>
          <a:p>
            <a:pPr marL="742950" lvl="1" indent="-247650">
              <a:lnSpc>
                <a:spcPct val="100000"/>
              </a:lnSpc>
              <a:spcBef>
                <a:spcPts val="480"/>
              </a:spcBef>
              <a:buChar char="○"/>
            </a:pPr>
            <a:r>
              <a:rPr lang="en-US" sz="1800" dirty="0">
                <a:latin typeface="Arial"/>
                <a:ea typeface="Arial"/>
                <a:cs typeface="Arial"/>
                <a:sym typeface="Arial"/>
              </a:rPr>
              <a:t>We follow the 3 to 1 rule of 3 planned programs for every one fundraising activity.</a:t>
            </a:r>
          </a:p>
          <a:p>
            <a:pPr marL="914400" lvl="0" indent="0">
              <a:lnSpc>
                <a:spcPct val="100000"/>
              </a:lnSpc>
              <a:spcBef>
                <a:spcPts val="480"/>
              </a:spcBef>
              <a:buNone/>
            </a:pPr>
            <a:endParaRPr lang="en-US" sz="1800" i="1" dirty="0">
              <a:latin typeface="Arial"/>
              <a:ea typeface="Arial"/>
              <a:cs typeface="Arial"/>
              <a:sym typeface="Arial"/>
            </a:endParaRPr>
          </a:p>
          <a:p>
            <a:pPr marL="342900" lvl="0">
              <a:lnSpc>
                <a:spcPct val="100000"/>
              </a:lnSpc>
              <a:spcBef>
                <a:spcPts val="480"/>
              </a:spcBef>
              <a:buSzPts val="2800"/>
              <a:buChar char="➢"/>
            </a:pPr>
            <a:r>
              <a:rPr lang="en-US" dirty="0">
                <a:latin typeface="Arial"/>
                <a:ea typeface="Arial"/>
                <a:cs typeface="Arial"/>
                <a:sym typeface="Arial"/>
              </a:rPr>
              <a:t>Our checks are signed by 2 authorized PTA signatories.</a:t>
            </a:r>
          </a:p>
          <a:p>
            <a:pPr marL="742950" lvl="1" indent="-247650">
              <a:lnSpc>
                <a:spcPct val="100000"/>
              </a:lnSpc>
              <a:spcBef>
                <a:spcPts val="480"/>
              </a:spcBef>
              <a:buChar char="○"/>
            </a:pPr>
            <a:r>
              <a:rPr lang="en-US" sz="1800" dirty="0">
                <a:latin typeface="Arial"/>
                <a:ea typeface="Arial"/>
                <a:cs typeface="Arial"/>
                <a:sym typeface="Arial"/>
              </a:rPr>
              <a:t>Signatories are approved as per our procedures.</a:t>
            </a:r>
          </a:p>
          <a:p>
            <a:pPr marL="742950" lvl="1" indent="-247650">
              <a:lnSpc>
                <a:spcPct val="100000"/>
              </a:lnSpc>
              <a:spcBef>
                <a:spcPts val="480"/>
              </a:spcBef>
              <a:buFont typeface="Arial"/>
              <a:buChar char="○"/>
            </a:pPr>
            <a:r>
              <a:rPr lang="en-US" sz="1800" dirty="0">
                <a:latin typeface="Arial"/>
                <a:ea typeface="Arial"/>
                <a:cs typeface="Arial"/>
                <a:sym typeface="Arial"/>
              </a:rPr>
              <a:t>Best practices have 3 authorized PTA signatories to ensure continuity.</a:t>
            </a:r>
          </a:p>
          <a:p>
            <a:pPr marL="228600" lvl="0" indent="-50800" algn="l" rtl="0">
              <a:lnSpc>
                <a:spcPct val="90000"/>
              </a:lnSpc>
              <a:spcBef>
                <a:spcPts val="0"/>
              </a:spcBef>
              <a:spcAft>
                <a:spcPts val="0"/>
              </a:spcAft>
              <a:buClr>
                <a:schemeClr val="dk1"/>
              </a:buClr>
              <a:buSzPts val="2800"/>
              <a:buNone/>
            </a:pPr>
            <a:endParaRPr dirty="0"/>
          </a:p>
        </p:txBody>
      </p:sp>
      <p:sp>
        <p:nvSpPr>
          <p:cNvPr id="97" name="Google Shape;97;p2">
            <a:extLst>
              <a:ext uri="{FF2B5EF4-FFF2-40B4-BE49-F238E27FC236}">
                <a16:creationId xmlns:a16="http://schemas.microsoft.com/office/drawing/2014/main" id="{C287031F-3B84-0864-C63E-DCCDCAB1AFB1}"/>
              </a:ext>
            </a:extLst>
          </p:cNvPr>
          <p:cNvSpPr/>
          <p:nvPr/>
        </p:nvSpPr>
        <p:spPr>
          <a:xfrm>
            <a:off x="0" y="0"/>
            <a:ext cx="12192000" cy="645952"/>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8" name="Google Shape;98;p2">
            <a:extLst>
              <a:ext uri="{FF2B5EF4-FFF2-40B4-BE49-F238E27FC236}">
                <a16:creationId xmlns:a16="http://schemas.microsoft.com/office/drawing/2014/main" id="{FC108441-43DD-5BF9-8DD8-4A273BD8E33D}"/>
              </a:ext>
            </a:extLst>
          </p:cNvPr>
          <p:cNvSpPr/>
          <p:nvPr/>
        </p:nvSpPr>
        <p:spPr>
          <a:xfrm>
            <a:off x="0" y="632460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99" name="Google Shape;99;p2">
            <a:extLst>
              <a:ext uri="{FF2B5EF4-FFF2-40B4-BE49-F238E27FC236}">
                <a16:creationId xmlns:a16="http://schemas.microsoft.com/office/drawing/2014/main" id="{04B676C4-6C12-9D75-D45B-5CC25145FCCF}"/>
              </a:ext>
            </a:extLst>
          </p:cNvPr>
          <p:cNvPicPr preferRelativeResize="0"/>
          <p:nvPr/>
        </p:nvPicPr>
        <p:blipFill rotWithShape="1">
          <a:blip r:embed="rId3">
            <a:alphaModFix/>
          </a:blip>
          <a:srcRect/>
          <a:stretch/>
        </p:blipFill>
        <p:spPr>
          <a:xfrm>
            <a:off x="76199" y="46448"/>
            <a:ext cx="445965" cy="515613"/>
          </a:xfrm>
          <a:prstGeom prst="rect">
            <a:avLst/>
          </a:prstGeom>
          <a:noFill/>
          <a:ln>
            <a:noFill/>
          </a:ln>
        </p:spPr>
      </p:pic>
      <p:pic>
        <p:nvPicPr>
          <p:cNvPr id="2" name="Google Shape;184;p8">
            <a:extLst>
              <a:ext uri="{FF2B5EF4-FFF2-40B4-BE49-F238E27FC236}">
                <a16:creationId xmlns:a16="http://schemas.microsoft.com/office/drawing/2014/main" id="{F489FE40-D6B8-7C60-39D2-DDF8E3209ABF}"/>
              </a:ext>
            </a:extLst>
          </p:cNvPr>
          <p:cNvPicPr preferRelativeResize="0"/>
          <p:nvPr/>
        </p:nvPicPr>
        <p:blipFill rotWithShape="1">
          <a:blip r:embed="rId4">
            <a:alphaModFix/>
          </a:blip>
          <a:srcRect/>
          <a:stretch/>
        </p:blipFill>
        <p:spPr>
          <a:xfrm>
            <a:off x="1300843" y="990820"/>
            <a:ext cx="1219200" cy="1090613"/>
          </a:xfrm>
          <a:prstGeom prst="rect">
            <a:avLst/>
          </a:prstGeom>
          <a:noFill/>
          <a:ln>
            <a:noFill/>
          </a:ln>
        </p:spPr>
      </p:pic>
    </p:spTree>
    <p:extLst>
      <p:ext uri="{BB962C8B-B14F-4D97-AF65-F5344CB8AC3E}">
        <p14:creationId xmlns:p14="http://schemas.microsoft.com/office/powerpoint/2010/main" val="36781557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4">
          <a:extLst>
            <a:ext uri="{FF2B5EF4-FFF2-40B4-BE49-F238E27FC236}">
              <a16:creationId xmlns:a16="http://schemas.microsoft.com/office/drawing/2014/main" id="{B495F850-1B6D-E6EC-F107-FE5840124277}"/>
            </a:ext>
          </a:extLst>
        </p:cNvPr>
        <p:cNvGrpSpPr/>
        <p:nvPr/>
      </p:nvGrpSpPr>
      <p:grpSpPr>
        <a:xfrm>
          <a:off x="0" y="0"/>
          <a:ext cx="0" cy="0"/>
          <a:chOff x="0" y="0"/>
          <a:chExt cx="0" cy="0"/>
        </a:xfrm>
      </p:grpSpPr>
      <p:sp>
        <p:nvSpPr>
          <p:cNvPr id="95" name="Google Shape;95;p2">
            <a:extLst>
              <a:ext uri="{FF2B5EF4-FFF2-40B4-BE49-F238E27FC236}">
                <a16:creationId xmlns:a16="http://schemas.microsoft.com/office/drawing/2014/main" id="{1F319125-B6EB-6C88-7E45-25F1C84ADC61}"/>
              </a:ext>
            </a:extLst>
          </p:cNvPr>
          <p:cNvSpPr txBox="1">
            <a:spLocks noGrp="1"/>
          </p:cNvSpPr>
          <p:nvPr>
            <p:ph type="title"/>
          </p:nvPr>
        </p:nvSpPr>
        <p:spPr>
          <a:xfrm>
            <a:off x="953199" y="977974"/>
            <a:ext cx="10285602" cy="1103459"/>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US" sz="4000" u="sng" dirty="0">
                <a:latin typeface="+mj-lt"/>
              </a:rPr>
              <a:t>Finance and Insurance (continued)</a:t>
            </a:r>
            <a:endParaRPr sz="4000" u="sng" dirty="0">
              <a:latin typeface="+mj-lt"/>
            </a:endParaRPr>
          </a:p>
        </p:txBody>
      </p:sp>
      <p:sp>
        <p:nvSpPr>
          <p:cNvPr id="96" name="Google Shape;96;p2">
            <a:extLst>
              <a:ext uri="{FF2B5EF4-FFF2-40B4-BE49-F238E27FC236}">
                <a16:creationId xmlns:a16="http://schemas.microsoft.com/office/drawing/2014/main" id="{D37889C9-0EA2-F85D-AA31-D25BD753FA1D}"/>
              </a:ext>
            </a:extLst>
          </p:cNvPr>
          <p:cNvSpPr txBox="1">
            <a:spLocks noGrp="1"/>
          </p:cNvSpPr>
          <p:nvPr>
            <p:ph type="body" idx="1"/>
          </p:nvPr>
        </p:nvSpPr>
        <p:spPr>
          <a:xfrm>
            <a:off x="953199" y="2333059"/>
            <a:ext cx="10285602" cy="3953897"/>
          </a:xfrm>
          <a:prstGeom prst="rect">
            <a:avLst/>
          </a:prstGeom>
          <a:noFill/>
          <a:ln>
            <a:noFill/>
          </a:ln>
        </p:spPr>
        <p:txBody>
          <a:bodyPr spcFirstLastPara="1" wrap="square" lIns="91425" tIns="45700" rIns="91425" bIns="45700" anchor="t" anchorCtr="0">
            <a:normAutofit fontScale="40000" lnSpcReduction="20000"/>
          </a:bodyPr>
          <a:lstStyle/>
          <a:p>
            <a:pPr marL="342900" lvl="0" indent="-315913">
              <a:lnSpc>
                <a:spcPct val="100000"/>
              </a:lnSpc>
              <a:spcBef>
                <a:spcPts val="0"/>
              </a:spcBef>
              <a:buSzPct val="100000"/>
              <a:buChar char="➢"/>
            </a:pPr>
            <a:r>
              <a:rPr lang="en-US" sz="5000" dirty="0">
                <a:latin typeface="Arial"/>
                <a:ea typeface="Arial"/>
                <a:cs typeface="Arial"/>
                <a:sym typeface="Arial"/>
              </a:rPr>
              <a:t>Our treasurer presents an activity report and a budget report at each meeting.</a:t>
            </a:r>
            <a:endParaRPr lang="en-US" sz="5000" i="1" dirty="0">
              <a:latin typeface="Arial"/>
              <a:ea typeface="Arial"/>
              <a:cs typeface="Arial"/>
              <a:sym typeface="Arial"/>
            </a:endParaRPr>
          </a:p>
          <a:p>
            <a:pPr marL="742950" lvl="1" indent="-231723">
              <a:lnSpc>
                <a:spcPct val="100000"/>
              </a:lnSpc>
              <a:spcBef>
                <a:spcPts val="440"/>
              </a:spcBef>
              <a:buSzPct val="100000"/>
              <a:buChar char="○"/>
            </a:pPr>
            <a:r>
              <a:rPr lang="en-US" sz="3500" dirty="0">
                <a:latin typeface="Arial"/>
                <a:ea typeface="Arial"/>
                <a:cs typeface="Arial"/>
                <a:sym typeface="Arial"/>
              </a:rPr>
              <a:t>Monthly bank statements are reconciled and signed by a reviewer who is not an approved account signatory. The review is recorded in the meeting minutes. Statements with reconciliations are retained by the Treasurer. Financial software does not qualify as this requirement. </a:t>
            </a:r>
          </a:p>
          <a:p>
            <a:pPr lvl="0" indent="0">
              <a:lnSpc>
                <a:spcPct val="100000"/>
              </a:lnSpc>
              <a:spcBef>
                <a:spcPts val="440"/>
              </a:spcBef>
              <a:buSzPct val="210526"/>
              <a:buNone/>
            </a:pPr>
            <a:endParaRPr lang="en-US" sz="3500" i="1" dirty="0">
              <a:latin typeface="Arial"/>
              <a:ea typeface="Arial"/>
              <a:cs typeface="Arial"/>
              <a:sym typeface="Arial"/>
            </a:endParaRPr>
          </a:p>
          <a:p>
            <a:pPr marL="342900" lvl="0" indent="-317596">
              <a:lnSpc>
                <a:spcPct val="100000"/>
              </a:lnSpc>
              <a:spcBef>
                <a:spcPts val="560"/>
              </a:spcBef>
              <a:buSzPct val="100000"/>
              <a:buChar char="➢"/>
            </a:pPr>
            <a:r>
              <a:rPr lang="en-US" sz="5054" dirty="0">
                <a:latin typeface="Arial"/>
                <a:ea typeface="Arial"/>
                <a:cs typeface="Arial"/>
                <a:sym typeface="Arial"/>
              </a:rPr>
              <a:t>We have an annual audit with a signed report given at the first meeting of the succeeding school year.</a:t>
            </a:r>
          </a:p>
          <a:p>
            <a:pPr marL="742950" lvl="1" indent="-233261">
              <a:lnSpc>
                <a:spcPct val="100000"/>
              </a:lnSpc>
              <a:spcBef>
                <a:spcPts val="440"/>
              </a:spcBef>
              <a:buSzPct val="100000"/>
              <a:buChar char="○"/>
            </a:pPr>
            <a:r>
              <a:rPr lang="en-US" sz="3500" dirty="0">
                <a:latin typeface="Arial"/>
                <a:ea typeface="Arial"/>
                <a:cs typeface="Arial"/>
                <a:sym typeface="Arial"/>
              </a:rPr>
              <a:t>Insurance claims made to AIM for Embezzlement, Robbery or Theft will be denied if the reconciliations and the audit are not completed.</a:t>
            </a:r>
          </a:p>
          <a:p>
            <a:pPr marL="742950" lvl="1" indent="-233261">
              <a:lnSpc>
                <a:spcPct val="100000"/>
              </a:lnSpc>
              <a:spcBef>
                <a:spcPts val="440"/>
              </a:spcBef>
              <a:buSzPct val="100000"/>
              <a:buFont typeface="Arial"/>
              <a:buChar char="○"/>
            </a:pPr>
            <a:r>
              <a:rPr lang="en-US" sz="3500" dirty="0">
                <a:latin typeface="Arial"/>
                <a:ea typeface="Arial"/>
                <a:cs typeface="Arial"/>
                <a:sym typeface="Arial"/>
              </a:rPr>
              <a:t>Completed financial review should be uploaded into the Compliance section of Givebacks.</a:t>
            </a:r>
          </a:p>
          <a:p>
            <a:pPr marL="914400" lvl="0" indent="0">
              <a:lnSpc>
                <a:spcPct val="100000"/>
              </a:lnSpc>
              <a:spcBef>
                <a:spcPts val="440"/>
              </a:spcBef>
              <a:buSzPct val="210526"/>
              <a:buNone/>
            </a:pPr>
            <a:endParaRPr lang="en-US" sz="1800" dirty="0">
              <a:latin typeface="Arial"/>
              <a:ea typeface="Arial"/>
              <a:cs typeface="Arial"/>
              <a:sym typeface="Arial"/>
            </a:endParaRPr>
          </a:p>
          <a:p>
            <a:pPr lvl="0" indent="-379413">
              <a:lnSpc>
                <a:spcPct val="100000"/>
              </a:lnSpc>
              <a:spcBef>
                <a:spcPts val="518"/>
              </a:spcBef>
              <a:buSzPct val="100000"/>
              <a:buChar char="➢"/>
            </a:pPr>
            <a:r>
              <a:rPr lang="en-US" sz="5000" dirty="0">
                <a:latin typeface="Arial"/>
                <a:ea typeface="Arial"/>
                <a:cs typeface="Arial"/>
                <a:sym typeface="Arial"/>
              </a:rPr>
              <a:t>We have filed our IRS Form 990 for the fiscal year ending June 30.</a:t>
            </a:r>
          </a:p>
          <a:p>
            <a:pPr lvl="1" indent="-313346">
              <a:lnSpc>
                <a:spcPct val="100000"/>
              </a:lnSpc>
              <a:spcBef>
                <a:spcPts val="444"/>
              </a:spcBef>
              <a:buSzPct val="100000"/>
              <a:buChar char="○"/>
            </a:pPr>
            <a:r>
              <a:rPr lang="en-US" sz="3500" dirty="0">
                <a:latin typeface="Arial"/>
                <a:ea typeface="Arial"/>
                <a:cs typeface="Arial"/>
                <a:sym typeface="Arial"/>
              </a:rPr>
              <a:t>NYS PTA has contracted with File 990 to provide a free, fast, easy, and safe way to e-file your 990-N form or 990 EZ form. </a:t>
            </a:r>
          </a:p>
          <a:p>
            <a:pPr lvl="1" indent="-313346">
              <a:lnSpc>
                <a:spcPct val="100000"/>
              </a:lnSpc>
              <a:spcBef>
                <a:spcPts val="444"/>
              </a:spcBef>
              <a:buSzPct val="100000"/>
              <a:buChar char="○"/>
            </a:pPr>
            <a:r>
              <a:rPr lang="en-US" sz="3500" dirty="0">
                <a:latin typeface="Arial"/>
                <a:ea typeface="Arial"/>
                <a:cs typeface="Arial"/>
                <a:sym typeface="Arial"/>
              </a:rPr>
              <a:t>Reminder emails are sent to President and Treasurer address in Givebacks starting July 1.</a:t>
            </a:r>
          </a:p>
          <a:p>
            <a:pPr lvl="1" indent="-313346">
              <a:lnSpc>
                <a:spcPct val="100000"/>
              </a:lnSpc>
              <a:spcBef>
                <a:spcPts val="444"/>
              </a:spcBef>
              <a:buSzPct val="100000"/>
              <a:buFont typeface="Arial"/>
              <a:buChar char="○"/>
            </a:pPr>
            <a:r>
              <a:rPr lang="en-US" sz="3500" dirty="0">
                <a:latin typeface="Arial"/>
                <a:ea typeface="Arial"/>
                <a:cs typeface="Arial"/>
                <a:sym typeface="Arial"/>
              </a:rPr>
              <a:t>990 confirmations should be uploaded into the Compliance section of Givebacks.</a:t>
            </a:r>
          </a:p>
          <a:p>
            <a:pPr marL="228600" lvl="0" indent="-50800" algn="l" rtl="0">
              <a:lnSpc>
                <a:spcPct val="90000"/>
              </a:lnSpc>
              <a:spcBef>
                <a:spcPts val="0"/>
              </a:spcBef>
              <a:spcAft>
                <a:spcPts val="0"/>
              </a:spcAft>
              <a:buClr>
                <a:schemeClr val="dk1"/>
              </a:buClr>
              <a:buSzPts val="2800"/>
              <a:buNone/>
            </a:pPr>
            <a:endParaRPr dirty="0"/>
          </a:p>
        </p:txBody>
      </p:sp>
      <p:sp>
        <p:nvSpPr>
          <p:cNvPr id="97" name="Google Shape;97;p2">
            <a:extLst>
              <a:ext uri="{FF2B5EF4-FFF2-40B4-BE49-F238E27FC236}">
                <a16:creationId xmlns:a16="http://schemas.microsoft.com/office/drawing/2014/main" id="{4E5D3015-1999-6659-E6DB-6942C7730778}"/>
              </a:ext>
            </a:extLst>
          </p:cNvPr>
          <p:cNvSpPr/>
          <p:nvPr/>
        </p:nvSpPr>
        <p:spPr>
          <a:xfrm>
            <a:off x="0" y="0"/>
            <a:ext cx="12192000" cy="645952"/>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8" name="Google Shape;98;p2">
            <a:extLst>
              <a:ext uri="{FF2B5EF4-FFF2-40B4-BE49-F238E27FC236}">
                <a16:creationId xmlns:a16="http://schemas.microsoft.com/office/drawing/2014/main" id="{4EE78CE8-C8E7-198C-6163-48A992651B70}"/>
              </a:ext>
            </a:extLst>
          </p:cNvPr>
          <p:cNvSpPr/>
          <p:nvPr/>
        </p:nvSpPr>
        <p:spPr>
          <a:xfrm>
            <a:off x="0" y="6324600"/>
            <a:ext cx="12192000" cy="533400"/>
          </a:xfrm>
          <a:prstGeom prst="rect">
            <a:avLst/>
          </a:prstGeom>
          <a:solidFill>
            <a:srgbClr val="003C7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99" name="Google Shape;99;p2">
            <a:extLst>
              <a:ext uri="{FF2B5EF4-FFF2-40B4-BE49-F238E27FC236}">
                <a16:creationId xmlns:a16="http://schemas.microsoft.com/office/drawing/2014/main" id="{DBFF593A-0359-B701-74B5-24748BD890EA}"/>
              </a:ext>
            </a:extLst>
          </p:cNvPr>
          <p:cNvPicPr preferRelativeResize="0"/>
          <p:nvPr/>
        </p:nvPicPr>
        <p:blipFill rotWithShape="1">
          <a:blip r:embed="rId3">
            <a:alphaModFix/>
          </a:blip>
          <a:srcRect/>
          <a:stretch/>
        </p:blipFill>
        <p:spPr>
          <a:xfrm>
            <a:off x="76199" y="46448"/>
            <a:ext cx="445965" cy="515613"/>
          </a:xfrm>
          <a:prstGeom prst="rect">
            <a:avLst/>
          </a:prstGeom>
          <a:noFill/>
          <a:ln>
            <a:noFill/>
          </a:ln>
        </p:spPr>
      </p:pic>
      <p:pic>
        <p:nvPicPr>
          <p:cNvPr id="2" name="Google Shape;184;p8">
            <a:extLst>
              <a:ext uri="{FF2B5EF4-FFF2-40B4-BE49-F238E27FC236}">
                <a16:creationId xmlns:a16="http://schemas.microsoft.com/office/drawing/2014/main" id="{7DF0D735-F32F-82A8-6C87-1B607C8EC13C}"/>
              </a:ext>
            </a:extLst>
          </p:cNvPr>
          <p:cNvPicPr preferRelativeResize="0"/>
          <p:nvPr/>
        </p:nvPicPr>
        <p:blipFill rotWithShape="1">
          <a:blip r:embed="rId4">
            <a:alphaModFix/>
          </a:blip>
          <a:srcRect/>
          <a:stretch/>
        </p:blipFill>
        <p:spPr>
          <a:xfrm>
            <a:off x="647700" y="1028463"/>
            <a:ext cx="1219200" cy="1090613"/>
          </a:xfrm>
          <a:prstGeom prst="rect">
            <a:avLst/>
          </a:prstGeom>
          <a:noFill/>
          <a:ln>
            <a:noFill/>
          </a:ln>
        </p:spPr>
      </p:pic>
    </p:spTree>
    <p:extLst>
      <p:ext uri="{BB962C8B-B14F-4D97-AF65-F5344CB8AC3E}">
        <p14:creationId xmlns:p14="http://schemas.microsoft.com/office/powerpoint/2010/main" val="2191153890"/>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2954</TotalTime>
  <Words>1713</Words>
  <Application>Microsoft Macintosh PowerPoint</Application>
  <PresentationFormat>Widescreen</PresentationFormat>
  <Paragraphs>163</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31* Point Checklist for Units</vt:lpstr>
      <vt:lpstr>PTA Mission Statement</vt:lpstr>
      <vt:lpstr>PTA Basics   </vt:lpstr>
      <vt:lpstr>PTA Basics (continued)   </vt:lpstr>
      <vt:lpstr>The President’s Guide</vt:lpstr>
      <vt:lpstr>The PTA Board</vt:lpstr>
      <vt:lpstr>Sample Plan of Work Membership Committee</vt:lpstr>
      <vt:lpstr>Finance and Insurance</vt:lpstr>
      <vt:lpstr>Finance and Insurance (continued)</vt:lpstr>
      <vt:lpstr>Finance and Insurance (continued) </vt:lpstr>
      <vt:lpstr>Financial Accountability </vt:lpstr>
      <vt:lpstr>Membership </vt:lpstr>
      <vt:lpstr>Bylaws, Procedures, Nominations and Elections</vt:lpstr>
      <vt:lpstr>Bylaws, Procedures, Nominations and Elections</vt:lpstr>
      <vt:lpstr>PTA Advocacy</vt:lpstr>
      <vt:lpstr>School and Community</vt:lpstr>
      <vt:lpstr>Programs, Awards and Recognitions</vt:lpstr>
      <vt:lpstr>Questions???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Comm Marketing</dc:creator>
  <cp:lastModifiedBy>Wendy Natalone</cp:lastModifiedBy>
  <cp:revision>10</cp:revision>
  <dcterms:created xsi:type="dcterms:W3CDTF">2024-03-27T18:36:21Z</dcterms:created>
  <dcterms:modified xsi:type="dcterms:W3CDTF">2026-07-10T19:31:23Z</dcterms:modified>
</cp:coreProperties>
</file>