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9"/>
  </p:notesMasterIdLst>
  <p:handoutMasterIdLst>
    <p:handoutMasterId r:id="rId50"/>
  </p:handoutMasterIdLst>
  <p:sldIdLst>
    <p:sldId id="447" r:id="rId5"/>
    <p:sldId id="2144328137" r:id="rId6"/>
    <p:sldId id="2147375428" r:id="rId7"/>
    <p:sldId id="2147472164" r:id="rId8"/>
    <p:sldId id="2147472165" r:id="rId9"/>
    <p:sldId id="2147375406" r:id="rId10"/>
    <p:sldId id="446" r:id="rId11"/>
    <p:sldId id="450" r:id="rId12"/>
    <p:sldId id="448" r:id="rId13"/>
    <p:sldId id="451" r:id="rId14"/>
    <p:sldId id="452" r:id="rId15"/>
    <p:sldId id="426" r:id="rId16"/>
    <p:sldId id="453" r:id="rId17"/>
    <p:sldId id="407" r:id="rId18"/>
    <p:sldId id="352" r:id="rId19"/>
    <p:sldId id="454" r:id="rId20"/>
    <p:sldId id="427" r:id="rId21"/>
    <p:sldId id="343" r:id="rId22"/>
    <p:sldId id="425" r:id="rId23"/>
    <p:sldId id="457" r:id="rId24"/>
    <p:sldId id="456" r:id="rId25"/>
    <p:sldId id="347" r:id="rId26"/>
    <p:sldId id="415" r:id="rId27"/>
    <p:sldId id="428" r:id="rId28"/>
    <p:sldId id="458" r:id="rId29"/>
    <p:sldId id="460" r:id="rId30"/>
    <p:sldId id="459" r:id="rId31"/>
    <p:sldId id="420" r:id="rId32"/>
    <p:sldId id="342" r:id="rId33"/>
    <p:sldId id="346" r:id="rId34"/>
    <p:sldId id="461" r:id="rId35"/>
    <p:sldId id="462" r:id="rId36"/>
    <p:sldId id="463" r:id="rId37"/>
    <p:sldId id="464" r:id="rId38"/>
    <p:sldId id="465" r:id="rId39"/>
    <p:sldId id="466" r:id="rId40"/>
    <p:sldId id="467" r:id="rId41"/>
    <p:sldId id="468" r:id="rId42"/>
    <p:sldId id="469" r:id="rId43"/>
    <p:sldId id="470" r:id="rId44"/>
    <p:sldId id="471" r:id="rId45"/>
    <p:sldId id="472" r:id="rId46"/>
    <p:sldId id="385" r:id="rId47"/>
    <p:sldId id="473"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ctions" id="{065FEC1B-068D-F742-9739-C03D01A1DBE9}">
          <p14:sldIdLst/>
        </p14:section>
        <p14:section name="Examples" id="{181B238E-343F-5043-824B-8D3DFAA30018}">
          <p14:sldIdLst>
            <p14:sldId id="447"/>
            <p14:sldId id="2144328137"/>
            <p14:sldId id="2147375428"/>
            <p14:sldId id="2147472164"/>
            <p14:sldId id="2147472165"/>
            <p14:sldId id="2147375406"/>
            <p14:sldId id="446"/>
            <p14:sldId id="450"/>
            <p14:sldId id="448"/>
            <p14:sldId id="451"/>
            <p14:sldId id="452"/>
            <p14:sldId id="426"/>
            <p14:sldId id="453"/>
            <p14:sldId id="407"/>
            <p14:sldId id="352"/>
            <p14:sldId id="454"/>
            <p14:sldId id="427"/>
            <p14:sldId id="343"/>
            <p14:sldId id="425"/>
            <p14:sldId id="457"/>
            <p14:sldId id="456"/>
            <p14:sldId id="347"/>
            <p14:sldId id="415"/>
            <p14:sldId id="428"/>
            <p14:sldId id="458"/>
            <p14:sldId id="460"/>
            <p14:sldId id="459"/>
            <p14:sldId id="420"/>
            <p14:sldId id="342"/>
            <p14:sldId id="346"/>
            <p14:sldId id="461"/>
            <p14:sldId id="462"/>
            <p14:sldId id="463"/>
            <p14:sldId id="464"/>
            <p14:sldId id="465"/>
            <p14:sldId id="466"/>
            <p14:sldId id="467"/>
            <p14:sldId id="468"/>
            <p14:sldId id="469"/>
            <p14:sldId id="470"/>
            <p14:sldId id="471"/>
            <p14:sldId id="472"/>
            <p14:sldId id="385"/>
            <p14:sldId id="47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94D1"/>
    <a:srgbClr val="009ADF"/>
    <a:srgbClr val="00823C"/>
    <a:srgbClr val="009AE0"/>
    <a:srgbClr val="FF681D"/>
    <a:srgbClr val="5C0B8A"/>
    <a:srgbClr val="00823D"/>
    <a:srgbClr val="3DAD2C"/>
    <a:srgbClr val="B7DC7A"/>
    <a:srgbClr val="003C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390CCB-408D-4F6B-8644-E342DA261587}" v="10" dt="2026-07-08T12:49:27.7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57F437-34E4-457B-ACAA-C109BC5AD2B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Franklin Gothic Book" panose="020B0503020102020204" pitchFamily="34" charset="0"/>
            </a:endParaRPr>
          </a:p>
        </p:txBody>
      </p:sp>
      <p:sp>
        <p:nvSpPr>
          <p:cNvPr id="3" name="Date Placeholder 2">
            <a:extLst>
              <a:ext uri="{FF2B5EF4-FFF2-40B4-BE49-F238E27FC236}">
                <a16:creationId xmlns:a16="http://schemas.microsoft.com/office/drawing/2014/main" id="{36C9805C-0D4B-456D-9316-F45962E2F55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AB91EB8-1FC0-49BA-B8A0-9D4051C7D0E5}" type="datetimeFigureOut">
              <a:rPr lang="en-US" smtClean="0">
                <a:latin typeface="Franklin Gothic Book" panose="020B0503020102020204" pitchFamily="34" charset="0"/>
              </a:rPr>
              <a:t>7/8/2026</a:t>
            </a:fld>
            <a:endParaRPr lang="en-US">
              <a:latin typeface="Franklin Gothic Book" panose="020B0503020102020204" pitchFamily="34" charset="0"/>
            </a:endParaRPr>
          </a:p>
        </p:txBody>
      </p:sp>
      <p:sp>
        <p:nvSpPr>
          <p:cNvPr id="4" name="Footer Placeholder 3">
            <a:extLst>
              <a:ext uri="{FF2B5EF4-FFF2-40B4-BE49-F238E27FC236}">
                <a16:creationId xmlns:a16="http://schemas.microsoft.com/office/drawing/2014/main" id="{C3170BBA-56B5-4091-9B11-25E0561642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Franklin Gothic Book" panose="020B0503020102020204" pitchFamily="34" charset="0"/>
            </a:endParaRPr>
          </a:p>
        </p:txBody>
      </p:sp>
      <p:sp>
        <p:nvSpPr>
          <p:cNvPr id="5" name="Slide Number Placeholder 4">
            <a:extLst>
              <a:ext uri="{FF2B5EF4-FFF2-40B4-BE49-F238E27FC236}">
                <a16:creationId xmlns:a16="http://schemas.microsoft.com/office/drawing/2014/main" id="{11017362-806F-4EA8-BAA6-0CA6D364BC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F6AC5C8-AA3E-49B6-9C0B-3EDF0860F219}" type="slidenum">
              <a:rPr lang="en-US" smtClean="0">
                <a:latin typeface="Franklin Gothic Book" panose="020B0503020102020204" pitchFamily="34" charset="0"/>
              </a:rPr>
              <a:t>‹#›</a:t>
            </a:fld>
            <a:endParaRPr lang="en-US">
              <a:latin typeface="Franklin Gothic Book" panose="020B0503020102020204" pitchFamily="34" charset="0"/>
            </a:endParaRPr>
          </a:p>
        </p:txBody>
      </p:sp>
    </p:spTree>
    <p:extLst>
      <p:ext uri="{BB962C8B-B14F-4D97-AF65-F5344CB8AC3E}">
        <p14:creationId xmlns:p14="http://schemas.microsoft.com/office/powerpoint/2010/main" val="39421187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Franklin Gothic Book" panose="020B05030201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Franklin Gothic Book" panose="020B0503020102020204" pitchFamily="34" charset="0"/>
              </a:defRPr>
            </a:lvl1pPr>
          </a:lstStyle>
          <a:p>
            <a:fld id="{A2FD89D3-6540-412A-8DF7-24F6B362E6BB}" type="datetimeFigureOut">
              <a:rPr lang="en-US" smtClean="0"/>
              <a:pPr/>
              <a:t>7/8/2026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Franklin Gothic Book" panose="020B05030201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Franklin Gothic Book" panose="020B0503020102020204" pitchFamily="34" charset="0"/>
              </a:defRPr>
            </a:lvl1pPr>
          </a:lstStyle>
          <a:p>
            <a:fld id="{53BCCA8E-E054-4945-93F6-8F3E2A7D5A26}" type="slidenum">
              <a:rPr lang="en-US" smtClean="0"/>
              <a:pPr/>
              <a:t>‹#›</a:t>
            </a:fld>
            <a:endParaRPr lang="en-US"/>
          </a:p>
        </p:txBody>
      </p:sp>
    </p:spTree>
    <p:extLst>
      <p:ext uri="{BB962C8B-B14F-4D97-AF65-F5344CB8AC3E}">
        <p14:creationId xmlns:p14="http://schemas.microsoft.com/office/powerpoint/2010/main" val="2230956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Franklin Gothic Book" panose="020B0503020102020204" pitchFamily="34" charset="0"/>
        <a:ea typeface="+mn-ea"/>
        <a:cs typeface="+mn-cs"/>
      </a:defRPr>
    </a:lvl1pPr>
    <a:lvl2pPr marL="457200" algn="l" defTabSz="914400" rtl="0" eaLnBrk="1" latinLnBrk="0" hangingPunct="1">
      <a:defRPr sz="1200" b="0" i="0" kern="1200">
        <a:solidFill>
          <a:schemeClr val="tx1"/>
        </a:solidFill>
        <a:latin typeface="Franklin Gothic Book" panose="020B0503020102020204" pitchFamily="34" charset="0"/>
        <a:ea typeface="+mn-ea"/>
        <a:cs typeface="+mn-cs"/>
      </a:defRPr>
    </a:lvl2pPr>
    <a:lvl3pPr marL="914400" algn="l" defTabSz="914400" rtl="0" eaLnBrk="1" latinLnBrk="0" hangingPunct="1">
      <a:defRPr sz="1200" b="0" i="0" kern="1200">
        <a:solidFill>
          <a:schemeClr val="tx1"/>
        </a:solidFill>
        <a:latin typeface="Franklin Gothic Book" panose="020B0503020102020204" pitchFamily="34" charset="0"/>
        <a:ea typeface="+mn-ea"/>
        <a:cs typeface="+mn-cs"/>
      </a:defRPr>
    </a:lvl3pPr>
    <a:lvl4pPr marL="1371600" algn="l" defTabSz="914400" rtl="0" eaLnBrk="1" latinLnBrk="0" hangingPunct="1">
      <a:defRPr sz="1200" b="0" i="0" kern="1200">
        <a:solidFill>
          <a:schemeClr val="tx1"/>
        </a:solidFill>
        <a:latin typeface="Franklin Gothic Book" panose="020B0503020102020204" pitchFamily="34" charset="0"/>
        <a:ea typeface="+mn-ea"/>
        <a:cs typeface="+mn-cs"/>
      </a:defRPr>
    </a:lvl4pPr>
    <a:lvl5pPr marL="1828800" algn="l" defTabSz="914400" rtl="0" eaLnBrk="1" latinLnBrk="0" hangingPunct="1">
      <a:defRPr sz="1200" b="0" i="0" kern="1200">
        <a:solidFill>
          <a:schemeClr val="tx1"/>
        </a:solidFill>
        <a:latin typeface="Franklin Gothic Book" panose="020B05030201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Good afternoon, everyone. What a wonderful group to be with today.</a:t>
            </a:r>
            <a:endParaRPr lang="en-US">
              <a:solidFill>
                <a:srgbClr val="444444"/>
              </a:solidFill>
            </a:endParaRPr>
          </a:p>
          <a:p>
            <a:endParaRPr lang="en-US">
              <a:solidFill>
                <a:srgbClr val="444444"/>
              </a:solidFill>
            </a:endParaRPr>
          </a:p>
          <a:p>
            <a:r>
              <a:rPr lang="en-US"/>
              <a:t>I am truly honored to be here representing the Katz Institute for Women's Health, and I want to begin by saying something that I mean sincerely: thank you for being here. The fact that you carved time out of your day to sit in this room and think about your health tells me something important about you. You are already taking the first step.</a:t>
            </a:r>
            <a:endParaRPr lang="en-US">
              <a:solidFill>
                <a:srgbClr val="444444"/>
              </a:solidFill>
            </a:endParaRPr>
          </a:p>
          <a:p>
            <a:endParaRPr lang="en-US">
              <a:solidFill>
                <a:srgbClr val="444444"/>
              </a:solidFill>
            </a:endParaRPr>
          </a:p>
          <a:p>
            <a:r>
              <a:rPr lang="en-US"/>
              <a:t>My name is Dr. Samihah Ahmed. I am an endocrinologist, which means I specialize in hormones—and as you'll discover today, hormones have a remarkable amount to say about nearly every aspect of a woman's health throughout her lifetime.</a:t>
            </a:r>
            <a:endParaRPr lang="en-US">
              <a:solidFill>
                <a:srgbClr val="444444"/>
              </a:solidFill>
            </a:endParaRPr>
          </a:p>
          <a:p>
            <a:endParaRPr lang="en-US">
              <a:solidFill>
                <a:srgbClr val="444444"/>
              </a:solidFill>
            </a:endParaRPr>
          </a:p>
          <a:p>
            <a:r>
              <a:rPr lang="en-US"/>
              <a:t>I've spent my career working with women at every life stage: teenagers navigating hormonal changes, young women managing fertility and reproductive health, women in their forties and fifties navigating menopause, and women in their seventies and beyond working to maintain vitality and independence.</a:t>
            </a:r>
            <a:endParaRPr lang="en-US">
              <a:solidFill>
                <a:srgbClr val="444444"/>
              </a:solidFill>
            </a:endParaRPr>
          </a:p>
          <a:p>
            <a:endParaRPr lang="en-US">
              <a:solidFill>
                <a:srgbClr val="444444"/>
              </a:solidFill>
            </a:endParaRPr>
          </a:p>
          <a:p>
            <a:r>
              <a:rPr lang="en-US"/>
              <a:t>What strikes me consistently, regardless of age or background, is this: women are incredibly good at showing up for everyone else—and incredibly reluctant to show up for themselves.</a:t>
            </a:r>
            <a:endParaRPr lang="en-US">
              <a:solidFill>
                <a:srgbClr val="444444"/>
              </a:solidFill>
            </a:endParaRPr>
          </a:p>
          <a:p>
            <a:endParaRPr lang="en-US">
              <a:solidFill>
                <a:srgbClr val="444444"/>
              </a:solidFill>
            </a:endParaRPr>
          </a:p>
          <a:p>
            <a:r>
              <a:rPr lang="en-US"/>
              <a:t>Today, we are going to change that—at least for the next forty-five minutes.</a:t>
            </a:r>
            <a:endParaRPr lang="en-US">
              <a:solidFill>
                <a:srgbClr val="444444"/>
              </a:solidFill>
            </a:endParaRPr>
          </a:p>
          <a:p>
            <a:endParaRPr lang="en-US">
              <a:solidFill>
                <a:srgbClr val="444444"/>
              </a:solidFill>
            </a:endParaRPr>
          </a:p>
          <a:p>
            <a:r>
              <a:rPr lang="en-US">
                <a:latin typeface="Franklin Gothic Book"/>
              </a:rPr>
              <a:t>We'll talk about what screening is, why it matters, and what every woman should be thinking about at every stage of life. My goal is not to overwhelm you with guidelines. My goal is to empower you with knowledge—because knowledge leads to action, and action leads to better health outcomes.</a:t>
            </a:r>
            <a:endParaRPr lang="en-US">
              <a:solidFill>
                <a:srgbClr val="444444"/>
              </a:solidFill>
              <a:latin typeface="Franklin Gothic Book"/>
            </a:endParaRPr>
          </a:p>
          <a:p>
            <a:endParaRPr lang="en-US">
              <a:solidFill>
                <a:srgbClr val="444444"/>
              </a:solidFill>
            </a:endParaRPr>
          </a:p>
          <a:p>
            <a:r>
              <a:rPr lang="en-US">
                <a:latin typeface="Franklin Gothic Book"/>
              </a:rPr>
              <a:t>So let's begin.</a:t>
            </a:r>
            <a:endParaRPr lang="en-US">
              <a:solidFill>
                <a:srgbClr val="444444"/>
              </a:solidFill>
              <a:latin typeface="Franklin Gothic Book"/>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1</a:t>
            </a:fld>
            <a:endParaRPr lang="en-US"/>
          </a:p>
        </p:txBody>
      </p:sp>
    </p:spTree>
    <p:extLst>
      <p:ext uri="{BB962C8B-B14F-4D97-AF65-F5344CB8AC3E}">
        <p14:creationId xmlns:p14="http://schemas.microsoft.com/office/powerpoint/2010/main" val="37796753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get clinical value from screening, you must seek it out while you feel completely fine.</a:t>
            </a:r>
            <a:endParaRPr lang="en-US">
              <a:solidFill>
                <a:srgbClr val="444444"/>
              </a:solidFill>
            </a:endParaRPr>
          </a:p>
          <a:p>
            <a:endParaRPr lang="en-US">
              <a:solidFill>
                <a:srgbClr val="444444"/>
              </a:solidFill>
            </a:endParaRPr>
          </a:p>
          <a:p>
            <a:r>
              <a:rPr lang="en-US"/>
              <a:t>If you wait until you feel a lump, have chronic pain, or experience extreme fatigue, you are no longer in the realm of 'screening'—you are in the realm of 'diagnostic testing.'</a:t>
            </a:r>
            <a:endParaRPr lang="en-US">
              <a:solidFill>
                <a:srgbClr val="444444"/>
              </a:solidFill>
            </a:endParaRPr>
          </a:p>
          <a:p>
            <a:endParaRPr lang="en-US">
              <a:solidFill>
                <a:srgbClr val="444444"/>
              </a:solidFill>
            </a:endParaRPr>
          </a:p>
          <a:p>
            <a:r>
              <a:rPr lang="en-US"/>
              <a:t>Screening is our proactive tool to catch changes early, giving us a head start.</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12</a:t>
            </a:fld>
            <a:endParaRPr lang="en-US"/>
          </a:p>
        </p:txBody>
      </p:sp>
    </p:spTree>
    <p:extLst>
      <p:ext uri="{BB962C8B-B14F-4D97-AF65-F5344CB8AC3E}">
        <p14:creationId xmlns:p14="http://schemas.microsoft.com/office/powerpoint/2010/main" val="7289212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health story does not begin at age 40. The structural foundations of our adult health are laid down during our teenage years.</a:t>
            </a:r>
            <a:endParaRPr lang="en-US">
              <a:solidFill>
                <a:srgbClr val="444444"/>
              </a:solidFill>
            </a:endParaRPr>
          </a:p>
          <a:p>
            <a:endParaRPr lang="en-US">
              <a:solidFill>
                <a:srgbClr val="444444"/>
              </a:solidFill>
            </a:endParaRPr>
          </a:p>
          <a:p>
            <a:r>
              <a:rPr lang="en-US"/>
              <a:t>For example, peak bone mass is achieved by our late teens and early twenties. The calcium, vitamin D, and resistance exercise we get during this decade dictate our risk of fractures fifty years down the road.</a:t>
            </a:r>
            <a:endParaRPr lang="en-US">
              <a:solidFill>
                <a:srgbClr val="444444"/>
              </a:solidFill>
            </a:endParaRPr>
          </a:p>
          <a:p>
            <a:endParaRPr lang="en-US">
              <a:solidFill>
                <a:srgbClr val="444444"/>
              </a:solidFill>
            </a:endParaRPr>
          </a:p>
          <a:p>
            <a:r>
              <a:rPr lang="en-US"/>
              <a:t>This is also when we must establish proactive routines for mental health and preventative vaccine updates.</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13</a:t>
            </a:fld>
            <a:endParaRPr lang="en-US"/>
          </a:p>
        </p:txBody>
      </p:sp>
    </p:spTree>
    <p:extLst>
      <p:ext uri="{BB962C8B-B14F-4D97-AF65-F5344CB8AC3E}">
        <p14:creationId xmlns:p14="http://schemas.microsoft.com/office/powerpoint/2010/main" val="1679214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Franklin Gothic Book"/>
              </a:rPr>
              <a:t>Let's talk about a true medical miracle: a vaccine that actually prevents cancer.</a:t>
            </a:r>
            <a:endParaRPr lang="en-US">
              <a:solidFill>
                <a:srgbClr val="444444"/>
              </a:solidFill>
              <a:latin typeface="Franklin Gothic Book"/>
            </a:endParaRPr>
          </a:p>
          <a:p>
            <a:endParaRPr lang="en-US">
              <a:solidFill>
                <a:srgbClr val="444444"/>
              </a:solidFill>
            </a:endParaRPr>
          </a:p>
          <a:p>
            <a:r>
              <a:rPr lang="en-US"/>
              <a:t>The Human Papillomavirus, or HPV, is incredibly common and is the direct cause of almost all cervical cancers, alongside several other cancers of the throat and reproductive tract.</a:t>
            </a:r>
            <a:endParaRPr lang="en-US">
              <a:solidFill>
                <a:srgbClr val="444444"/>
              </a:solidFill>
            </a:endParaRPr>
          </a:p>
          <a:p>
            <a:endParaRPr lang="en-US">
              <a:solidFill>
                <a:srgbClr val="444444"/>
              </a:solidFill>
            </a:endParaRPr>
          </a:p>
          <a:p>
            <a:r>
              <a:rPr lang="en-US"/>
              <a:t>By vaccinating our children—both boys and girls—ideally starting around age 11 or 12, we can virtually erase these cancers for the next generation. If you are a parent or grandparent, this is one of the most vital preventive steps you can discuss with a pediatrician.</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14</a:t>
            </a:fld>
            <a:endParaRPr lang="en-US"/>
          </a:p>
        </p:txBody>
      </p:sp>
    </p:spTree>
    <p:extLst>
      <p:ext uri="{BB962C8B-B14F-4D97-AF65-F5344CB8AC3E}">
        <p14:creationId xmlns:p14="http://schemas.microsoft.com/office/powerpoint/2010/main" val="3844229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Franklin Gothic Book"/>
              </a:rPr>
              <a:t>As an endocrinologist, Polyendocrine Metabolic </a:t>
            </a:r>
            <a:r>
              <a:rPr lang="en-US" err="1">
                <a:latin typeface="Franklin Gothic Book"/>
              </a:rPr>
              <a:t>Ovar</a:t>
            </a:r>
            <a:r>
              <a:rPr lang="en-US">
                <a:latin typeface="Franklin Gothic Book"/>
              </a:rPr>
              <a:t>ian Syndrome, or PMOS, formally known as PCOS is one of the most common conditions I diagnose and manage in young women.</a:t>
            </a:r>
            <a:endParaRPr lang="en-US">
              <a:solidFill>
                <a:srgbClr val="444444"/>
              </a:solidFill>
              <a:latin typeface="Franklin Gothic Book"/>
            </a:endParaRPr>
          </a:p>
          <a:p>
            <a:endParaRPr lang="en-US">
              <a:solidFill>
                <a:srgbClr val="444444"/>
              </a:solidFill>
            </a:endParaRPr>
          </a:p>
          <a:p>
            <a:r>
              <a:rPr lang="en-US"/>
              <a:t>Despite affecting 10% of women, it is frequently missed or dismissed as 'normal teen hormone changes.'</a:t>
            </a:r>
            <a:endParaRPr lang="en-US">
              <a:solidFill>
                <a:srgbClr val="444444"/>
              </a:solidFill>
            </a:endParaRPr>
          </a:p>
          <a:p>
            <a:endParaRPr lang="en-US">
              <a:solidFill>
                <a:srgbClr val="444444"/>
              </a:solidFill>
            </a:endParaRPr>
          </a:p>
          <a:p>
            <a:r>
              <a:rPr lang="en-US">
                <a:latin typeface="Franklin Gothic Book"/>
              </a:rPr>
              <a:t>PMOS is not just a cosmetic issue or a reproductive issue—it is a profound metabolic condition that increases a woman's lifetime risk of insulin resistance, Type 2 diabetes, and cardiovascular disease. Recognizing it early allows us to protect your long-term health.</a:t>
            </a:r>
            <a:endParaRPr lang="en-US">
              <a:solidFill>
                <a:srgbClr val="444444"/>
              </a:solidFill>
              <a:latin typeface="Franklin Gothic Book"/>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15</a:t>
            </a:fld>
            <a:endParaRPr lang="en-US"/>
          </a:p>
        </p:txBody>
      </p:sp>
    </p:spTree>
    <p:extLst>
      <p:ext uri="{BB962C8B-B14F-4D97-AF65-F5344CB8AC3E}">
        <p14:creationId xmlns:p14="http://schemas.microsoft.com/office/powerpoint/2010/main" val="2061484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your 20s and 30s, you often feel invincible. You are busy building careers, relationships, and perhaps families. It is easy to think, 'I feel fine, why do I need a doctor?'</a:t>
            </a:r>
            <a:endParaRPr lang="en-US">
              <a:solidFill>
                <a:srgbClr val="444444"/>
              </a:solidFill>
            </a:endParaRPr>
          </a:p>
          <a:p>
            <a:endParaRPr lang="en-US">
              <a:solidFill>
                <a:srgbClr val="444444"/>
              </a:solidFill>
            </a:endParaRPr>
          </a:p>
          <a:p>
            <a:r>
              <a:rPr lang="en-US"/>
              <a:t>But these are the decades where silent risk factors—like elevated blood pressure, subclinical thyroid disease, and metabolic changes—begin to quietly establish themselves.</a:t>
            </a:r>
            <a:endParaRPr lang="en-US">
              <a:solidFill>
                <a:srgbClr val="444444"/>
              </a:solidFill>
            </a:endParaRPr>
          </a:p>
          <a:p>
            <a:endParaRPr lang="en-US">
              <a:solidFill>
                <a:srgbClr val="444444"/>
              </a:solidFill>
            </a:endParaRPr>
          </a:p>
          <a:p>
            <a:r>
              <a:rPr lang="en-US"/>
              <a:t>Do not let preventive care fall completely off your busy schedule.</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16</a:t>
            </a:fld>
            <a:endParaRPr lang="en-US"/>
          </a:p>
        </p:txBody>
      </p:sp>
    </p:spTree>
    <p:extLst>
      <p:ext uri="{BB962C8B-B14F-4D97-AF65-F5344CB8AC3E}">
        <p14:creationId xmlns:p14="http://schemas.microsoft.com/office/powerpoint/2010/main" val="370636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Cervical cancer screening is one of the greatest success stories in the history of medicine.</a:t>
            </a:r>
            <a:endParaRPr lang="en-US">
              <a:solidFill>
                <a:srgbClr val="444444"/>
              </a:solidFill>
            </a:endParaRPr>
          </a:p>
          <a:p>
            <a:endParaRPr lang="en-US">
              <a:solidFill>
                <a:srgbClr val="444444"/>
              </a:solidFill>
            </a:endParaRPr>
          </a:p>
          <a:p>
            <a:r>
              <a:rPr lang="en-US"/>
              <a:t>Before the Pap smear became routine, cervical cancer was a leading cause of cancer death for women. Today, we can identify abnormal cells before they ever turn into cancer.</a:t>
            </a:r>
            <a:endParaRPr lang="en-US">
              <a:solidFill>
                <a:srgbClr val="444444"/>
              </a:solidFill>
            </a:endParaRPr>
          </a:p>
          <a:p>
            <a:endParaRPr lang="en-US">
              <a:solidFill>
                <a:srgbClr val="444444"/>
              </a:solidFill>
            </a:endParaRPr>
          </a:p>
          <a:p>
            <a:r>
              <a:rPr lang="en-US"/>
              <a:t>Talk to your doctor to see which frequency fits your specific history.</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17</a:t>
            </a:fld>
            <a:endParaRPr lang="en-US"/>
          </a:p>
        </p:txBody>
      </p:sp>
    </p:spTree>
    <p:extLst>
      <p:ext uri="{BB962C8B-B14F-4D97-AF65-F5344CB8AC3E}">
        <p14:creationId xmlns:p14="http://schemas.microsoft.com/office/powerpoint/2010/main" val="38260817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Whether your personal goal is to have children now, delay family building, or not have children at all, family planning is a fundamental part of preventive healthcare.</a:t>
            </a:r>
            <a:endParaRPr lang="en-US">
              <a:solidFill>
                <a:srgbClr val="444444"/>
              </a:solidFill>
            </a:endParaRPr>
          </a:p>
          <a:p>
            <a:endParaRPr lang="en-US">
              <a:solidFill>
                <a:srgbClr val="444444"/>
              </a:solidFill>
            </a:endParaRPr>
          </a:p>
          <a:p>
            <a:r>
              <a:rPr lang="en-US"/>
              <a:t>If you are considering pregnancy later in life, discussing options like egg freezing or assessing your ovarian reserve early in your 30s can be highly empowering.</a:t>
            </a:r>
            <a:endParaRPr lang="en-US">
              <a:solidFill>
                <a:srgbClr val="444444"/>
              </a:solidFill>
            </a:endParaRPr>
          </a:p>
          <a:p>
            <a:endParaRPr lang="en-US">
              <a:solidFill>
                <a:srgbClr val="444444"/>
              </a:solidFill>
            </a:endParaRPr>
          </a:p>
          <a:p>
            <a:r>
              <a:rPr lang="en-US">
                <a:latin typeface="Franklin Gothic Book"/>
              </a:rPr>
              <a:t>If you have chronic conditions like diabetes, thyroid disease, or PMOS, optimizing your metabolic health before conception is the single best step you can take for a healthy pregnancy.</a:t>
            </a:r>
            <a:endParaRPr lang="en-US">
              <a:solidFill>
                <a:srgbClr val="444444"/>
              </a:solidFill>
              <a:latin typeface="Franklin Gothic Book"/>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18</a:t>
            </a:fld>
            <a:endParaRPr lang="en-US"/>
          </a:p>
        </p:txBody>
      </p:sp>
    </p:spTree>
    <p:extLst>
      <p:ext uri="{BB962C8B-B14F-4D97-AF65-F5344CB8AC3E}">
        <p14:creationId xmlns:p14="http://schemas.microsoft.com/office/powerpoint/2010/main" val="29948618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of the most common, frustrating complaints I hear from women in their 30s and 40s is: 'Dr. Ahmed, I haven't changed my diet, I'm exercising the same, but the weight is suddenly piling on.'</a:t>
            </a:r>
            <a:endParaRPr lang="en-US">
              <a:solidFill>
                <a:srgbClr val="444444"/>
              </a:solidFill>
            </a:endParaRPr>
          </a:p>
          <a:p>
            <a:endParaRPr lang="en-US">
              <a:solidFill>
                <a:srgbClr val="444444"/>
              </a:solidFill>
            </a:endParaRPr>
          </a:p>
          <a:p>
            <a:r>
              <a:rPr lang="en-US"/>
              <a:t>And they feel incredibly guilty about it, assuming it's a personal failure of willpower.</a:t>
            </a:r>
            <a:endParaRPr lang="en-US">
              <a:solidFill>
                <a:srgbClr val="444444"/>
              </a:solidFill>
            </a:endParaRPr>
          </a:p>
          <a:p>
            <a:endParaRPr lang="en-US">
              <a:solidFill>
                <a:srgbClr val="444444"/>
              </a:solidFill>
            </a:endParaRPr>
          </a:p>
          <a:p>
            <a:r>
              <a:rPr lang="en-US"/>
              <a:t>As an endocrinologist, I am here to tell you that weight is a highly regulated, complex hormonal system. Your thyroid, your insulin levels, your sleep, and your stress hormones all dictate how your body stores energy. If you are experiencing unexplained weight changes, we need to look deeper at the underlying biology.</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19</a:t>
            </a:fld>
            <a:endParaRPr lang="en-US"/>
          </a:p>
        </p:txBody>
      </p:sp>
    </p:spTree>
    <p:extLst>
      <p:ext uri="{BB962C8B-B14F-4D97-AF65-F5344CB8AC3E}">
        <p14:creationId xmlns:p14="http://schemas.microsoft.com/office/powerpoint/2010/main" val="11379993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our society, women are frequently praised for being master multitaskers. But the invisible mental and emotional load of managing careers, households, and families carries a physiological cost.</a:t>
            </a:r>
            <a:endParaRPr lang="en-US">
              <a:solidFill>
                <a:srgbClr val="444444"/>
              </a:solidFill>
            </a:endParaRPr>
          </a:p>
          <a:p>
            <a:endParaRPr lang="en-US">
              <a:solidFill>
                <a:srgbClr val="444444"/>
              </a:solidFill>
            </a:endParaRPr>
          </a:p>
          <a:p>
            <a:r>
              <a:rPr lang="en-US"/>
              <a:t>Chronic stress elevates cortisol, raises blood pressure, disrupts sleep, and causes systemic inflammation.</a:t>
            </a:r>
            <a:endParaRPr lang="en-US">
              <a:solidFill>
                <a:srgbClr val="444444"/>
              </a:solidFill>
            </a:endParaRPr>
          </a:p>
          <a:p>
            <a:endParaRPr lang="en-US">
              <a:solidFill>
                <a:srgbClr val="444444"/>
              </a:solidFill>
            </a:endParaRPr>
          </a:p>
          <a:p>
            <a:r>
              <a:rPr lang="en-US"/>
              <a:t>Screenings for anxiety and depression are just as clinically vital as checkups for high blood pressure. Taking care of your mental well-being is not a luxury or a selfish act; it is a foundational pillar of your physical survival.</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20</a:t>
            </a:fld>
            <a:endParaRPr lang="en-US"/>
          </a:p>
        </p:txBody>
      </p:sp>
    </p:spTree>
    <p:extLst>
      <p:ext uri="{BB962C8B-B14F-4D97-AF65-F5344CB8AC3E}">
        <p14:creationId xmlns:p14="http://schemas.microsoft.com/office/powerpoint/2010/main" val="14002095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is a common myth that menopause is like a light switch: you have periods, and then one day they stop, and you are in menopause.</a:t>
            </a:r>
            <a:endParaRPr lang="en-US">
              <a:solidFill>
                <a:srgbClr val="444444"/>
              </a:solidFill>
            </a:endParaRPr>
          </a:p>
          <a:p>
            <a:endParaRPr lang="en-US">
              <a:solidFill>
                <a:srgbClr val="444444"/>
              </a:solidFill>
            </a:endParaRPr>
          </a:p>
          <a:p>
            <a:r>
              <a:rPr lang="en-US">
                <a:latin typeface="Franklin Gothic Book"/>
              </a:rPr>
              <a:t>In reality, it is a long, often erratic transition called perimenopause, which typically begins in your 40s.</a:t>
            </a:r>
            <a:endParaRPr lang="en-US">
              <a:solidFill>
                <a:srgbClr val="444444"/>
              </a:solidFill>
              <a:latin typeface="Franklin Gothic Book"/>
            </a:endParaRPr>
          </a:p>
          <a:p>
            <a:endParaRPr lang="en-US">
              <a:solidFill>
                <a:srgbClr val="444444"/>
              </a:solidFill>
            </a:endParaRPr>
          </a:p>
          <a:p>
            <a:r>
              <a:rPr lang="en-US"/>
              <a:t>During this phase, estrogen levels don't just drop—they fluctuate wildly. This hormonal roller coaster is what causes changes in your sleep, energy, mood, and cycles. Knowing this transition is underway lets you seek targeted support rather than wondering what is happening to your body.</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21</a:t>
            </a:fld>
            <a:endParaRPr lang="en-US"/>
          </a:p>
        </p:txBody>
      </p:sp>
    </p:spTree>
    <p:extLst>
      <p:ext uri="{BB962C8B-B14F-4D97-AF65-F5344CB8AC3E}">
        <p14:creationId xmlns:p14="http://schemas.microsoft.com/office/powerpoint/2010/main" val="2893213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0"/>
              </a:spcAft>
              <a:buFont typeface="+mj-lt"/>
              <a:buNone/>
            </a:pPr>
            <a:endParaRPr lang="en-US"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5AEAC7-9773-4EEE-BE28-5C4530141F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61402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Mammograms save lives by identifying breast cancer years before a lump can ever be felt during a physical exam.</a:t>
            </a:r>
            <a:endParaRPr lang="en-US">
              <a:solidFill>
                <a:srgbClr val="444444"/>
              </a:solidFill>
            </a:endParaRPr>
          </a:p>
          <a:p>
            <a:endParaRPr lang="en-US">
              <a:solidFill>
                <a:srgbClr val="444444"/>
              </a:solidFill>
            </a:endParaRPr>
          </a:p>
          <a:p>
            <a:r>
              <a:rPr lang="en-US"/>
              <a:t>For the average risk woman, annual screening mammograms should begin at age 40. However, if you have a family history of breast, ovarian, or other cancers, you may need to start screening much earlier or undergo genetic testing.</a:t>
            </a:r>
            <a:endParaRPr lang="en-US">
              <a:solidFill>
                <a:srgbClr val="444444"/>
              </a:solidFill>
            </a:endParaRPr>
          </a:p>
          <a:p>
            <a:endParaRPr lang="en-US">
              <a:solidFill>
                <a:srgbClr val="444444"/>
              </a:solidFill>
            </a:endParaRPr>
          </a:p>
          <a:p>
            <a:r>
              <a:rPr lang="en-US"/>
              <a:t>Have a clear, personalized conversation with your doctor about your unique risk profile.</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22</a:t>
            </a:fld>
            <a:endParaRPr lang="en-US"/>
          </a:p>
        </p:txBody>
      </p:sp>
    </p:spTree>
    <p:extLst>
      <p:ext uri="{BB962C8B-B14F-4D97-AF65-F5344CB8AC3E}">
        <p14:creationId xmlns:p14="http://schemas.microsoft.com/office/powerpoint/2010/main" val="40366528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one of the most critical slides in this deck. Many women fear breast cancer above all, yet cardiovascular disease is the leading cause of death for women.</a:t>
            </a:r>
            <a:endParaRPr lang="en-US">
              <a:solidFill>
                <a:srgbClr val="444444"/>
              </a:solidFill>
            </a:endParaRPr>
          </a:p>
          <a:p>
            <a:endParaRPr lang="en-US">
              <a:solidFill>
                <a:srgbClr val="444444"/>
              </a:solidFill>
            </a:endParaRPr>
          </a:p>
          <a:p>
            <a:r>
              <a:rPr lang="en-US"/>
              <a:t>Heart disease is not just a 'men's health issue.'</a:t>
            </a:r>
            <a:endParaRPr lang="en-US">
              <a:solidFill>
                <a:srgbClr val="444444"/>
              </a:solidFill>
            </a:endParaRPr>
          </a:p>
          <a:p>
            <a:endParaRPr lang="en-US">
              <a:solidFill>
                <a:srgbClr val="444444"/>
              </a:solidFill>
            </a:endParaRPr>
          </a:p>
          <a:p>
            <a:r>
              <a:rPr lang="en-US"/>
              <a:t>In women, heart disease can present without any dramatic chest pain. Instead, you might feel unexplained shortness of breath, unusual fatigue, or nausea. Because of these subtle signs, we must focus on screening the key risk factors early.</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23</a:t>
            </a:fld>
            <a:endParaRPr lang="en-US"/>
          </a:p>
        </p:txBody>
      </p:sp>
    </p:spTree>
    <p:extLst>
      <p:ext uri="{BB962C8B-B14F-4D97-AF65-F5344CB8AC3E}">
        <p14:creationId xmlns:p14="http://schemas.microsoft.com/office/powerpoint/2010/main" val="28015712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leave here today with just one task, let it be this: know your numbers.</a:t>
            </a:r>
            <a:endParaRPr lang="en-US">
              <a:solidFill>
                <a:srgbClr val="444444"/>
              </a:solidFill>
            </a:endParaRPr>
          </a:p>
          <a:p>
            <a:endParaRPr lang="en-US">
              <a:solidFill>
                <a:srgbClr val="444444"/>
              </a:solidFill>
            </a:endParaRPr>
          </a:p>
          <a:p>
            <a:r>
              <a:rPr lang="en-US"/>
              <a:t>These five numbers give us an incredibly accurate picture of your metabolic and cardiovascular health. They are the early warning indicators of silent chronic disease.</a:t>
            </a:r>
            <a:endParaRPr lang="en-US">
              <a:solidFill>
                <a:srgbClr val="444444"/>
              </a:solidFill>
            </a:endParaRPr>
          </a:p>
          <a:p>
            <a:endParaRPr lang="en-US">
              <a:solidFill>
                <a:srgbClr val="444444"/>
              </a:solidFill>
            </a:endParaRPr>
          </a:p>
          <a:p>
            <a:r>
              <a:rPr lang="en-US"/>
              <a:t>If any of these numbers are out of range, it is not a diagnosis of failure—it is an opportunity to make lifestyle and clinical changes to rewrite your health future.</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24</a:t>
            </a:fld>
            <a:endParaRPr lang="en-US"/>
          </a:p>
        </p:txBody>
      </p:sp>
    </p:spTree>
    <p:extLst>
      <p:ext uri="{BB962C8B-B14F-4D97-AF65-F5344CB8AC3E}">
        <p14:creationId xmlns:p14="http://schemas.microsoft.com/office/powerpoint/2010/main" val="30380490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Women in their 40s and 50s often belong to the 'Sandwich Generation.' You are squeezed between the demands of parenting teenagers, caring for elderly parents, and peak career responsibilities.</a:t>
            </a:r>
            <a:endParaRPr lang="en-US">
              <a:solidFill>
                <a:srgbClr val="444444"/>
              </a:solidFill>
            </a:endParaRPr>
          </a:p>
          <a:p>
            <a:endParaRPr lang="en-US">
              <a:solidFill>
                <a:srgbClr val="444444"/>
              </a:solidFill>
            </a:endParaRPr>
          </a:p>
          <a:p>
            <a:r>
              <a:rPr lang="en-US"/>
              <a:t>In this demanding phase, your personal wellness is often the very first thing you sacrifice.</a:t>
            </a:r>
            <a:endParaRPr lang="en-US">
              <a:solidFill>
                <a:srgbClr val="444444"/>
              </a:solidFill>
            </a:endParaRPr>
          </a:p>
          <a:p>
            <a:endParaRPr lang="en-US">
              <a:solidFill>
                <a:srgbClr val="444444"/>
              </a:solidFill>
            </a:endParaRPr>
          </a:p>
          <a:p>
            <a:r>
              <a:rPr lang="en-US"/>
              <a:t>But remember: your family's wellness depends on your health. Taking time to schedule your own screenings is not selfish; it is the absolute foundation of your caregiving.</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25</a:t>
            </a:fld>
            <a:endParaRPr lang="en-US"/>
          </a:p>
        </p:txBody>
      </p:sp>
    </p:spTree>
    <p:extLst>
      <p:ext uri="{BB962C8B-B14F-4D97-AF65-F5344CB8AC3E}">
        <p14:creationId xmlns:p14="http://schemas.microsoft.com/office/powerpoint/2010/main" val="30966431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Menopause is officially defined as going 12 consecutive months without a menstrual period. But clinically, it represents a major metabolic shift.</a:t>
            </a:r>
            <a:endParaRPr lang="en-US">
              <a:solidFill>
                <a:srgbClr val="444444"/>
              </a:solidFill>
            </a:endParaRPr>
          </a:p>
          <a:p>
            <a:endParaRPr lang="en-US">
              <a:solidFill>
                <a:srgbClr val="444444"/>
              </a:solidFill>
            </a:endParaRPr>
          </a:p>
          <a:p>
            <a:r>
              <a:rPr lang="en-US"/>
              <a:t>Estrogen receptors are located throughout your entire body—in your brain, heart, bones, and blood vessels.</a:t>
            </a:r>
            <a:endParaRPr lang="en-US">
              <a:solidFill>
                <a:srgbClr val="444444"/>
              </a:solidFill>
            </a:endParaRPr>
          </a:p>
          <a:p>
            <a:endParaRPr lang="en-US">
              <a:solidFill>
                <a:srgbClr val="444444"/>
              </a:solidFill>
            </a:endParaRPr>
          </a:p>
          <a:p>
            <a:r>
              <a:rPr lang="en-US"/>
              <a:t>When estrogen declines, your risk for cardiovascular changes and bone loss increases. This is why midlife screenings are so essential to help you navigate this transition smoothly.</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26</a:t>
            </a:fld>
            <a:endParaRPr lang="en-US"/>
          </a:p>
        </p:txBody>
      </p:sp>
    </p:spTree>
    <p:extLst>
      <p:ext uri="{BB962C8B-B14F-4D97-AF65-F5344CB8AC3E}">
        <p14:creationId xmlns:p14="http://schemas.microsoft.com/office/powerpoint/2010/main" val="40326066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Everyone knows to expect hot flashes during menopause. But women are often completely blindsided by the cognitive and emotional symptoms.</a:t>
            </a:r>
            <a:endParaRPr lang="en-US">
              <a:solidFill>
                <a:srgbClr val="444444"/>
              </a:solidFill>
            </a:endParaRPr>
          </a:p>
          <a:p>
            <a:endParaRPr lang="en-US">
              <a:solidFill>
                <a:srgbClr val="444444"/>
              </a:solidFill>
            </a:endParaRPr>
          </a:p>
          <a:p>
            <a:r>
              <a:rPr lang="en-US"/>
              <a:t>You might feel a sudden 'brain fog,' struggle to recall words, experience severe insomnia, or feel a new wave of anxiety.</a:t>
            </a:r>
            <a:endParaRPr lang="en-US">
              <a:solidFill>
                <a:srgbClr val="444444"/>
              </a:solidFill>
            </a:endParaRPr>
          </a:p>
          <a:p>
            <a:endParaRPr lang="en-US">
              <a:solidFill>
                <a:srgbClr val="444444"/>
              </a:solidFill>
            </a:endParaRPr>
          </a:p>
          <a:p>
            <a:r>
              <a:rPr lang="en-US"/>
              <a:t>These are not signs that you are losing your mind—they are real physiological responses to changing estrogen levels in your brain. These symptoms are common, and they are highly treatable. You do not have to suffer in silence.</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27</a:t>
            </a:fld>
            <a:endParaRPr lang="en-US"/>
          </a:p>
        </p:txBody>
      </p:sp>
    </p:spTree>
    <p:extLst>
      <p:ext uri="{BB962C8B-B14F-4D97-AF65-F5344CB8AC3E}">
        <p14:creationId xmlns:p14="http://schemas.microsoft.com/office/powerpoint/2010/main" val="4665091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During menopause, many women notice that weight begins to settle around their midsection, even with no changes to their diet or exercise.</a:t>
            </a:r>
            <a:endParaRPr lang="en-US">
              <a:solidFill>
                <a:srgbClr val="444444"/>
              </a:solidFill>
            </a:endParaRPr>
          </a:p>
          <a:p>
            <a:endParaRPr lang="en-US">
              <a:solidFill>
                <a:srgbClr val="444444"/>
              </a:solidFill>
            </a:endParaRPr>
          </a:p>
          <a:p>
            <a:r>
              <a:rPr lang="en-US"/>
              <a:t>This is a direct hormonal effect. Lower estrogen encourages your body to store visceral fat—the deep fat around your organs.</a:t>
            </a:r>
            <a:endParaRPr lang="en-US">
              <a:solidFill>
                <a:srgbClr val="444444"/>
              </a:solidFill>
            </a:endParaRPr>
          </a:p>
          <a:p>
            <a:endParaRPr lang="en-US">
              <a:solidFill>
                <a:srgbClr val="444444"/>
              </a:solidFill>
            </a:endParaRPr>
          </a:p>
          <a:p>
            <a:r>
              <a:rPr lang="en-US"/>
              <a:t>Visceral fat is metabolically active and can increase inflammation and insulin resistance. To counter this shift, we need to focus less on restrictive dieting and more on maintaining our lean muscle mass.</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28</a:t>
            </a:fld>
            <a:endParaRPr lang="en-US"/>
          </a:p>
        </p:txBody>
      </p:sp>
    </p:spTree>
    <p:extLst>
      <p:ext uri="{BB962C8B-B14F-4D97-AF65-F5344CB8AC3E}">
        <p14:creationId xmlns:p14="http://schemas.microsoft.com/office/powerpoint/2010/main" val="31940848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an endocrinologist, I am frequently asked about GLP-1 medications like Ozempic, Wegovy, and Mounjaro.</a:t>
            </a:r>
            <a:endParaRPr lang="en-US">
              <a:solidFill>
                <a:srgbClr val="444444"/>
              </a:solidFill>
            </a:endParaRPr>
          </a:p>
          <a:p>
            <a:endParaRPr lang="en-US">
              <a:solidFill>
                <a:srgbClr val="444444"/>
              </a:solidFill>
            </a:endParaRPr>
          </a:p>
          <a:p>
            <a:r>
              <a:rPr lang="en-US"/>
              <a:t>These medications have transformed how we treat obesity and metabolic disease. They are not simple 'diet aids'—they are highly effective hormone therapies that address insulin resistance, inflammation, and cardiovascular risk.</a:t>
            </a:r>
            <a:endParaRPr lang="en-US">
              <a:solidFill>
                <a:srgbClr val="444444"/>
              </a:solidFill>
            </a:endParaRPr>
          </a:p>
          <a:p>
            <a:endParaRPr lang="en-US">
              <a:solidFill>
                <a:srgbClr val="444444"/>
              </a:solidFill>
            </a:endParaRPr>
          </a:p>
          <a:p>
            <a:r>
              <a:rPr lang="en-US"/>
              <a:t>However, they are medical treatments that require ongoing clinical guidance, lifestyle support, and a focus on maintaining muscle mass through proper nutrition and strength training.</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29</a:t>
            </a:fld>
            <a:endParaRPr lang="en-US"/>
          </a:p>
        </p:txBody>
      </p:sp>
    </p:spTree>
    <p:extLst>
      <p:ext uri="{BB962C8B-B14F-4D97-AF65-F5344CB8AC3E}">
        <p14:creationId xmlns:p14="http://schemas.microsoft.com/office/powerpoint/2010/main" val="9324744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Osteoporosis is often called a silent disease because you cannot feel your bones getting weaker. For many women, the very first sign is a painful fracture after a simple fall.</a:t>
            </a:r>
            <a:endParaRPr lang="en-US">
              <a:solidFill>
                <a:srgbClr val="444444"/>
              </a:solidFill>
            </a:endParaRPr>
          </a:p>
          <a:p>
            <a:endParaRPr lang="en-US">
              <a:solidFill>
                <a:srgbClr val="444444"/>
              </a:solidFill>
            </a:endParaRPr>
          </a:p>
          <a:p>
            <a:r>
              <a:rPr lang="en-US"/>
              <a:t>During the first few years of menopause, the drop in estrogen can lead to rapid bone density loss.</a:t>
            </a:r>
            <a:endParaRPr lang="en-US">
              <a:solidFill>
                <a:srgbClr val="444444"/>
              </a:solidFill>
            </a:endParaRPr>
          </a:p>
          <a:p>
            <a:endParaRPr lang="en-US">
              <a:solidFill>
                <a:srgbClr val="444444"/>
              </a:solidFill>
            </a:endParaRPr>
          </a:p>
          <a:p>
            <a:r>
              <a:rPr lang="en-US"/>
              <a:t>To protect your independence, focus on strength training to stimulate bone growth, optimize your bone-supporting nutrients, and ensure you get your baseline DEXA bone density scan as recommended.</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30</a:t>
            </a:fld>
            <a:endParaRPr lang="en-US"/>
          </a:p>
        </p:txBody>
      </p:sp>
    </p:spTree>
    <p:extLst>
      <p:ext uri="{BB962C8B-B14F-4D97-AF65-F5344CB8AC3E}">
        <p14:creationId xmlns:p14="http://schemas.microsoft.com/office/powerpoint/2010/main" val="38696518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Estrogen acts as a natural shield for our blood vessels, helping them stay flexible and healthy. When estrogen levels fall during menopause, that natural protection declines.</a:t>
            </a:r>
            <a:endParaRPr lang="en-US">
              <a:solidFill>
                <a:srgbClr val="444444"/>
              </a:solidFill>
            </a:endParaRPr>
          </a:p>
          <a:p>
            <a:endParaRPr lang="en-US">
              <a:solidFill>
                <a:srgbClr val="444444"/>
              </a:solidFill>
            </a:endParaRPr>
          </a:p>
          <a:p>
            <a:r>
              <a:rPr lang="en-US"/>
              <a:t>This is why women often see their blood pressure, LDL cholesterol, and triglycerides rise during their 50s and 60s.</a:t>
            </a:r>
            <a:endParaRPr lang="en-US">
              <a:solidFill>
                <a:srgbClr val="444444"/>
              </a:solidFill>
            </a:endParaRPr>
          </a:p>
          <a:p>
            <a:endParaRPr lang="en-US">
              <a:solidFill>
                <a:srgbClr val="444444"/>
              </a:solidFill>
            </a:endParaRPr>
          </a:p>
          <a:p>
            <a:r>
              <a:rPr lang="en-US"/>
              <a:t>We must monitor these changes closely so we can protect your long-term heart health.</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31</a:t>
            </a:fld>
            <a:endParaRPr lang="en-US"/>
          </a:p>
        </p:txBody>
      </p:sp>
    </p:spTree>
    <p:extLst>
      <p:ext uri="{BB962C8B-B14F-4D97-AF65-F5344CB8AC3E}">
        <p14:creationId xmlns:p14="http://schemas.microsoft.com/office/powerpoint/2010/main" val="1333173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14,885 took the KIWH wellness pledge</a:t>
            </a:r>
          </a:p>
        </p:txBody>
      </p:sp>
      <p:sp>
        <p:nvSpPr>
          <p:cNvPr id="4" name="Slide Number Placeholder 3"/>
          <p:cNvSpPr>
            <a:spLocks noGrp="1"/>
          </p:cNvSpPr>
          <p:nvPr>
            <p:ph type="sldNum" sz="quarter" idx="5"/>
          </p:nvPr>
        </p:nvSpPr>
        <p:spPr/>
        <p:txBody>
          <a:bodyPr/>
          <a:lstStyle/>
          <a:p>
            <a:pPr marL="0" marR="0" lvl="0" indent="0" algn="r" defTabSz="895838" rtl="0" eaLnBrk="1" fontAlgn="auto" latinLnBrk="0" hangingPunct="1">
              <a:lnSpc>
                <a:spcPct val="100000"/>
              </a:lnSpc>
              <a:spcBef>
                <a:spcPts val="0"/>
              </a:spcBef>
              <a:spcAft>
                <a:spcPts val="0"/>
              </a:spcAft>
              <a:buClrTx/>
              <a:buSzTx/>
              <a:buFontTx/>
              <a:buNone/>
              <a:tabLst/>
              <a:defRPr/>
            </a:pPr>
            <a:fld id="{5BFFF17E-9AFF-419D-A190-A3D4E20DFAC5}"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895838"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812926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redefine what aging looks like. Today's women in their 70s, 80s, and beyond are hiking, traveling, starting new projects, and playing active roles in their families.</a:t>
            </a:r>
            <a:endParaRPr lang="en-US">
              <a:solidFill>
                <a:srgbClr val="444444"/>
              </a:solidFill>
            </a:endParaRPr>
          </a:p>
          <a:p>
            <a:endParaRPr lang="en-US">
              <a:solidFill>
                <a:srgbClr val="444444"/>
              </a:solidFill>
            </a:endParaRPr>
          </a:p>
          <a:p>
            <a:r>
              <a:rPr lang="en-US"/>
              <a:t>Our goal in medicine is no longer just adding years to your life—it is adding life to your years.</a:t>
            </a:r>
            <a:endParaRPr lang="en-US">
              <a:solidFill>
                <a:srgbClr val="444444"/>
              </a:solidFill>
            </a:endParaRPr>
          </a:p>
          <a:p>
            <a:endParaRPr lang="en-US">
              <a:solidFill>
                <a:srgbClr val="444444"/>
              </a:solidFill>
            </a:endParaRPr>
          </a:p>
          <a:p>
            <a:r>
              <a:rPr lang="en-US">
                <a:latin typeface="Franklin Gothic Book"/>
              </a:rPr>
              <a:t>We want to maximize your '</a:t>
            </a:r>
            <a:r>
              <a:rPr lang="en-US" err="1">
                <a:latin typeface="Franklin Gothic Book"/>
              </a:rPr>
              <a:t>healthspan</a:t>
            </a:r>
            <a:r>
              <a:rPr lang="en-US">
                <a:latin typeface="Franklin Gothic Book"/>
              </a:rPr>
              <a:t>'—the period of your life spent free from chronic disease and functional limitations. Proactive screening in these decades is what keeps you independent and thriving.</a:t>
            </a:r>
            <a:endParaRPr lang="en-US">
              <a:solidFill>
                <a:srgbClr val="444444"/>
              </a:solidFill>
              <a:latin typeface="Franklin Gothic Book"/>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32</a:t>
            </a:fld>
            <a:endParaRPr lang="en-US"/>
          </a:p>
        </p:txBody>
      </p:sp>
    </p:spTree>
    <p:extLst>
      <p:ext uri="{BB962C8B-B14F-4D97-AF65-F5344CB8AC3E}">
        <p14:creationId xmlns:p14="http://schemas.microsoft.com/office/powerpoint/2010/main" val="17047608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of our biggest concerns as we age is preserving our memory and cognitive function.</a:t>
            </a:r>
            <a:endParaRPr lang="en-US">
              <a:solidFill>
                <a:srgbClr val="444444"/>
              </a:solidFill>
            </a:endParaRPr>
          </a:p>
          <a:p>
            <a:endParaRPr lang="en-US">
              <a:solidFill>
                <a:srgbClr val="444444"/>
              </a:solidFill>
            </a:endParaRPr>
          </a:p>
          <a:p>
            <a:r>
              <a:rPr lang="en-US"/>
              <a:t>Emerging research shows a powerful link between metabolic and brain health. Conditions like high blood pressure, diabetes, and physical inactivity damage the delicate blood vessels in your brain, increasing the risk of dementia.</a:t>
            </a:r>
            <a:endParaRPr lang="en-US">
              <a:solidFill>
                <a:srgbClr val="444444"/>
              </a:solidFill>
            </a:endParaRPr>
          </a:p>
          <a:p>
            <a:endParaRPr lang="en-US">
              <a:solidFill>
                <a:srgbClr val="444444"/>
              </a:solidFill>
            </a:endParaRPr>
          </a:p>
          <a:p>
            <a:r>
              <a:rPr lang="en-US"/>
              <a:t>By keeping your heart and metabolism healthy today, you are protecting your brain health for tomorrow.</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33</a:t>
            </a:fld>
            <a:endParaRPr lang="en-US"/>
          </a:p>
        </p:txBody>
      </p:sp>
    </p:spTree>
    <p:extLst>
      <p:ext uri="{BB962C8B-B14F-4D97-AF65-F5344CB8AC3E}">
        <p14:creationId xmlns:p14="http://schemas.microsoft.com/office/powerpoint/2010/main" val="28034064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our older decades, a fall is not just an accident—it can be a life-changing event. A hip fracture can lead to a long loss of independence.</a:t>
            </a:r>
            <a:endParaRPr lang="en-US">
              <a:solidFill>
                <a:srgbClr val="444444"/>
              </a:solidFill>
            </a:endParaRPr>
          </a:p>
          <a:p>
            <a:endParaRPr lang="en-US">
              <a:solidFill>
                <a:srgbClr val="444444"/>
              </a:solidFill>
            </a:endParaRPr>
          </a:p>
          <a:p>
            <a:r>
              <a:rPr lang="en-US"/>
              <a:t>Fortunately, falls are highly preventable.</a:t>
            </a:r>
            <a:endParaRPr lang="en-US">
              <a:solidFill>
                <a:srgbClr val="444444"/>
              </a:solidFill>
            </a:endParaRPr>
          </a:p>
          <a:p>
            <a:endParaRPr lang="en-US">
              <a:solidFill>
                <a:srgbClr val="444444"/>
              </a:solidFill>
            </a:endParaRPr>
          </a:p>
          <a:p>
            <a:r>
              <a:rPr lang="en-US"/>
              <a:t>We can protect your stability by maintaining muscle strength, keeping your vision prescription updated, ensuring your home is free of tripping hazards, and proactive bone-density screenings.</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34</a:t>
            </a:fld>
            <a:endParaRPr lang="en-US"/>
          </a:p>
        </p:txBody>
      </p:sp>
    </p:spTree>
    <p:extLst>
      <p:ext uri="{BB962C8B-B14F-4D97-AF65-F5344CB8AC3E}">
        <p14:creationId xmlns:p14="http://schemas.microsoft.com/office/powerpoint/2010/main" val="22044086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we could package the benefits of strength training into a single pill, it would be the most prescribed medicine on earth.</a:t>
            </a:r>
            <a:endParaRPr lang="en-US">
              <a:solidFill>
                <a:srgbClr val="444444"/>
              </a:solidFill>
            </a:endParaRPr>
          </a:p>
          <a:p>
            <a:endParaRPr lang="en-US">
              <a:solidFill>
                <a:srgbClr val="444444"/>
              </a:solidFill>
            </a:endParaRPr>
          </a:p>
          <a:p>
            <a:r>
              <a:rPr lang="en-US"/>
              <a:t>As we age, we naturally lose muscle mass—a process called sarcopenia. Resistance training is our best defense.</a:t>
            </a:r>
            <a:endParaRPr lang="en-US">
              <a:solidFill>
                <a:srgbClr val="444444"/>
              </a:solidFill>
            </a:endParaRPr>
          </a:p>
          <a:p>
            <a:endParaRPr lang="en-US">
              <a:solidFill>
                <a:srgbClr val="444444"/>
              </a:solidFill>
            </a:endParaRPr>
          </a:p>
          <a:p>
            <a:r>
              <a:rPr lang="en-US"/>
              <a:t>Working with resistance bands, light weights, or your own body weight keeps your joints stable, supports your metabolic health, and preserves the strength you need to carry your own groceries, climb stairs, and stand up with ease.</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35</a:t>
            </a:fld>
            <a:endParaRPr lang="en-US"/>
          </a:p>
        </p:txBody>
      </p:sp>
    </p:spTree>
    <p:extLst>
      <p:ext uri="{BB962C8B-B14F-4D97-AF65-F5344CB8AC3E}">
        <p14:creationId xmlns:p14="http://schemas.microsoft.com/office/powerpoint/2010/main" val="11682533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endocrine system regulates almost every aspect of our health, evolving through every stage of our lives.</a:t>
            </a:r>
            <a:endParaRPr lang="en-US">
              <a:solidFill>
                <a:srgbClr val="444444"/>
              </a:solidFill>
            </a:endParaRPr>
          </a:p>
          <a:p>
            <a:endParaRPr lang="en-US">
              <a:solidFill>
                <a:srgbClr val="444444"/>
              </a:solidFill>
            </a:endParaRPr>
          </a:p>
          <a:p>
            <a:r>
              <a:rPr lang="en-US"/>
              <a:t>From managing PCOS in our youth, to tracking thyroid health in midlife, to preserving bone and metabolic strength as we age, hormones are key to our wellness.</a:t>
            </a:r>
            <a:endParaRPr lang="en-US">
              <a:solidFill>
                <a:srgbClr val="444444"/>
              </a:solidFill>
            </a:endParaRPr>
          </a:p>
          <a:p>
            <a:endParaRPr lang="en-US">
              <a:solidFill>
                <a:srgbClr val="444444"/>
              </a:solidFill>
            </a:endParaRPr>
          </a:p>
          <a:p>
            <a:r>
              <a:rPr lang="en-US"/>
              <a:t>The encouraging news is that these endocrine systems are highly manageable when we identify changes early through routine, proactive checks.</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36</a:t>
            </a:fld>
            <a:endParaRPr lang="en-US"/>
          </a:p>
        </p:txBody>
      </p:sp>
    </p:spTree>
    <p:extLst>
      <p:ext uri="{BB962C8B-B14F-4D97-AF65-F5344CB8AC3E}">
        <p14:creationId xmlns:p14="http://schemas.microsoft.com/office/powerpoint/2010/main" val="3589196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look at your core cancer screening checklist. These are the key tests that allow us to detect changes early or prevent cancer before it can start.</a:t>
            </a:r>
            <a:endParaRPr lang="en-US">
              <a:solidFill>
                <a:srgbClr val="444444"/>
              </a:solidFill>
            </a:endParaRPr>
          </a:p>
          <a:p>
            <a:endParaRPr lang="en-US">
              <a:solidFill>
                <a:srgbClr val="444444"/>
              </a:solidFill>
            </a:endParaRPr>
          </a:p>
          <a:p>
            <a:r>
              <a:rPr lang="en-US"/>
              <a:t>Please use this checklist to guide your conversations with your primary care provider. Your doctor can help customize this list based on your age, lifestyle, and family medical history.</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37</a:t>
            </a:fld>
            <a:endParaRPr lang="en-US"/>
          </a:p>
        </p:txBody>
      </p:sp>
    </p:spTree>
    <p:extLst>
      <p:ext uri="{BB962C8B-B14F-4D97-AF65-F5344CB8AC3E}">
        <p14:creationId xmlns:p14="http://schemas.microsoft.com/office/powerpoint/2010/main" val="26463881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Heart health is built through small, consistent daily choices.</a:t>
            </a:r>
            <a:endParaRPr lang="en-US">
              <a:solidFill>
                <a:srgbClr val="444444"/>
              </a:solidFill>
            </a:endParaRPr>
          </a:p>
          <a:p>
            <a:endParaRPr lang="en-US">
              <a:solidFill>
                <a:srgbClr val="444444"/>
              </a:solidFill>
            </a:endParaRPr>
          </a:p>
          <a:p>
            <a:r>
              <a:rPr lang="en-US"/>
              <a:t>Alongside regular medical checks for blood pressure, cholesterol, and A1c, your daily habits are highly protective. Aim for 150 minutes of moderate exercise each week, prioritize quality sleep, and find daily ways to manage stress. These simple steps are powerful shields for your heart.</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38</a:t>
            </a:fld>
            <a:endParaRPr lang="en-US"/>
          </a:p>
        </p:txBody>
      </p:sp>
    </p:spTree>
    <p:extLst>
      <p:ext uri="{BB962C8B-B14F-4D97-AF65-F5344CB8AC3E}">
        <p14:creationId xmlns:p14="http://schemas.microsoft.com/office/powerpoint/2010/main" val="39040264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need to give menopause the same level of medical support, care, and attention that we give to pregnancy or family planning.</a:t>
            </a:r>
            <a:endParaRPr lang="en-US">
              <a:solidFill>
                <a:srgbClr val="444444"/>
              </a:solidFill>
            </a:endParaRPr>
          </a:p>
          <a:p>
            <a:endParaRPr lang="en-US">
              <a:solidFill>
                <a:srgbClr val="444444"/>
              </a:solidFill>
            </a:endParaRPr>
          </a:p>
          <a:p>
            <a:r>
              <a:rPr lang="en-US"/>
              <a:t>If you are experiencing symptoms that impact your daily life—whether it's poor sleep, low energy, mood changes, or intimate discomfort—please speak up.</a:t>
            </a:r>
            <a:endParaRPr lang="en-US">
              <a:solidFill>
                <a:srgbClr val="444444"/>
              </a:solidFill>
            </a:endParaRPr>
          </a:p>
          <a:p>
            <a:endParaRPr lang="en-US">
              <a:solidFill>
                <a:srgbClr val="444444"/>
              </a:solidFill>
            </a:endParaRPr>
          </a:p>
          <a:p>
            <a:r>
              <a:rPr lang="en-US"/>
              <a:t>We have highly effective options, from lifestyle adjustments to hormone replacement therapy, that can help you feel like yourself again. You do not have to just get through it.</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39</a:t>
            </a:fld>
            <a:endParaRPr lang="en-US"/>
          </a:p>
        </p:txBody>
      </p:sp>
    </p:spTree>
    <p:extLst>
      <p:ext uri="{BB962C8B-B14F-4D97-AF65-F5344CB8AC3E}">
        <p14:creationId xmlns:p14="http://schemas.microsoft.com/office/powerpoint/2010/main" val="10779840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Going to the doctor can sometimes feel overwhelming, and it's easy to forget what you wanted to discuss once you are in the clinic.</a:t>
            </a:r>
            <a:endParaRPr lang="en-US">
              <a:solidFill>
                <a:srgbClr val="444444"/>
              </a:solidFill>
            </a:endParaRPr>
          </a:p>
          <a:p>
            <a:endParaRPr lang="en-US">
              <a:solidFill>
                <a:srgbClr val="444444"/>
              </a:solidFill>
            </a:endParaRPr>
          </a:p>
          <a:p>
            <a:r>
              <a:rPr lang="en-US"/>
              <a:t>The best way to advocate for your health is to arrive prepared with clear, direct questions.</a:t>
            </a:r>
            <a:endParaRPr lang="en-US">
              <a:solidFill>
                <a:srgbClr val="444444"/>
              </a:solidFill>
            </a:endParaRPr>
          </a:p>
          <a:p>
            <a:endParaRPr lang="en-US">
              <a:solidFill>
                <a:srgbClr val="444444"/>
              </a:solidFill>
            </a:endParaRPr>
          </a:p>
          <a:p>
            <a:r>
              <a:rPr lang="en-US"/>
              <a:t>Use these three simple questions to guide your next visit. They are designed to shift your appointment from a reactive check-up to a collaborative, proactive planning session.</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40</a:t>
            </a:fld>
            <a:endParaRPr lang="en-US"/>
          </a:p>
        </p:txBody>
      </p:sp>
    </p:spTree>
    <p:extLst>
      <p:ext uri="{BB962C8B-B14F-4D97-AF65-F5344CB8AC3E}">
        <p14:creationId xmlns:p14="http://schemas.microsoft.com/office/powerpoint/2010/main" val="38094569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translate this information into action. Here is your practical check-up plan for the year.</a:t>
            </a:r>
            <a:endParaRPr lang="en-US">
              <a:solidFill>
                <a:srgbClr val="444444"/>
              </a:solidFill>
            </a:endParaRPr>
          </a:p>
          <a:p>
            <a:endParaRPr lang="en-US">
              <a:solidFill>
                <a:srgbClr val="444444"/>
              </a:solidFill>
            </a:endParaRPr>
          </a:p>
          <a:p>
            <a:r>
              <a:rPr lang="en-US"/>
              <a:t>If you have delayed any of these appointments over the past year, please take this as your friendly, supportive reminder.</a:t>
            </a:r>
            <a:endParaRPr lang="en-US">
              <a:solidFill>
                <a:srgbClr val="444444"/>
              </a:solidFill>
            </a:endParaRPr>
          </a:p>
          <a:p>
            <a:endParaRPr lang="en-US">
              <a:solidFill>
                <a:srgbClr val="444444"/>
              </a:solidFill>
            </a:endParaRPr>
          </a:p>
          <a:p>
            <a:r>
              <a:rPr lang="en-US"/>
              <a:t>Pull out your phone after this session and schedule the care you've been postponing. It is the single best gift you can give to yourself and to the family that relies on you.</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41</a:t>
            </a:fld>
            <a:endParaRPr lang="en-US"/>
          </a:p>
        </p:txBody>
      </p:sp>
    </p:spTree>
    <p:extLst>
      <p:ext uri="{BB962C8B-B14F-4D97-AF65-F5344CB8AC3E}">
        <p14:creationId xmlns:p14="http://schemas.microsoft.com/office/powerpoint/2010/main" val="253743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0"/>
              </a:spcAft>
              <a:buFont typeface="Symbol" panose="05050102010706020507" pitchFamily="18" charset="2"/>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5AEAC7-9773-4EEE-BE28-5C4530141FB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06908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we conclude, these are the five key points I hope you carry with you.</a:t>
            </a:r>
            <a:endParaRPr lang="en-US">
              <a:solidFill>
                <a:srgbClr val="444444"/>
              </a:solidFill>
            </a:endParaRPr>
          </a:p>
          <a:p>
            <a:endParaRPr lang="en-US">
              <a:solidFill>
                <a:srgbClr val="444444"/>
              </a:solidFill>
            </a:endParaRPr>
          </a:p>
          <a:p>
            <a:r>
              <a:rPr lang="en-US"/>
              <a:t>Please remember that your health is not a secondary priority. Small, consistent choices today—scheduling a screening, knowing your biological numbers, moving your body, and getting support for hormonal transitions—will shape your vitality for decades to come.</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42</a:t>
            </a:fld>
            <a:endParaRPr lang="en-US"/>
          </a:p>
        </p:txBody>
      </p:sp>
    </p:spTree>
    <p:extLst>
      <p:ext uri="{BB962C8B-B14F-4D97-AF65-F5344CB8AC3E}">
        <p14:creationId xmlns:p14="http://schemas.microsoft.com/office/powerpoint/2010/main" val="15487182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Thank you so much for your time and attention today.</a:t>
            </a:r>
            <a:endParaRPr lang="en-US">
              <a:solidFill>
                <a:srgbClr val="444444"/>
              </a:solidFill>
            </a:endParaRPr>
          </a:p>
          <a:p>
            <a:endParaRPr lang="en-US">
              <a:solidFill>
                <a:srgbClr val="444444"/>
              </a:solidFill>
            </a:endParaRPr>
          </a:p>
          <a:p>
            <a:r>
              <a:rPr lang="en-US"/>
              <a:t>I hope you leave this session with new insights and a clear, actionable plan for your wellness.</a:t>
            </a:r>
            <a:endParaRPr lang="en-US">
              <a:solidFill>
                <a:srgbClr val="444444"/>
              </a:solidFill>
            </a:endParaRPr>
          </a:p>
          <a:p>
            <a:endParaRPr lang="en-US">
              <a:solidFill>
                <a:srgbClr val="444444"/>
              </a:solidFill>
            </a:endParaRPr>
          </a:p>
          <a:p>
            <a:r>
              <a:rPr lang="en-US">
                <a:latin typeface="Franklin Gothic Book"/>
              </a:rPr>
              <a:t>When women thrive, their families and communities thrive with them. I would now love to open up the floor to your questions and hear your thoughts.</a:t>
            </a:r>
            <a:endParaRPr lang="en-US">
              <a:solidFill>
                <a:srgbClr val="444444"/>
              </a:solidFill>
              <a:latin typeface="Franklin Gothic Book"/>
            </a:endParaRPr>
          </a:p>
          <a:p>
            <a:endParaRPr lang="en-US">
              <a:solidFill>
                <a:srgbClr val="444444"/>
              </a:solidFill>
            </a:endParaRPr>
          </a:p>
          <a:p>
            <a:r>
              <a:rPr lang="en-US"/>
              <a:t>Because when women thrive, families thrive—and communities thrive.</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43</a:t>
            </a:fld>
            <a:endParaRPr lang="en-US"/>
          </a:p>
        </p:txBody>
      </p:sp>
    </p:spTree>
    <p:extLst>
      <p:ext uri="{BB962C8B-B14F-4D97-AF65-F5344CB8AC3E}">
        <p14:creationId xmlns:p14="http://schemas.microsoft.com/office/powerpoint/2010/main" val="3981229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start with a quick, honest show of hands.</a:t>
            </a:r>
            <a:endParaRPr lang="en-US">
              <a:solidFill>
                <a:srgbClr val="444444"/>
              </a:solidFill>
            </a:endParaRPr>
          </a:p>
          <a:p>
            <a:endParaRPr lang="en-US">
              <a:solidFill>
                <a:srgbClr val="444444"/>
              </a:solidFill>
            </a:endParaRPr>
          </a:p>
          <a:p>
            <a:r>
              <a:rPr lang="en-US"/>
              <a:t>How many of us in this room have postponed a mammogram, an annual physical, or a routine blood draw because something else 'more urgent' came up?</a:t>
            </a:r>
            <a:endParaRPr lang="en-US">
              <a:solidFill>
                <a:srgbClr val="444444"/>
              </a:solidFill>
            </a:endParaRPr>
          </a:p>
          <a:p>
            <a:endParaRPr lang="en-US">
              <a:solidFill>
                <a:srgbClr val="444444"/>
              </a:solidFill>
            </a:endParaRPr>
          </a:p>
          <a:p>
            <a:r>
              <a:rPr lang="en-US"/>
              <a:t>How many of you schedule your children's, your partner's, or even your pet's appointments before you even think about booking your own?</a:t>
            </a:r>
            <a:endParaRPr lang="en-US">
              <a:solidFill>
                <a:srgbClr val="444444"/>
              </a:solidFill>
            </a:endParaRPr>
          </a:p>
          <a:p>
            <a:endParaRPr lang="en-US">
              <a:solidFill>
                <a:srgbClr val="444444"/>
              </a:solidFill>
            </a:endParaRPr>
          </a:p>
          <a:p>
            <a:r>
              <a:rPr lang="en-US"/>
              <a:t>Look around the room. Almost every hand is up.</a:t>
            </a:r>
            <a:endParaRPr lang="en-US">
              <a:solidFill>
                <a:srgbClr val="444444"/>
              </a:solidFill>
            </a:endParaRPr>
          </a:p>
          <a:p>
            <a:endParaRPr lang="en-US">
              <a:solidFill>
                <a:srgbClr val="444444"/>
              </a:solidFill>
            </a:endParaRPr>
          </a:p>
          <a:p>
            <a:r>
              <a:rPr lang="en-US"/>
              <a:t>This is a universal truth: women are the caretakers of everyone else's health, often while completely neglecting their own. Today, we are going to change that narrative.</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7</a:t>
            </a:fld>
            <a:endParaRPr lang="en-US"/>
          </a:p>
        </p:txBody>
      </p:sp>
    </p:spTree>
    <p:extLst>
      <p:ext uri="{BB962C8B-B14F-4D97-AF65-F5344CB8AC3E}">
        <p14:creationId xmlns:p14="http://schemas.microsoft.com/office/powerpoint/2010/main" val="1662279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data tells a powerful story: women are the Chief Medical Officers of their households. You make roughly 80% of the healthcare decisions for your families.</a:t>
            </a:r>
            <a:endParaRPr lang="en-US">
              <a:solidFill>
                <a:srgbClr val="444444"/>
              </a:solidFill>
            </a:endParaRPr>
          </a:p>
          <a:p>
            <a:endParaRPr lang="en-US">
              <a:solidFill>
                <a:srgbClr val="444444"/>
              </a:solidFill>
            </a:endParaRPr>
          </a:p>
          <a:p>
            <a:r>
              <a:rPr lang="en-US"/>
              <a:t>You choose the doctors, you buy the groceries, you monitor symptoms, and you keep track of who is due for a vaccine or a check-up.</a:t>
            </a:r>
            <a:endParaRPr lang="en-US">
              <a:solidFill>
                <a:srgbClr val="444444"/>
              </a:solidFill>
            </a:endParaRPr>
          </a:p>
          <a:p>
            <a:endParaRPr lang="en-US">
              <a:solidFill>
                <a:srgbClr val="444444"/>
              </a:solidFill>
            </a:endParaRPr>
          </a:p>
          <a:p>
            <a:r>
              <a:rPr lang="en-US"/>
              <a:t>Because of this massive influence, when a woman prioritizes her own preventive care, it creates a powerful, lasting ripple effect. Healthy women build healthy families, which in turn build healthy communities.</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8</a:t>
            </a:fld>
            <a:endParaRPr lang="en-US"/>
          </a:p>
        </p:txBody>
      </p:sp>
    </p:spTree>
    <p:extLst>
      <p:ext uri="{BB962C8B-B14F-4D97-AF65-F5344CB8AC3E}">
        <p14:creationId xmlns:p14="http://schemas.microsoft.com/office/powerpoint/2010/main" val="1529302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Franklin Gothic Book"/>
              </a:rPr>
              <a:t>Let's look at the sobering reality of what we are up against.</a:t>
            </a:r>
            <a:endParaRPr lang="en-US">
              <a:solidFill>
                <a:srgbClr val="444444"/>
              </a:solidFill>
              <a:latin typeface="Franklin Gothic Book"/>
            </a:endParaRPr>
          </a:p>
          <a:p>
            <a:endParaRPr lang="en-US">
              <a:solidFill>
                <a:srgbClr val="444444"/>
              </a:solidFill>
            </a:endParaRPr>
          </a:p>
          <a:p>
            <a:r>
              <a:rPr lang="en-US"/>
              <a:t>Many women I speak with fear breast cancer above all else. And while breast cancer affects an incredible 1 in 8 women, heart disease remains the absolute leading cause of death for women globally.</a:t>
            </a:r>
            <a:endParaRPr lang="en-US">
              <a:solidFill>
                <a:srgbClr val="444444"/>
              </a:solidFill>
            </a:endParaRPr>
          </a:p>
          <a:p>
            <a:endParaRPr lang="en-US">
              <a:solidFill>
                <a:srgbClr val="444444"/>
              </a:solidFill>
            </a:endParaRPr>
          </a:p>
          <a:p>
            <a:r>
              <a:rPr lang="en-US"/>
              <a:t>Conditions like cardiovascular disease, Type 2 diabetes, and osteoporosis often progress silently inside our bodies for years—even decades—before the first visible symptom appears. Screening is our window into that silent phase.</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9</a:t>
            </a:fld>
            <a:endParaRPr lang="en-US"/>
          </a:p>
        </p:txBody>
      </p:sp>
    </p:spTree>
    <p:extLst>
      <p:ext uri="{BB962C8B-B14F-4D97-AF65-F5344CB8AC3E}">
        <p14:creationId xmlns:p14="http://schemas.microsoft.com/office/powerpoint/2010/main" val="2996004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want to clarify a key concept: a mammogram does not prevent breast cancer. A colonoscopy does not prevent colon cancer.</a:t>
            </a:r>
            <a:endParaRPr lang="en-US">
              <a:solidFill>
                <a:srgbClr val="444444"/>
              </a:solidFill>
            </a:endParaRPr>
          </a:p>
          <a:p>
            <a:endParaRPr lang="en-US">
              <a:solidFill>
                <a:srgbClr val="444444"/>
              </a:solidFill>
            </a:endParaRPr>
          </a:p>
          <a:p>
            <a:r>
              <a:rPr lang="en-US"/>
              <a:t>What these screenings do is give us the ultimate clinical advantage: time.</a:t>
            </a:r>
            <a:endParaRPr lang="en-US">
              <a:solidFill>
                <a:srgbClr val="444444"/>
              </a:solidFill>
            </a:endParaRPr>
          </a:p>
          <a:p>
            <a:endParaRPr lang="en-US">
              <a:solidFill>
                <a:srgbClr val="444444"/>
              </a:solidFill>
            </a:endParaRPr>
          </a:p>
          <a:p>
            <a:r>
              <a:rPr lang="en-US"/>
              <a:t>They allow us to intercept disease at its absolute earliest stage—when it is microscopic, highly localized, and when treatment outcomes are dramatically more successful. Prevention is not about living a perfect life; it is about giving yourself the best possible odds.</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10</a:t>
            </a:fld>
            <a:endParaRPr lang="en-US"/>
          </a:p>
        </p:txBody>
      </p:sp>
    </p:spTree>
    <p:extLst>
      <p:ext uri="{BB962C8B-B14F-4D97-AF65-F5344CB8AC3E}">
        <p14:creationId xmlns:p14="http://schemas.microsoft.com/office/powerpoint/2010/main" val="412830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Think of health screenings as an evolving roadmap. The tests you need in your 20s are fundamentally different from those you need in your 60s.</a:t>
            </a:r>
            <a:endParaRPr lang="en-US">
              <a:solidFill>
                <a:srgbClr val="444444"/>
              </a:solidFill>
            </a:endParaRPr>
          </a:p>
          <a:p>
            <a:endParaRPr lang="en-US">
              <a:solidFill>
                <a:srgbClr val="444444"/>
              </a:solidFill>
            </a:endParaRPr>
          </a:p>
          <a:p>
            <a:r>
              <a:rPr lang="en-US"/>
              <a:t>Today, we're going to walk through this timeline step-by-step.</a:t>
            </a:r>
            <a:endParaRPr lang="en-US">
              <a:solidFill>
                <a:srgbClr val="444444"/>
              </a:solidFill>
            </a:endParaRPr>
          </a:p>
          <a:p>
            <a:endParaRPr lang="en-US">
              <a:solidFill>
                <a:srgbClr val="444444"/>
              </a:solidFill>
            </a:endParaRPr>
          </a:p>
          <a:p>
            <a:r>
              <a:rPr lang="en-US"/>
              <a:t>You do not need to memorize every clinical guideline. Your job is simply to understand the conversations you should be initiating with your primary care provider at every stage of your life.</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3BCCA8E-E054-4945-93F6-8F3E2A7D5A26}" type="slidenum">
              <a:rPr lang="en-US" smtClean="0"/>
              <a:pPr/>
              <a:t>11</a:t>
            </a:fld>
            <a:endParaRPr lang="en-US"/>
          </a:p>
        </p:txBody>
      </p:sp>
    </p:spTree>
    <p:extLst>
      <p:ext uri="{BB962C8B-B14F-4D97-AF65-F5344CB8AC3E}">
        <p14:creationId xmlns:p14="http://schemas.microsoft.com/office/powerpoint/2010/main" val="30475203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6243638" y="416406"/>
            <a:ext cx="5486399" cy="2538892"/>
          </a:xfrm>
          <a:noFill/>
        </p:spPr>
        <p:txBody>
          <a:bodyPr lIns="0" tIns="0" rIns="0" bIns="155448" anchor="b" anchorCtr="0"/>
          <a:lstStyle>
            <a:lvl1pPr>
              <a:lnSpc>
                <a:spcPts val="4400"/>
              </a:lnSpc>
              <a:defRPr sz="4400" b="0" i="0">
                <a:solidFill>
                  <a:schemeClr val="accent5"/>
                </a:solidFill>
              </a:defRPr>
            </a:lvl1pPr>
          </a:lstStyle>
          <a:p>
            <a:r>
              <a:rPr lang="en-US"/>
              <a:t>Click to edit Master title style TEST</a:t>
            </a:r>
          </a:p>
        </p:txBody>
      </p:sp>
      <p:sp>
        <p:nvSpPr>
          <p:cNvPr id="5" name="Date Placeholder 4">
            <a:extLst>
              <a:ext uri="{FF2B5EF4-FFF2-40B4-BE49-F238E27FC236}">
                <a16:creationId xmlns:a16="http://schemas.microsoft.com/office/drawing/2014/main" id="{25C413C7-A5C3-C440-BEAB-026A4F9049A9}"/>
              </a:ext>
            </a:extLst>
          </p:cNvPr>
          <p:cNvSpPr>
            <a:spLocks noGrp="1"/>
          </p:cNvSpPr>
          <p:nvPr>
            <p:ph type="dt" sz="half" idx="18"/>
          </p:nvPr>
        </p:nvSpPr>
        <p:spPr>
          <a:xfrm>
            <a:off x="6243636" y="3760788"/>
            <a:ext cx="5486401" cy="366831"/>
          </a:xfrm>
          <a:prstGeom prst="rect">
            <a:avLst/>
          </a:prstGeom>
        </p:spPr>
        <p:txBody>
          <a:bodyPr lIns="0" tIns="0" rIns="0" bIns="0" anchor="b" anchorCtr="0"/>
          <a:lstStyle>
            <a:lvl1pPr algn="l">
              <a:defRPr sz="1600" b="0" i="0">
                <a:solidFill>
                  <a:schemeClr val="bg1"/>
                </a:solidFill>
                <a:latin typeface="+mn-lt"/>
                <a:ea typeface="Verdana" panose="020B0604030504040204" pitchFamily="34" charset="0"/>
                <a:cs typeface="Verdana" panose="020B0604030504040204" pitchFamily="34" charset="0"/>
              </a:defRPr>
            </a:lvl1pPr>
            <a:lvl2pPr marL="0" algn="l">
              <a:defRPr sz="1600" b="0" i="0">
                <a:solidFill>
                  <a:schemeClr val="bg1"/>
                </a:solidFill>
                <a:latin typeface="+mn-lt"/>
                <a:ea typeface="Verdana" panose="020B0604030504040204" pitchFamily="34" charset="0"/>
                <a:cs typeface="Verdana" panose="020B0604030504040204" pitchFamily="34" charset="0"/>
              </a:defRPr>
            </a:lvl2pPr>
            <a:lvl3pPr marL="0" algn="l">
              <a:defRPr sz="1600" b="0" i="0">
                <a:solidFill>
                  <a:schemeClr val="bg1"/>
                </a:solidFill>
                <a:latin typeface="+mn-lt"/>
                <a:ea typeface="Verdana" panose="020B0604030504040204" pitchFamily="34" charset="0"/>
                <a:cs typeface="Verdana" panose="020B0604030504040204" pitchFamily="34" charset="0"/>
              </a:defRPr>
            </a:lvl3pPr>
            <a:lvl4pPr marL="0" algn="l">
              <a:defRPr sz="1600" b="0" i="0">
                <a:solidFill>
                  <a:schemeClr val="bg1"/>
                </a:solidFill>
                <a:latin typeface="+mn-lt"/>
                <a:ea typeface="Verdana" panose="020B0604030504040204" pitchFamily="34" charset="0"/>
                <a:cs typeface="Verdana" panose="020B0604030504040204" pitchFamily="34" charset="0"/>
              </a:defRPr>
            </a:lvl4pPr>
            <a:lvl5pPr marL="0" algn="l">
              <a:defRPr sz="1600" b="0" i="0">
                <a:solidFill>
                  <a:schemeClr val="bg1"/>
                </a:solidFill>
                <a:latin typeface="+mn-lt"/>
                <a:ea typeface="Verdana" panose="020B0604030504040204" pitchFamily="34" charset="0"/>
                <a:cs typeface="Verdana" panose="020B0604030504040204" pitchFamily="34" charset="0"/>
              </a:defRPr>
            </a:lvl5pPr>
            <a:lvl6pPr marL="0" algn="l">
              <a:defRPr sz="1600" b="0" i="0">
                <a:solidFill>
                  <a:schemeClr val="bg1"/>
                </a:solidFill>
                <a:latin typeface="+mn-lt"/>
                <a:ea typeface="Verdana" panose="020B0604030504040204" pitchFamily="34" charset="0"/>
                <a:cs typeface="Verdana" panose="020B0604030504040204" pitchFamily="34" charset="0"/>
              </a:defRPr>
            </a:lvl6pPr>
            <a:lvl7pPr marL="0" algn="l">
              <a:defRPr sz="1600" b="0" i="0">
                <a:solidFill>
                  <a:schemeClr val="bg1"/>
                </a:solidFill>
                <a:latin typeface="+mn-lt"/>
                <a:ea typeface="Verdana" panose="020B0604030504040204" pitchFamily="34" charset="0"/>
                <a:cs typeface="Verdana" panose="020B0604030504040204" pitchFamily="34" charset="0"/>
              </a:defRPr>
            </a:lvl7pPr>
            <a:lvl8pPr marL="0" algn="l">
              <a:defRPr sz="1600" b="0" i="0">
                <a:solidFill>
                  <a:schemeClr val="bg1"/>
                </a:solidFill>
                <a:latin typeface="+mn-lt"/>
                <a:ea typeface="Verdana" panose="020B0604030504040204" pitchFamily="34" charset="0"/>
                <a:cs typeface="Verdana" panose="020B0604030504040204" pitchFamily="34" charset="0"/>
              </a:defRPr>
            </a:lvl8pPr>
            <a:lvl9pPr marL="0" algn="l">
              <a:defRPr sz="1600" b="0" i="0">
                <a:solidFill>
                  <a:schemeClr val="bg1"/>
                </a:solidFill>
                <a:latin typeface="+mn-lt"/>
                <a:ea typeface="Verdana" panose="020B0604030504040204" pitchFamily="34" charset="0"/>
                <a:cs typeface="Verdana" panose="020B0604030504040204" pitchFamily="34" charset="0"/>
              </a:defRPr>
            </a:lvl9pPr>
          </a:lstStyle>
          <a:p>
            <a:fld id="{B2ACE9BD-C329-A64A-988E-50DF35D326FB}" type="datetime4">
              <a:rPr lang="en-US"/>
              <a:pPr/>
              <a:t>July 8, 2026</a:t>
            </a:fld>
            <a:endParaRPr lang="en-US"/>
          </a:p>
        </p:txBody>
      </p:sp>
      <p:sp>
        <p:nvSpPr>
          <p:cNvPr id="3" name="Text Placeholder 2">
            <a:extLst>
              <a:ext uri="{FF2B5EF4-FFF2-40B4-BE49-F238E27FC236}">
                <a16:creationId xmlns:a16="http://schemas.microsoft.com/office/drawing/2014/main" id="{E4A5FA76-0FD1-414E-B84A-E29B14AD1DC7}"/>
              </a:ext>
            </a:extLst>
          </p:cNvPr>
          <p:cNvSpPr>
            <a:spLocks noGrp="1"/>
          </p:cNvSpPr>
          <p:nvPr>
            <p:ph type="body" sz="quarter" idx="19"/>
          </p:nvPr>
        </p:nvSpPr>
        <p:spPr>
          <a:xfrm>
            <a:off x="6243638" y="2955925"/>
            <a:ext cx="5486400" cy="804863"/>
          </a:xfrm>
        </p:spPr>
        <p:txBody>
          <a:bodyPr/>
          <a:lstStyle>
            <a:lvl1pPr>
              <a:lnSpc>
                <a:spcPct val="100000"/>
              </a:lnSpc>
              <a:spcAft>
                <a:spcPts val="0"/>
              </a:spcAft>
              <a:defRPr sz="2400" b="0" i="0">
                <a:solidFill>
                  <a:schemeClr val="bg1"/>
                </a:solidFill>
                <a:latin typeface="Georgia" panose="02040502050405020303" pitchFamily="18" charset="0"/>
              </a:defRPr>
            </a:lvl1pPr>
            <a:lvl2pPr>
              <a:lnSpc>
                <a:spcPct val="100000"/>
              </a:lnSpc>
              <a:spcAft>
                <a:spcPts val="0"/>
              </a:spcAft>
              <a:defRPr>
                <a:solidFill>
                  <a:schemeClr val="bg1"/>
                </a:solidFill>
              </a:defRPr>
            </a:lvl2pPr>
            <a:lvl3pPr marL="0" indent="0">
              <a:buFontTx/>
              <a:buNone/>
              <a:defRPr>
                <a:solidFill>
                  <a:schemeClr val="bg1"/>
                </a:solidFill>
              </a:defRPr>
            </a:lvl3pPr>
            <a:lvl4pPr marL="228600" indent="0">
              <a:buFontTx/>
              <a:buNone/>
              <a:defRPr>
                <a:solidFill>
                  <a:schemeClr val="bg1"/>
                </a:solidFill>
              </a:defRPr>
            </a:lvl4pPr>
            <a:lvl5pPr marL="457200" indent="0">
              <a:buFontTx/>
              <a:buNone/>
              <a:defRPr>
                <a:solidFill>
                  <a:schemeClr val="bg1"/>
                </a:solidFill>
              </a:defRPr>
            </a:lvl5pPr>
            <a:lvl6pPr marL="685800" indent="0">
              <a:buFontTx/>
              <a:buNone/>
              <a:defRPr>
                <a:solidFill>
                  <a:schemeClr val="bg1"/>
                </a:solidFill>
              </a:defRPr>
            </a:lvl6pPr>
            <a:lvl7pPr marL="914400" indent="0">
              <a:buFontTx/>
              <a:buNone/>
              <a:defRPr>
                <a:solidFill>
                  <a:schemeClr val="bg1"/>
                </a:solidFill>
              </a:defRPr>
            </a:lvl7pPr>
            <a:lvl8pPr marL="914400" indent="0">
              <a:buFontTx/>
              <a:buNone/>
              <a:defRPr>
                <a:solidFill>
                  <a:schemeClr val="bg1"/>
                </a:solidFill>
              </a:defRPr>
            </a:lvl8pPr>
            <a:lvl9pPr marL="914400" indent="0">
              <a:buFontTx/>
              <a:buNone/>
              <a:defRPr>
                <a:solidFill>
                  <a:schemeClr val="bg1"/>
                </a:solidFill>
              </a:defRPr>
            </a:lvl9pPr>
          </a:lstStyle>
          <a:p>
            <a:pPr lvl="0"/>
            <a:r>
              <a:rPr lang="en-US"/>
              <a:t>Click to edit Master text styles</a:t>
            </a:r>
          </a:p>
        </p:txBody>
      </p:sp>
      <p:pic>
        <p:nvPicPr>
          <p:cNvPr id="6" name="Picture 5">
            <a:extLst>
              <a:ext uri="{FF2B5EF4-FFF2-40B4-BE49-F238E27FC236}">
                <a16:creationId xmlns:a16="http://schemas.microsoft.com/office/drawing/2014/main" id="{9F80CC9E-9AB7-4D33-B31B-5C86DC51A04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33560" y="5280786"/>
            <a:ext cx="2697809" cy="1184659"/>
          </a:xfrm>
          <a:prstGeom prst="rect">
            <a:avLst/>
          </a:prstGeom>
        </p:spPr>
      </p:pic>
    </p:spTree>
    <p:extLst>
      <p:ext uri="{BB962C8B-B14F-4D97-AF65-F5344CB8AC3E}">
        <p14:creationId xmlns:p14="http://schemas.microsoft.com/office/powerpoint/2010/main" val="932980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_purple_orange_sub">
    <p:bg>
      <p:bgPr>
        <a:solidFill>
          <a:srgbClr val="5C0B8A"/>
        </a:solidFill>
        <a:effectLst/>
      </p:bgPr>
    </p:bg>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934ED42E-ED6D-2A48-A1A1-B18A1845B960}"/>
              </a:ext>
            </a:extLst>
          </p:cNvPr>
          <p:cNvSpPr/>
          <p:nvPr userDrawn="1"/>
        </p:nvSpPr>
        <p:spPr bwMode="auto">
          <a:xfrm flipH="1">
            <a:off x="9400032" y="4080794"/>
            <a:ext cx="2791968" cy="2791968"/>
          </a:xfrm>
          <a:prstGeom prst="rtTriangle">
            <a:avLst/>
          </a:prstGeom>
          <a:solidFill>
            <a:schemeClr val="accent6"/>
          </a:solidFill>
          <a:ln>
            <a:noFill/>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endParaRPr lang="en-US" sz="1800">
              <a:solidFill>
                <a:schemeClr val="bg1"/>
              </a:solidFill>
            </a:endParaRPr>
          </a:p>
        </p:txBody>
      </p:sp>
      <p:sp>
        <p:nvSpPr>
          <p:cNvPr id="10" name="Title 9">
            <a:extLst>
              <a:ext uri="{FF2B5EF4-FFF2-40B4-BE49-F238E27FC236}">
                <a16:creationId xmlns:a16="http://schemas.microsoft.com/office/drawing/2014/main" id="{F5D766FC-34C1-4347-A51E-24BC8D6FA43C}"/>
              </a:ext>
            </a:extLst>
          </p:cNvPr>
          <p:cNvSpPr>
            <a:spLocks noGrp="1"/>
          </p:cNvSpPr>
          <p:nvPr>
            <p:ph type="title"/>
          </p:nvPr>
        </p:nvSpPr>
        <p:spPr>
          <a:xfrm>
            <a:off x="461962" y="430213"/>
            <a:ext cx="11268075" cy="1802447"/>
          </a:xfrm>
          <a:noFill/>
        </p:spPr>
        <p:txBody>
          <a:bodyPr lIns="0" tIns="0" rIns="228600" bIns="0" anchor="b" anchorCtr="0"/>
          <a:lstStyle>
            <a:lvl1pPr>
              <a:lnSpc>
                <a:spcPts val="4400"/>
              </a:lnSpc>
              <a:defRPr sz="4400" b="0" i="0">
                <a:solidFill>
                  <a:schemeClr val="accent6"/>
                </a:solidFill>
              </a:defRPr>
            </a:lvl1pPr>
          </a:lstStyle>
          <a:p>
            <a:r>
              <a:rPr lang="en-US"/>
              <a:t>Click to edit Master title style</a:t>
            </a:r>
          </a:p>
        </p:txBody>
      </p:sp>
      <p:sp>
        <p:nvSpPr>
          <p:cNvPr id="4" name="Date Placeholder 3">
            <a:extLst>
              <a:ext uri="{FF2B5EF4-FFF2-40B4-BE49-F238E27FC236}">
                <a16:creationId xmlns:a16="http://schemas.microsoft.com/office/drawing/2014/main" id="{824AB25C-1FA6-D844-A247-BE15338D2649}"/>
              </a:ext>
            </a:extLst>
          </p:cNvPr>
          <p:cNvSpPr>
            <a:spLocks noGrp="1"/>
          </p:cNvSpPr>
          <p:nvPr>
            <p:ph type="dt" sz="half" idx="10"/>
          </p:nvPr>
        </p:nvSpPr>
        <p:spPr/>
        <p:txBody>
          <a:bodyPr/>
          <a:lstStyle/>
          <a:p>
            <a:fld id="{C0474B03-DB4C-BF48-8D0F-FE88299D9682}" type="datetime4">
              <a:t>July 8, 2026</a:t>
            </a:fld>
            <a:endParaRPr lang="en-US"/>
          </a:p>
        </p:txBody>
      </p:sp>
      <p:sp>
        <p:nvSpPr>
          <p:cNvPr id="9" name="Slide Number Placeholder 8">
            <a:extLst>
              <a:ext uri="{FF2B5EF4-FFF2-40B4-BE49-F238E27FC236}">
                <a16:creationId xmlns:a16="http://schemas.microsoft.com/office/drawing/2014/main" id="{080D55D5-9684-6A47-9F9B-95DBAE5CCE8B}"/>
              </a:ext>
            </a:extLst>
          </p:cNvPr>
          <p:cNvSpPr>
            <a:spLocks noGrp="1"/>
          </p:cNvSpPr>
          <p:nvPr>
            <p:ph type="sldNum" sz="quarter" idx="12"/>
          </p:nvPr>
        </p:nvSpPr>
        <p:spPr/>
        <p:txBody>
          <a:bodyPr/>
          <a:lstStyle>
            <a:lvl1pPr>
              <a:defRPr b="0" i="0"/>
            </a:lvl1pPr>
          </a:lstStyle>
          <a:p>
            <a:fld id="{63DCA5C9-2E11-4C67-86EB-AE1DE127DC64}" type="slidenum">
              <a:rPr lang="en-US" smtClean="0"/>
              <a:pPr/>
              <a:t>‹#›</a:t>
            </a:fld>
            <a:endParaRPr lang="en-US"/>
          </a:p>
        </p:txBody>
      </p:sp>
      <p:sp>
        <p:nvSpPr>
          <p:cNvPr id="7" name="Text Placeholder 2">
            <a:extLst>
              <a:ext uri="{FF2B5EF4-FFF2-40B4-BE49-F238E27FC236}">
                <a16:creationId xmlns:a16="http://schemas.microsoft.com/office/drawing/2014/main" id="{C478B0B0-8074-EC48-BD26-3A93AD4673EA}"/>
              </a:ext>
            </a:extLst>
          </p:cNvPr>
          <p:cNvSpPr>
            <a:spLocks noGrp="1"/>
          </p:cNvSpPr>
          <p:nvPr>
            <p:ph type="body" sz="quarter" idx="19"/>
          </p:nvPr>
        </p:nvSpPr>
        <p:spPr>
          <a:xfrm>
            <a:off x="461963" y="2232660"/>
            <a:ext cx="11268075" cy="1528129"/>
          </a:xfrm>
        </p:spPr>
        <p:txBody>
          <a:bodyPr tIns="182880" rIns="1828800"/>
          <a:lstStyle>
            <a:lvl1pPr>
              <a:lnSpc>
                <a:spcPct val="100000"/>
              </a:lnSpc>
              <a:spcAft>
                <a:spcPts val="0"/>
              </a:spcAft>
              <a:defRPr sz="2400" b="0" i="0">
                <a:solidFill>
                  <a:schemeClr val="bg1"/>
                </a:solidFill>
                <a:latin typeface="Georgia" panose="02040502050405020303" pitchFamily="18" charset="0"/>
              </a:defRPr>
            </a:lvl1pPr>
            <a:lvl2pPr>
              <a:lnSpc>
                <a:spcPct val="100000"/>
              </a:lnSpc>
              <a:spcAft>
                <a:spcPts val="0"/>
              </a:spcAft>
              <a:defRPr>
                <a:solidFill>
                  <a:schemeClr val="bg1"/>
                </a:solidFill>
              </a:defRPr>
            </a:lvl2pPr>
            <a:lvl3pPr marL="0" indent="0">
              <a:buFontTx/>
              <a:buNone/>
              <a:defRPr>
                <a:solidFill>
                  <a:schemeClr val="bg1"/>
                </a:solidFill>
              </a:defRPr>
            </a:lvl3pPr>
            <a:lvl4pPr marL="228600" indent="0">
              <a:buFontTx/>
              <a:buNone/>
              <a:defRPr>
                <a:solidFill>
                  <a:schemeClr val="bg1"/>
                </a:solidFill>
              </a:defRPr>
            </a:lvl4pPr>
            <a:lvl5pPr marL="457200" indent="0">
              <a:buFontTx/>
              <a:buNone/>
              <a:defRPr>
                <a:solidFill>
                  <a:schemeClr val="bg1"/>
                </a:solidFill>
              </a:defRPr>
            </a:lvl5pPr>
            <a:lvl6pPr marL="685800" indent="0">
              <a:buFontTx/>
              <a:buNone/>
              <a:defRPr>
                <a:solidFill>
                  <a:schemeClr val="bg1"/>
                </a:solidFill>
              </a:defRPr>
            </a:lvl6pPr>
            <a:lvl7pPr marL="914400" indent="0">
              <a:buFontTx/>
              <a:buNone/>
              <a:defRPr>
                <a:solidFill>
                  <a:schemeClr val="bg1"/>
                </a:solidFill>
              </a:defRPr>
            </a:lvl7pPr>
            <a:lvl8pPr marL="914400" indent="0">
              <a:buFontTx/>
              <a:buNone/>
              <a:defRPr>
                <a:solidFill>
                  <a:schemeClr val="bg1"/>
                </a:solidFill>
              </a:defRPr>
            </a:lvl8pPr>
            <a:lvl9pPr marL="914400" indent="0">
              <a:buFontTx/>
              <a:buNone/>
              <a:defRPr>
                <a:solidFill>
                  <a:schemeClr val="bg1"/>
                </a:solidFill>
              </a:defRPr>
            </a:lvl9pPr>
          </a:lstStyle>
          <a:p>
            <a:pPr lvl="0"/>
            <a:r>
              <a:rPr lang="en-US"/>
              <a:t>Click to edit Master text styles</a:t>
            </a:r>
          </a:p>
        </p:txBody>
      </p:sp>
      <p:sp>
        <p:nvSpPr>
          <p:cNvPr id="8" name="TextBox 7">
            <a:extLst>
              <a:ext uri="{FF2B5EF4-FFF2-40B4-BE49-F238E27FC236}">
                <a16:creationId xmlns:a16="http://schemas.microsoft.com/office/drawing/2014/main" id="{F68D6B68-3BA2-47E5-9F9D-FF4793888ABC}"/>
              </a:ext>
            </a:extLst>
          </p:cNvPr>
          <p:cNvSpPr txBox="1"/>
          <p:nvPr userDrawn="1"/>
        </p:nvSpPr>
        <p:spPr>
          <a:xfrm>
            <a:off x="470927" y="6385112"/>
            <a:ext cx="2045850" cy="154978"/>
          </a:xfrm>
          <a:prstGeom prst="rect">
            <a:avLst/>
          </a:prstGeom>
          <a:noFill/>
        </p:spPr>
        <p:txBody>
          <a:bodyPr wrap="square" lIns="0" tIns="0" rIns="0" bIns="0" rtlCol="0">
            <a:normAutofit fontScale="62500" lnSpcReduction="20000"/>
          </a:bodyPr>
          <a:lstStyle/>
          <a:p>
            <a:pPr marL="0" indent="0" algn="l">
              <a:lnSpc>
                <a:spcPct val="120000"/>
              </a:lnSpc>
              <a:spcAft>
                <a:spcPts val="1200"/>
              </a:spcAft>
            </a:pPr>
            <a:r>
              <a:rPr lang="en-US" sz="1600" b="0" i="0">
                <a:solidFill>
                  <a:schemeClr val="bg1"/>
                </a:solidFill>
                <a:latin typeface="+mn-lt"/>
                <a:ea typeface="Verdana" panose="020B0604030504040204" pitchFamily="34" charset="0"/>
                <a:cs typeface="Verdana" panose="020B0604030504040204" pitchFamily="34" charset="0"/>
              </a:rPr>
              <a:t>Katz Institute for Women's Health</a:t>
            </a:r>
            <a:r>
              <a:rPr lang="en-US" sz="1600" b="0" i="0" baseline="30000">
                <a:solidFill>
                  <a:schemeClr val="bg1"/>
                </a:solidFill>
                <a:latin typeface="+mn-lt"/>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1281893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_purple_blue">
    <p:bg>
      <p:bgPr>
        <a:solidFill>
          <a:srgbClr val="5C0B8A"/>
        </a:solidFill>
        <a:effectLst/>
      </p:bgPr>
    </p:bg>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210B340A-A13F-A040-A28F-E3908CA063DF}"/>
              </a:ext>
            </a:extLst>
          </p:cNvPr>
          <p:cNvSpPr/>
          <p:nvPr userDrawn="1"/>
        </p:nvSpPr>
        <p:spPr bwMode="auto">
          <a:xfrm flipH="1">
            <a:off x="9400032" y="4080794"/>
            <a:ext cx="2791968" cy="2791968"/>
          </a:xfrm>
          <a:prstGeom prst="rtTriangle">
            <a:avLst/>
          </a:prstGeom>
          <a:solidFill>
            <a:schemeClr val="accent3"/>
          </a:solidFill>
          <a:ln>
            <a:noFill/>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endParaRPr lang="en-US" sz="1800">
              <a:solidFill>
                <a:schemeClr val="bg1"/>
              </a:solidFill>
            </a:endParaRPr>
          </a:p>
        </p:txBody>
      </p:sp>
      <p:sp>
        <p:nvSpPr>
          <p:cNvPr id="10" name="Title 9">
            <a:extLst>
              <a:ext uri="{FF2B5EF4-FFF2-40B4-BE49-F238E27FC236}">
                <a16:creationId xmlns:a16="http://schemas.microsoft.com/office/drawing/2014/main" id="{F5D766FC-34C1-4347-A51E-24BC8D6FA43C}"/>
              </a:ext>
            </a:extLst>
          </p:cNvPr>
          <p:cNvSpPr>
            <a:spLocks noGrp="1"/>
          </p:cNvSpPr>
          <p:nvPr>
            <p:ph type="title"/>
          </p:nvPr>
        </p:nvSpPr>
        <p:spPr>
          <a:xfrm>
            <a:off x="0" y="430213"/>
            <a:ext cx="11730038" cy="3826477"/>
          </a:xfrm>
          <a:noFill/>
        </p:spPr>
        <p:txBody>
          <a:bodyPr lIns="457200" tIns="0" rIns="228600" bIns="0" anchor="ctr" anchorCtr="0"/>
          <a:lstStyle>
            <a:lvl1pPr>
              <a:lnSpc>
                <a:spcPts val="7200"/>
              </a:lnSpc>
              <a:defRPr sz="7200" b="0" i="0">
                <a:solidFill>
                  <a:schemeClr val="accent3"/>
                </a:solidFill>
              </a:defRPr>
            </a:lvl1pPr>
          </a:lstStyle>
          <a:p>
            <a:r>
              <a:rPr lang="en-US"/>
              <a:t>Click to edit Master title style</a:t>
            </a:r>
          </a:p>
        </p:txBody>
      </p:sp>
      <p:sp>
        <p:nvSpPr>
          <p:cNvPr id="4" name="Date Placeholder 3">
            <a:extLst>
              <a:ext uri="{FF2B5EF4-FFF2-40B4-BE49-F238E27FC236}">
                <a16:creationId xmlns:a16="http://schemas.microsoft.com/office/drawing/2014/main" id="{824AB25C-1FA6-D844-A247-BE15338D2649}"/>
              </a:ext>
            </a:extLst>
          </p:cNvPr>
          <p:cNvSpPr>
            <a:spLocks noGrp="1"/>
          </p:cNvSpPr>
          <p:nvPr>
            <p:ph type="dt" sz="half" idx="10"/>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8"/>
            <a:fld id="{9761B606-4630-4E41-8984-535C2B93984F}" type="datetime4">
              <a:t>July 8, 2026</a:t>
            </a:fld>
            <a:endParaRPr lang="en-US"/>
          </a:p>
        </p:txBody>
      </p:sp>
      <p:sp>
        <p:nvSpPr>
          <p:cNvPr id="9" name="Slide Number Placeholder 8">
            <a:extLst>
              <a:ext uri="{FF2B5EF4-FFF2-40B4-BE49-F238E27FC236}">
                <a16:creationId xmlns:a16="http://schemas.microsoft.com/office/drawing/2014/main" id="{080D55D5-9684-6A47-9F9B-95DBAE5CCE8B}"/>
              </a:ext>
            </a:extLst>
          </p:cNvPr>
          <p:cNvSpPr>
            <a:spLocks noGrp="1"/>
          </p:cNvSpPr>
          <p:nvPr>
            <p:ph type="sldNum" sz="quarter" idx="12"/>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b="0" i="0">
                <a:solidFill>
                  <a:schemeClr val="bg1"/>
                </a:solidFill>
              </a:defRPr>
            </a:lvl9pPr>
          </a:lstStyle>
          <a:p>
            <a:pPr lvl="8"/>
            <a:fld id="{63DCA5C9-2E11-4C67-86EB-AE1DE127DC64}" type="slidenum">
              <a:rPr lang="en-US" smtClean="0"/>
              <a:pPr lvl="8"/>
              <a:t>‹#›</a:t>
            </a:fld>
            <a:endParaRPr lang="en-US"/>
          </a:p>
        </p:txBody>
      </p:sp>
      <p:sp>
        <p:nvSpPr>
          <p:cNvPr id="11" name="TextBox 10">
            <a:extLst>
              <a:ext uri="{FF2B5EF4-FFF2-40B4-BE49-F238E27FC236}">
                <a16:creationId xmlns:a16="http://schemas.microsoft.com/office/drawing/2014/main" id="{788605CD-8CCF-4910-BE10-E9A75B2921D5}"/>
              </a:ext>
            </a:extLst>
          </p:cNvPr>
          <p:cNvSpPr txBox="1"/>
          <p:nvPr userDrawn="1"/>
        </p:nvSpPr>
        <p:spPr>
          <a:xfrm>
            <a:off x="470927" y="6385112"/>
            <a:ext cx="2045850" cy="154978"/>
          </a:xfrm>
          <a:prstGeom prst="rect">
            <a:avLst/>
          </a:prstGeom>
          <a:noFill/>
        </p:spPr>
        <p:txBody>
          <a:bodyPr wrap="square" lIns="0" tIns="0" rIns="0" bIns="0" rtlCol="0">
            <a:normAutofit fontScale="62500" lnSpcReduction="20000"/>
          </a:bodyPr>
          <a:lstStyle/>
          <a:p>
            <a:pPr marL="0" indent="0" algn="l">
              <a:lnSpc>
                <a:spcPct val="120000"/>
              </a:lnSpc>
              <a:spcAft>
                <a:spcPts val="1200"/>
              </a:spcAft>
            </a:pPr>
            <a:r>
              <a:rPr lang="en-US" sz="1600" b="0" i="0">
                <a:solidFill>
                  <a:schemeClr val="bg1"/>
                </a:solidFill>
                <a:latin typeface="+mn-lt"/>
                <a:ea typeface="Verdana" panose="020B0604030504040204" pitchFamily="34" charset="0"/>
                <a:cs typeface="Verdana" panose="020B0604030504040204" pitchFamily="34" charset="0"/>
              </a:rPr>
              <a:t>Katz Institute for Women's Health</a:t>
            </a:r>
            <a:r>
              <a:rPr lang="en-US" sz="1600" b="0" i="0" baseline="30000">
                <a:solidFill>
                  <a:schemeClr val="bg1"/>
                </a:solidFill>
                <a:latin typeface="+mn-lt"/>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5288386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_purple_blue_sub">
    <p:bg>
      <p:bgPr>
        <a:solidFill>
          <a:srgbClr val="5C0B8A"/>
        </a:solidFill>
        <a:effectLst/>
      </p:bgPr>
    </p:bg>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77CF0A91-1262-9A44-AC93-0B5C118C95A5}"/>
              </a:ext>
            </a:extLst>
          </p:cNvPr>
          <p:cNvSpPr/>
          <p:nvPr userDrawn="1"/>
        </p:nvSpPr>
        <p:spPr bwMode="auto">
          <a:xfrm flipH="1">
            <a:off x="9400032" y="4080794"/>
            <a:ext cx="2791968" cy="2791968"/>
          </a:xfrm>
          <a:prstGeom prst="rtTriangle">
            <a:avLst/>
          </a:prstGeom>
          <a:solidFill>
            <a:schemeClr val="accent3"/>
          </a:solidFill>
          <a:ln>
            <a:noFill/>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endParaRPr lang="en-US" sz="1800">
              <a:solidFill>
                <a:schemeClr val="bg1"/>
              </a:solidFill>
            </a:endParaRPr>
          </a:p>
        </p:txBody>
      </p:sp>
      <p:sp>
        <p:nvSpPr>
          <p:cNvPr id="10" name="Title 9">
            <a:extLst>
              <a:ext uri="{FF2B5EF4-FFF2-40B4-BE49-F238E27FC236}">
                <a16:creationId xmlns:a16="http://schemas.microsoft.com/office/drawing/2014/main" id="{F5D766FC-34C1-4347-A51E-24BC8D6FA43C}"/>
              </a:ext>
            </a:extLst>
          </p:cNvPr>
          <p:cNvSpPr>
            <a:spLocks noGrp="1"/>
          </p:cNvSpPr>
          <p:nvPr>
            <p:ph type="title"/>
          </p:nvPr>
        </p:nvSpPr>
        <p:spPr>
          <a:xfrm>
            <a:off x="461962" y="430213"/>
            <a:ext cx="11268075" cy="1802447"/>
          </a:xfrm>
          <a:noFill/>
        </p:spPr>
        <p:txBody>
          <a:bodyPr lIns="0" tIns="0" rIns="228600" bIns="0" anchor="b" anchorCtr="0"/>
          <a:lstStyle>
            <a:lvl1pPr>
              <a:lnSpc>
                <a:spcPts val="4400"/>
              </a:lnSpc>
              <a:defRPr sz="4400" b="0" i="0">
                <a:solidFill>
                  <a:schemeClr val="accent3"/>
                </a:solidFill>
              </a:defRPr>
            </a:lvl1pPr>
          </a:lstStyle>
          <a:p>
            <a:r>
              <a:rPr lang="en-US"/>
              <a:t>Click to edit Master title style</a:t>
            </a:r>
          </a:p>
        </p:txBody>
      </p:sp>
      <p:sp>
        <p:nvSpPr>
          <p:cNvPr id="7" name="Text Placeholder 2">
            <a:extLst>
              <a:ext uri="{FF2B5EF4-FFF2-40B4-BE49-F238E27FC236}">
                <a16:creationId xmlns:a16="http://schemas.microsoft.com/office/drawing/2014/main" id="{C478B0B0-8074-EC48-BD26-3A93AD4673EA}"/>
              </a:ext>
            </a:extLst>
          </p:cNvPr>
          <p:cNvSpPr>
            <a:spLocks noGrp="1"/>
          </p:cNvSpPr>
          <p:nvPr>
            <p:ph type="body" sz="quarter" idx="19"/>
          </p:nvPr>
        </p:nvSpPr>
        <p:spPr>
          <a:xfrm>
            <a:off x="461963" y="2232660"/>
            <a:ext cx="11268075" cy="1528129"/>
          </a:xfrm>
        </p:spPr>
        <p:txBody>
          <a:bodyPr tIns="182880" rIns="1828800"/>
          <a:lstStyle>
            <a:lvl1pPr>
              <a:lnSpc>
                <a:spcPct val="100000"/>
              </a:lnSpc>
              <a:spcAft>
                <a:spcPts val="0"/>
              </a:spcAft>
              <a:defRPr sz="2400" b="0" i="0">
                <a:solidFill>
                  <a:schemeClr val="bg1"/>
                </a:solidFill>
                <a:latin typeface="Georgia" panose="02040502050405020303" pitchFamily="18" charset="0"/>
              </a:defRPr>
            </a:lvl1pPr>
            <a:lvl2pPr>
              <a:lnSpc>
                <a:spcPct val="100000"/>
              </a:lnSpc>
              <a:spcAft>
                <a:spcPts val="0"/>
              </a:spcAft>
              <a:defRPr>
                <a:solidFill>
                  <a:schemeClr val="bg1"/>
                </a:solidFill>
              </a:defRPr>
            </a:lvl2pPr>
            <a:lvl3pPr marL="0" indent="0">
              <a:buFontTx/>
              <a:buNone/>
              <a:defRPr>
                <a:solidFill>
                  <a:schemeClr val="bg1"/>
                </a:solidFill>
              </a:defRPr>
            </a:lvl3pPr>
            <a:lvl4pPr marL="228600" indent="0">
              <a:buFontTx/>
              <a:buNone/>
              <a:defRPr>
                <a:solidFill>
                  <a:schemeClr val="bg1"/>
                </a:solidFill>
              </a:defRPr>
            </a:lvl4pPr>
            <a:lvl5pPr marL="457200" indent="0">
              <a:buFontTx/>
              <a:buNone/>
              <a:defRPr>
                <a:solidFill>
                  <a:schemeClr val="bg1"/>
                </a:solidFill>
              </a:defRPr>
            </a:lvl5pPr>
            <a:lvl6pPr marL="685800" indent="0">
              <a:buFontTx/>
              <a:buNone/>
              <a:defRPr>
                <a:solidFill>
                  <a:schemeClr val="bg1"/>
                </a:solidFill>
              </a:defRPr>
            </a:lvl6pPr>
            <a:lvl7pPr marL="914400" indent="0">
              <a:buFontTx/>
              <a:buNone/>
              <a:defRPr>
                <a:solidFill>
                  <a:schemeClr val="bg1"/>
                </a:solidFill>
              </a:defRPr>
            </a:lvl7pPr>
            <a:lvl8pPr marL="914400" indent="0">
              <a:buFontTx/>
              <a:buNone/>
              <a:defRPr>
                <a:solidFill>
                  <a:schemeClr val="bg1"/>
                </a:solidFill>
              </a:defRPr>
            </a:lvl8pPr>
            <a:lvl9pPr marL="914400" indent="0">
              <a:buFontTx/>
              <a:buNone/>
              <a:defRPr>
                <a:solidFill>
                  <a:schemeClr val="bg1"/>
                </a:solidFill>
              </a:defRPr>
            </a:lvl9pPr>
          </a:lstStyle>
          <a:p>
            <a:pPr lvl="0"/>
            <a:r>
              <a:rPr lang="en-US"/>
              <a:t>Click to edit Master text styles</a:t>
            </a:r>
          </a:p>
        </p:txBody>
      </p:sp>
      <p:sp>
        <p:nvSpPr>
          <p:cNvPr id="11" name="Date Placeholder 3">
            <a:extLst>
              <a:ext uri="{FF2B5EF4-FFF2-40B4-BE49-F238E27FC236}">
                <a16:creationId xmlns:a16="http://schemas.microsoft.com/office/drawing/2014/main" id="{7AD3EEA5-A6DA-FE4E-965E-163979970CC2}"/>
              </a:ext>
            </a:extLst>
          </p:cNvPr>
          <p:cNvSpPr>
            <a:spLocks noGrp="1"/>
          </p:cNvSpPr>
          <p:nvPr>
            <p:ph type="dt" sz="half" idx="10"/>
          </p:nvPr>
        </p:nvSpPr>
        <p:spPr>
          <a:xfrm>
            <a:off x="8166101" y="6343651"/>
            <a:ext cx="3181641" cy="2032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8"/>
            <a:fld id="{C4703112-5738-0F46-91F8-1E3B6E47E198}" type="datetime4">
              <a:t>July 8, 2026</a:t>
            </a:fld>
            <a:endParaRPr lang="en-US"/>
          </a:p>
        </p:txBody>
      </p:sp>
      <p:sp>
        <p:nvSpPr>
          <p:cNvPr id="12" name="Slide Number Placeholder 8">
            <a:extLst>
              <a:ext uri="{FF2B5EF4-FFF2-40B4-BE49-F238E27FC236}">
                <a16:creationId xmlns:a16="http://schemas.microsoft.com/office/drawing/2014/main" id="{E22BC6A9-FDC8-2648-BD25-A43311D68C89}"/>
              </a:ext>
            </a:extLst>
          </p:cNvPr>
          <p:cNvSpPr>
            <a:spLocks noGrp="1"/>
          </p:cNvSpPr>
          <p:nvPr>
            <p:ph type="sldNum" sz="quarter" idx="12"/>
          </p:nvPr>
        </p:nvSpPr>
        <p:spPr>
          <a:xfrm>
            <a:off x="11347742" y="6346858"/>
            <a:ext cx="382295" cy="19323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b="0" i="0">
                <a:solidFill>
                  <a:schemeClr val="bg1"/>
                </a:solidFill>
              </a:defRPr>
            </a:lvl9pPr>
          </a:lstStyle>
          <a:p>
            <a:pPr lvl="8"/>
            <a:fld id="{63DCA5C9-2E11-4C67-86EB-AE1DE127DC64}" type="slidenum">
              <a:rPr lang="en-US" smtClean="0"/>
              <a:pPr lvl="8"/>
              <a:t>‹#›</a:t>
            </a:fld>
            <a:endParaRPr lang="en-US"/>
          </a:p>
        </p:txBody>
      </p:sp>
      <p:sp>
        <p:nvSpPr>
          <p:cNvPr id="9" name="TextBox 8">
            <a:extLst>
              <a:ext uri="{FF2B5EF4-FFF2-40B4-BE49-F238E27FC236}">
                <a16:creationId xmlns:a16="http://schemas.microsoft.com/office/drawing/2014/main" id="{9962C3EA-A9D1-40CF-9A9E-6684278A0AFE}"/>
              </a:ext>
            </a:extLst>
          </p:cNvPr>
          <p:cNvSpPr txBox="1"/>
          <p:nvPr userDrawn="1"/>
        </p:nvSpPr>
        <p:spPr>
          <a:xfrm>
            <a:off x="470927" y="6385112"/>
            <a:ext cx="2045850" cy="154978"/>
          </a:xfrm>
          <a:prstGeom prst="rect">
            <a:avLst/>
          </a:prstGeom>
          <a:noFill/>
        </p:spPr>
        <p:txBody>
          <a:bodyPr wrap="square" lIns="0" tIns="0" rIns="0" bIns="0" rtlCol="0">
            <a:normAutofit fontScale="62500" lnSpcReduction="20000"/>
          </a:bodyPr>
          <a:lstStyle/>
          <a:p>
            <a:pPr marL="0" indent="0" algn="l">
              <a:lnSpc>
                <a:spcPct val="120000"/>
              </a:lnSpc>
              <a:spcAft>
                <a:spcPts val="1200"/>
              </a:spcAft>
            </a:pPr>
            <a:r>
              <a:rPr lang="en-US" sz="1600" b="0" i="0">
                <a:solidFill>
                  <a:schemeClr val="bg1"/>
                </a:solidFill>
                <a:latin typeface="+mn-lt"/>
                <a:ea typeface="Verdana" panose="020B0604030504040204" pitchFamily="34" charset="0"/>
                <a:cs typeface="Verdana" panose="020B0604030504040204" pitchFamily="34" charset="0"/>
              </a:rPr>
              <a:t>Katz Institute for Women's Health</a:t>
            </a:r>
            <a:r>
              <a:rPr lang="en-US" sz="1600" b="0" i="0" baseline="30000">
                <a:solidFill>
                  <a:schemeClr val="bg1"/>
                </a:solidFill>
                <a:latin typeface="+mn-lt"/>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1333212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_blue_lav">
    <p:bg>
      <p:bgPr>
        <a:solidFill>
          <a:schemeClr val="accent1"/>
        </a:solidFill>
        <a:effectLst/>
      </p:bgPr>
    </p:bg>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210B340A-A13F-A040-A28F-E3908CA063DF}"/>
              </a:ext>
            </a:extLst>
          </p:cNvPr>
          <p:cNvSpPr/>
          <p:nvPr userDrawn="1"/>
        </p:nvSpPr>
        <p:spPr bwMode="auto">
          <a:xfrm flipH="1">
            <a:off x="9400032" y="4080794"/>
            <a:ext cx="2791968" cy="2791968"/>
          </a:xfrm>
          <a:prstGeom prst="rtTriangle">
            <a:avLst/>
          </a:prstGeom>
          <a:solidFill>
            <a:srgbClr val="9494D1"/>
          </a:solidFill>
          <a:ln>
            <a:noFill/>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endParaRPr lang="en-US" sz="1800">
              <a:solidFill>
                <a:schemeClr val="bg1"/>
              </a:solidFill>
            </a:endParaRPr>
          </a:p>
        </p:txBody>
      </p:sp>
      <p:sp>
        <p:nvSpPr>
          <p:cNvPr id="10" name="Title 9">
            <a:extLst>
              <a:ext uri="{FF2B5EF4-FFF2-40B4-BE49-F238E27FC236}">
                <a16:creationId xmlns:a16="http://schemas.microsoft.com/office/drawing/2014/main" id="{F5D766FC-34C1-4347-A51E-24BC8D6FA43C}"/>
              </a:ext>
            </a:extLst>
          </p:cNvPr>
          <p:cNvSpPr>
            <a:spLocks noGrp="1"/>
          </p:cNvSpPr>
          <p:nvPr>
            <p:ph type="title"/>
          </p:nvPr>
        </p:nvSpPr>
        <p:spPr>
          <a:xfrm>
            <a:off x="0" y="430213"/>
            <a:ext cx="11730038" cy="3826477"/>
          </a:xfrm>
          <a:noFill/>
        </p:spPr>
        <p:txBody>
          <a:bodyPr lIns="457200" tIns="0" rIns="228600" bIns="0" anchor="ctr" anchorCtr="0"/>
          <a:lstStyle>
            <a:lvl1pPr>
              <a:lnSpc>
                <a:spcPts val="7200"/>
              </a:lnSpc>
              <a:defRPr sz="7200" b="0" i="0">
                <a:solidFill>
                  <a:srgbClr val="9494D1"/>
                </a:solidFill>
              </a:defRPr>
            </a:lvl1pPr>
          </a:lstStyle>
          <a:p>
            <a:r>
              <a:rPr lang="en-US"/>
              <a:t>Click to edit Master title style</a:t>
            </a:r>
          </a:p>
        </p:txBody>
      </p:sp>
      <p:sp>
        <p:nvSpPr>
          <p:cNvPr id="4" name="Date Placeholder 3">
            <a:extLst>
              <a:ext uri="{FF2B5EF4-FFF2-40B4-BE49-F238E27FC236}">
                <a16:creationId xmlns:a16="http://schemas.microsoft.com/office/drawing/2014/main" id="{824AB25C-1FA6-D844-A247-BE15338D2649}"/>
              </a:ext>
            </a:extLst>
          </p:cNvPr>
          <p:cNvSpPr>
            <a:spLocks noGrp="1"/>
          </p:cNvSpPr>
          <p:nvPr>
            <p:ph type="dt" sz="half" idx="10"/>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8"/>
            <a:fld id="{9761B606-4630-4E41-8984-535C2B93984F}" type="datetime4">
              <a:t>July 8, 2026</a:t>
            </a:fld>
            <a:endParaRPr lang="en-US"/>
          </a:p>
        </p:txBody>
      </p:sp>
      <p:sp>
        <p:nvSpPr>
          <p:cNvPr id="9" name="Slide Number Placeholder 8">
            <a:extLst>
              <a:ext uri="{FF2B5EF4-FFF2-40B4-BE49-F238E27FC236}">
                <a16:creationId xmlns:a16="http://schemas.microsoft.com/office/drawing/2014/main" id="{080D55D5-9684-6A47-9F9B-95DBAE5CCE8B}"/>
              </a:ext>
            </a:extLst>
          </p:cNvPr>
          <p:cNvSpPr>
            <a:spLocks noGrp="1"/>
          </p:cNvSpPr>
          <p:nvPr>
            <p:ph type="sldNum" sz="quarter" idx="12"/>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b="0" i="0">
                <a:solidFill>
                  <a:schemeClr val="bg1"/>
                </a:solidFill>
              </a:defRPr>
            </a:lvl9pPr>
          </a:lstStyle>
          <a:p>
            <a:pPr lvl="8"/>
            <a:fld id="{63DCA5C9-2E11-4C67-86EB-AE1DE127DC64}" type="slidenum">
              <a:rPr lang="en-US" smtClean="0"/>
              <a:pPr lvl="8"/>
              <a:t>‹#›</a:t>
            </a:fld>
            <a:endParaRPr lang="en-US"/>
          </a:p>
        </p:txBody>
      </p:sp>
      <p:sp>
        <p:nvSpPr>
          <p:cNvPr id="11" name="TextBox 10">
            <a:extLst>
              <a:ext uri="{FF2B5EF4-FFF2-40B4-BE49-F238E27FC236}">
                <a16:creationId xmlns:a16="http://schemas.microsoft.com/office/drawing/2014/main" id="{6DD2136A-D4C2-4746-A30B-CE9AC2F96B94}"/>
              </a:ext>
            </a:extLst>
          </p:cNvPr>
          <p:cNvSpPr txBox="1"/>
          <p:nvPr userDrawn="1"/>
        </p:nvSpPr>
        <p:spPr>
          <a:xfrm>
            <a:off x="470927" y="6385112"/>
            <a:ext cx="2045850" cy="154978"/>
          </a:xfrm>
          <a:prstGeom prst="rect">
            <a:avLst/>
          </a:prstGeom>
          <a:noFill/>
        </p:spPr>
        <p:txBody>
          <a:bodyPr wrap="square" lIns="0" tIns="0" rIns="0" bIns="0" rtlCol="0">
            <a:normAutofit fontScale="62500" lnSpcReduction="20000"/>
          </a:bodyPr>
          <a:lstStyle/>
          <a:p>
            <a:pPr marL="0" indent="0" algn="l">
              <a:lnSpc>
                <a:spcPct val="120000"/>
              </a:lnSpc>
              <a:spcAft>
                <a:spcPts val="1200"/>
              </a:spcAft>
            </a:pPr>
            <a:r>
              <a:rPr lang="en-US" sz="1600" b="0" i="0">
                <a:solidFill>
                  <a:schemeClr val="bg1"/>
                </a:solidFill>
                <a:latin typeface="+mn-lt"/>
                <a:ea typeface="Verdana" panose="020B0604030504040204" pitchFamily="34" charset="0"/>
                <a:cs typeface="Verdana" panose="020B0604030504040204" pitchFamily="34" charset="0"/>
              </a:rPr>
              <a:t>Katz Institute for Women's Health</a:t>
            </a:r>
            <a:r>
              <a:rPr lang="en-US" sz="1600" b="0" i="0" baseline="30000">
                <a:solidFill>
                  <a:schemeClr val="bg1"/>
                </a:solidFill>
                <a:latin typeface="+mn-lt"/>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27121544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_blue_lav_sub">
    <p:bg>
      <p:bgPr>
        <a:solidFill>
          <a:schemeClr val="accent1"/>
        </a:solidFill>
        <a:effectLst/>
      </p:bgPr>
    </p:bg>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77CF0A91-1262-9A44-AC93-0B5C118C95A5}"/>
              </a:ext>
            </a:extLst>
          </p:cNvPr>
          <p:cNvSpPr/>
          <p:nvPr userDrawn="1"/>
        </p:nvSpPr>
        <p:spPr bwMode="auto">
          <a:xfrm flipH="1">
            <a:off x="9400032" y="4080794"/>
            <a:ext cx="2791968" cy="2791968"/>
          </a:xfrm>
          <a:prstGeom prst="rtTriangle">
            <a:avLst/>
          </a:prstGeom>
          <a:solidFill>
            <a:srgbClr val="9494D1"/>
          </a:solidFill>
          <a:ln>
            <a:noFill/>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endParaRPr lang="en-US" sz="1800">
              <a:solidFill>
                <a:schemeClr val="bg1"/>
              </a:solidFill>
            </a:endParaRPr>
          </a:p>
        </p:txBody>
      </p:sp>
      <p:sp>
        <p:nvSpPr>
          <p:cNvPr id="10" name="Title 9">
            <a:extLst>
              <a:ext uri="{FF2B5EF4-FFF2-40B4-BE49-F238E27FC236}">
                <a16:creationId xmlns:a16="http://schemas.microsoft.com/office/drawing/2014/main" id="{F5D766FC-34C1-4347-A51E-24BC8D6FA43C}"/>
              </a:ext>
            </a:extLst>
          </p:cNvPr>
          <p:cNvSpPr>
            <a:spLocks noGrp="1"/>
          </p:cNvSpPr>
          <p:nvPr>
            <p:ph type="title"/>
          </p:nvPr>
        </p:nvSpPr>
        <p:spPr>
          <a:xfrm>
            <a:off x="461962" y="430213"/>
            <a:ext cx="11268075" cy="1802447"/>
          </a:xfrm>
          <a:noFill/>
        </p:spPr>
        <p:txBody>
          <a:bodyPr lIns="0" tIns="0" rIns="228600" bIns="0" anchor="b" anchorCtr="0"/>
          <a:lstStyle>
            <a:lvl1pPr>
              <a:lnSpc>
                <a:spcPts val="4400"/>
              </a:lnSpc>
              <a:defRPr sz="4400" b="0" i="0">
                <a:solidFill>
                  <a:srgbClr val="9494D1"/>
                </a:solidFill>
              </a:defRPr>
            </a:lvl1pPr>
          </a:lstStyle>
          <a:p>
            <a:r>
              <a:rPr lang="en-US"/>
              <a:t>Click to edit Master title style</a:t>
            </a:r>
          </a:p>
        </p:txBody>
      </p:sp>
      <p:sp>
        <p:nvSpPr>
          <p:cNvPr id="7" name="Text Placeholder 2">
            <a:extLst>
              <a:ext uri="{FF2B5EF4-FFF2-40B4-BE49-F238E27FC236}">
                <a16:creationId xmlns:a16="http://schemas.microsoft.com/office/drawing/2014/main" id="{C478B0B0-8074-EC48-BD26-3A93AD4673EA}"/>
              </a:ext>
            </a:extLst>
          </p:cNvPr>
          <p:cNvSpPr>
            <a:spLocks noGrp="1"/>
          </p:cNvSpPr>
          <p:nvPr>
            <p:ph type="body" sz="quarter" idx="19"/>
          </p:nvPr>
        </p:nvSpPr>
        <p:spPr>
          <a:xfrm>
            <a:off x="461963" y="2232660"/>
            <a:ext cx="11268075" cy="1528129"/>
          </a:xfrm>
        </p:spPr>
        <p:txBody>
          <a:bodyPr tIns="182880" rIns="1828800"/>
          <a:lstStyle>
            <a:lvl1pPr>
              <a:lnSpc>
                <a:spcPct val="100000"/>
              </a:lnSpc>
              <a:spcAft>
                <a:spcPts val="0"/>
              </a:spcAft>
              <a:defRPr sz="2400" b="0" i="0">
                <a:solidFill>
                  <a:schemeClr val="bg1"/>
                </a:solidFill>
                <a:latin typeface="Georgia" panose="02040502050405020303" pitchFamily="18" charset="0"/>
              </a:defRPr>
            </a:lvl1pPr>
            <a:lvl2pPr>
              <a:lnSpc>
                <a:spcPct val="100000"/>
              </a:lnSpc>
              <a:spcAft>
                <a:spcPts val="0"/>
              </a:spcAft>
              <a:defRPr>
                <a:solidFill>
                  <a:schemeClr val="bg1"/>
                </a:solidFill>
              </a:defRPr>
            </a:lvl2pPr>
            <a:lvl3pPr marL="0" indent="0">
              <a:buFontTx/>
              <a:buNone/>
              <a:defRPr>
                <a:solidFill>
                  <a:schemeClr val="bg1"/>
                </a:solidFill>
              </a:defRPr>
            </a:lvl3pPr>
            <a:lvl4pPr marL="228600" indent="0">
              <a:buFontTx/>
              <a:buNone/>
              <a:defRPr>
                <a:solidFill>
                  <a:schemeClr val="bg1"/>
                </a:solidFill>
              </a:defRPr>
            </a:lvl4pPr>
            <a:lvl5pPr marL="457200" indent="0">
              <a:buFontTx/>
              <a:buNone/>
              <a:defRPr>
                <a:solidFill>
                  <a:schemeClr val="bg1"/>
                </a:solidFill>
              </a:defRPr>
            </a:lvl5pPr>
            <a:lvl6pPr marL="685800" indent="0">
              <a:buFontTx/>
              <a:buNone/>
              <a:defRPr>
                <a:solidFill>
                  <a:schemeClr val="bg1"/>
                </a:solidFill>
              </a:defRPr>
            </a:lvl6pPr>
            <a:lvl7pPr marL="914400" indent="0">
              <a:buFontTx/>
              <a:buNone/>
              <a:defRPr>
                <a:solidFill>
                  <a:schemeClr val="bg1"/>
                </a:solidFill>
              </a:defRPr>
            </a:lvl7pPr>
            <a:lvl8pPr marL="914400" indent="0">
              <a:buFontTx/>
              <a:buNone/>
              <a:defRPr>
                <a:solidFill>
                  <a:schemeClr val="bg1"/>
                </a:solidFill>
              </a:defRPr>
            </a:lvl8pPr>
            <a:lvl9pPr marL="914400" indent="0">
              <a:buFontTx/>
              <a:buNone/>
              <a:defRPr>
                <a:solidFill>
                  <a:schemeClr val="bg1"/>
                </a:solidFill>
              </a:defRPr>
            </a:lvl9pPr>
          </a:lstStyle>
          <a:p>
            <a:pPr lvl="0"/>
            <a:r>
              <a:rPr lang="en-US"/>
              <a:t>Click to edit Master text styles</a:t>
            </a:r>
          </a:p>
        </p:txBody>
      </p:sp>
      <p:sp>
        <p:nvSpPr>
          <p:cNvPr id="11" name="Date Placeholder 3">
            <a:extLst>
              <a:ext uri="{FF2B5EF4-FFF2-40B4-BE49-F238E27FC236}">
                <a16:creationId xmlns:a16="http://schemas.microsoft.com/office/drawing/2014/main" id="{7AD3EEA5-A6DA-FE4E-965E-163979970CC2}"/>
              </a:ext>
            </a:extLst>
          </p:cNvPr>
          <p:cNvSpPr>
            <a:spLocks noGrp="1"/>
          </p:cNvSpPr>
          <p:nvPr>
            <p:ph type="dt" sz="half" idx="10"/>
          </p:nvPr>
        </p:nvSpPr>
        <p:spPr>
          <a:xfrm>
            <a:off x="8166101" y="6343651"/>
            <a:ext cx="3181641" cy="2032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8"/>
            <a:fld id="{C4703112-5738-0F46-91F8-1E3B6E47E198}" type="datetime4">
              <a:t>July 8, 2026</a:t>
            </a:fld>
            <a:endParaRPr lang="en-US"/>
          </a:p>
        </p:txBody>
      </p:sp>
      <p:sp>
        <p:nvSpPr>
          <p:cNvPr id="12" name="Slide Number Placeholder 8">
            <a:extLst>
              <a:ext uri="{FF2B5EF4-FFF2-40B4-BE49-F238E27FC236}">
                <a16:creationId xmlns:a16="http://schemas.microsoft.com/office/drawing/2014/main" id="{E22BC6A9-FDC8-2648-BD25-A43311D68C89}"/>
              </a:ext>
            </a:extLst>
          </p:cNvPr>
          <p:cNvSpPr>
            <a:spLocks noGrp="1"/>
          </p:cNvSpPr>
          <p:nvPr>
            <p:ph type="sldNum" sz="quarter" idx="12"/>
          </p:nvPr>
        </p:nvSpPr>
        <p:spPr>
          <a:xfrm>
            <a:off x="11347742" y="6346858"/>
            <a:ext cx="382295" cy="19323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b="0" i="0">
                <a:solidFill>
                  <a:schemeClr val="bg1"/>
                </a:solidFill>
              </a:defRPr>
            </a:lvl9pPr>
          </a:lstStyle>
          <a:p>
            <a:pPr lvl="8"/>
            <a:fld id="{63DCA5C9-2E11-4C67-86EB-AE1DE127DC64}" type="slidenum">
              <a:rPr lang="en-US" smtClean="0"/>
              <a:pPr lvl="8"/>
              <a:t>‹#›</a:t>
            </a:fld>
            <a:endParaRPr lang="en-US"/>
          </a:p>
        </p:txBody>
      </p:sp>
      <p:sp>
        <p:nvSpPr>
          <p:cNvPr id="9" name="TextBox 8">
            <a:extLst>
              <a:ext uri="{FF2B5EF4-FFF2-40B4-BE49-F238E27FC236}">
                <a16:creationId xmlns:a16="http://schemas.microsoft.com/office/drawing/2014/main" id="{1C3F9189-BC60-45FD-ADE4-0CD2F4C9E598}"/>
              </a:ext>
            </a:extLst>
          </p:cNvPr>
          <p:cNvSpPr txBox="1"/>
          <p:nvPr userDrawn="1"/>
        </p:nvSpPr>
        <p:spPr>
          <a:xfrm>
            <a:off x="470927" y="6385112"/>
            <a:ext cx="2045850" cy="154978"/>
          </a:xfrm>
          <a:prstGeom prst="rect">
            <a:avLst/>
          </a:prstGeom>
          <a:noFill/>
        </p:spPr>
        <p:txBody>
          <a:bodyPr wrap="square" lIns="0" tIns="0" rIns="0" bIns="0" rtlCol="0">
            <a:normAutofit fontScale="62500" lnSpcReduction="20000"/>
          </a:bodyPr>
          <a:lstStyle/>
          <a:p>
            <a:pPr marL="0" indent="0" algn="l">
              <a:lnSpc>
                <a:spcPct val="120000"/>
              </a:lnSpc>
              <a:spcAft>
                <a:spcPts val="1200"/>
              </a:spcAft>
            </a:pPr>
            <a:r>
              <a:rPr lang="en-US" sz="1600" b="0" i="0">
                <a:solidFill>
                  <a:schemeClr val="bg1"/>
                </a:solidFill>
                <a:latin typeface="+mn-lt"/>
                <a:ea typeface="Verdana" panose="020B0604030504040204" pitchFamily="34" charset="0"/>
                <a:cs typeface="Verdana" panose="020B0604030504040204" pitchFamily="34" charset="0"/>
              </a:rPr>
              <a:t>Katz Institute for Women's Health</a:t>
            </a:r>
            <a:r>
              <a:rPr lang="en-US" sz="1600" b="0" i="0" baseline="30000">
                <a:solidFill>
                  <a:schemeClr val="bg1"/>
                </a:solidFill>
                <a:latin typeface="+mn-lt"/>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12804789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vider_green_blue">
    <p:bg>
      <p:bgPr>
        <a:solidFill>
          <a:srgbClr val="00823C"/>
        </a:solidFill>
        <a:effectLst/>
      </p:bgPr>
    </p:bg>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210B340A-A13F-A040-A28F-E3908CA063DF}"/>
              </a:ext>
            </a:extLst>
          </p:cNvPr>
          <p:cNvSpPr/>
          <p:nvPr userDrawn="1"/>
        </p:nvSpPr>
        <p:spPr bwMode="auto">
          <a:xfrm flipH="1">
            <a:off x="9400032" y="4080794"/>
            <a:ext cx="2791968" cy="2791968"/>
          </a:xfrm>
          <a:prstGeom prst="rtTriangle">
            <a:avLst/>
          </a:prstGeom>
          <a:solidFill>
            <a:srgbClr val="009ADF"/>
          </a:solidFill>
          <a:ln>
            <a:noFill/>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endParaRPr lang="en-US" sz="1800">
              <a:solidFill>
                <a:schemeClr val="bg1"/>
              </a:solidFill>
            </a:endParaRPr>
          </a:p>
        </p:txBody>
      </p:sp>
      <p:sp>
        <p:nvSpPr>
          <p:cNvPr id="10" name="Title 9">
            <a:extLst>
              <a:ext uri="{FF2B5EF4-FFF2-40B4-BE49-F238E27FC236}">
                <a16:creationId xmlns:a16="http://schemas.microsoft.com/office/drawing/2014/main" id="{F5D766FC-34C1-4347-A51E-24BC8D6FA43C}"/>
              </a:ext>
            </a:extLst>
          </p:cNvPr>
          <p:cNvSpPr>
            <a:spLocks noGrp="1"/>
          </p:cNvSpPr>
          <p:nvPr>
            <p:ph type="title"/>
          </p:nvPr>
        </p:nvSpPr>
        <p:spPr>
          <a:xfrm>
            <a:off x="0" y="430213"/>
            <a:ext cx="11730038" cy="3826477"/>
          </a:xfrm>
          <a:noFill/>
        </p:spPr>
        <p:txBody>
          <a:bodyPr lIns="457200" tIns="0" rIns="228600" bIns="0" anchor="ctr" anchorCtr="0"/>
          <a:lstStyle>
            <a:lvl1pPr>
              <a:lnSpc>
                <a:spcPts val="7200"/>
              </a:lnSpc>
              <a:defRPr sz="7200" b="0" i="0">
                <a:solidFill>
                  <a:schemeClr val="accent3"/>
                </a:solidFill>
              </a:defRPr>
            </a:lvl1pPr>
          </a:lstStyle>
          <a:p>
            <a:r>
              <a:rPr lang="en-US"/>
              <a:t>Click to edit Master title style</a:t>
            </a:r>
          </a:p>
        </p:txBody>
      </p:sp>
      <p:sp>
        <p:nvSpPr>
          <p:cNvPr id="4" name="Date Placeholder 3">
            <a:extLst>
              <a:ext uri="{FF2B5EF4-FFF2-40B4-BE49-F238E27FC236}">
                <a16:creationId xmlns:a16="http://schemas.microsoft.com/office/drawing/2014/main" id="{824AB25C-1FA6-D844-A247-BE15338D2649}"/>
              </a:ext>
            </a:extLst>
          </p:cNvPr>
          <p:cNvSpPr>
            <a:spLocks noGrp="1"/>
          </p:cNvSpPr>
          <p:nvPr>
            <p:ph type="dt" sz="half" idx="10"/>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8"/>
            <a:fld id="{9761B606-4630-4E41-8984-535C2B93984F}" type="datetime4">
              <a:t>July 8, 2026</a:t>
            </a:fld>
            <a:endParaRPr lang="en-US"/>
          </a:p>
        </p:txBody>
      </p:sp>
      <p:sp>
        <p:nvSpPr>
          <p:cNvPr id="9" name="Slide Number Placeholder 8">
            <a:extLst>
              <a:ext uri="{FF2B5EF4-FFF2-40B4-BE49-F238E27FC236}">
                <a16:creationId xmlns:a16="http://schemas.microsoft.com/office/drawing/2014/main" id="{080D55D5-9684-6A47-9F9B-95DBAE5CCE8B}"/>
              </a:ext>
            </a:extLst>
          </p:cNvPr>
          <p:cNvSpPr>
            <a:spLocks noGrp="1"/>
          </p:cNvSpPr>
          <p:nvPr>
            <p:ph type="sldNum" sz="quarter" idx="12"/>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b="0" i="0">
                <a:solidFill>
                  <a:schemeClr val="bg1"/>
                </a:solidFill>
              </a:defRPr>
            </a:lvl9pPr>
          </a:lstStyle>
          <a:p>
            <a:pPr lvl="8"/>
            <a:fld id="{63DCA5C9-2E11-4C67-86EB-AE1DE127DC64}" type="slidenum">
              <a:rPr lang="en-US" smtClean="0"/>
              <a:pPr lvl="8"/>
              <a:t>‹#›</a:t>
            </a:fld>
            <a:endParaRPr lang="en-US"/>
          </a:p>
        </p:txBody>
      </p:sp>
      <p:sp>
        <p:nvSpPr>
          <p:cNvPr id="11" name="TextBox 10">
            <a:extLst>
              <a:ext uri="{FF2B5EF4-FFF2-40B4-BE49-F238E27FC236}">
                <a16:creationId xmlns:a16="http://schemas.microsoft.com/office/drawing/2014/main" id="{8489DF66-74AB-4AFD-9846-A461C55B74AB}"/>
              </a:ext>
            </a:extLst>
          </p:cNvPr>
          <p:cNvSpPr txBox="1"/>
          <p:nvPr userDrawn="1"/>
        </p:nvSpPr>
        <p:spPr>
          <a:xfrm>
            <a:off x="470927" y="6385112"/>
            <a:ext cx="2045850" cy="154978"/>
          </a:xfrm>
          <a:prstGeom prst="rect">
            <a:avLst/>
          </a:prstGeom>
          <a:noFill/>
        </p:spPr>
        <p:txBody>
          <a:bodyPr wrap="square" lIns="0" tIns="0" rIns="0" bIns="0" rtlCol="0">
            <a:normAutofit fontScale="62500" lnSpcReduction="20000"/>
          </a:bodyPr>
          <a:lstStyle/>
          <a:p>
            <a:pPr marL="0" indent="0" algn="l">
              <a:lnSpc>
                <a:spcPct val="120000"/>
              </a:lnSpc>
              <a:spcAft>
                <a:spcPts val="1200"/>
              </a:spcAft>
            </a:pPr>
            <a:r>
              <a:rPr lang="en-US" sz="1600" b="0" i="0">
                <a:solidFill>
                  <a:schemeClr val="bg1"/>
                </a:solidFill>
                <a:latin typeface="+mn-lt"/>
                <a:ea typeface="Verdana" panose="020B0604030504040204" pitchFamily="34" charset="0"/>
                <a:cs typeface="Verdana" panose="020B0604030504040204" pitchFamily="34" charset="0"/>
              </a:rPr>
              <a:t>Katz Institute for Women's Health</a:t>
            </a:r>
            <a:r>
              <a:rPr lang="en-US" sz="1600" b="0" i="0" baseline="30000">
                <a:solidFill>
                  <a:schemeClr val="bg1"/>
                </a:solidFill>
                <a:latin typeface="+mn-lt"/>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2675758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divider_green_blue_sub">
    <p:bg>
      <p:bgPr>
        <a:solidFill>
          <a:srgbClr val="00823C"/>
        </a:solidFill>
        <a:effectLst/>
      </p:bgPr>
    </p:bg>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77CF0A91-1262-9A44-AC93-0B5C118C95A5}"/>
              </a:ext>
            </a:extLst>
          </p:cNvPr>
          <p:cNvSpPr/>
          <p:nvPr userDrawn="1"/>
        </p:nvSpPr>
        <p:spPr bwMode="auto">
          <a:xfrm flipH="1">
            <a:off x="9400032" y="4080794"/>
            <a:ext cx="2791968" cy="2791968"/>
          </a:xfrm>
          <a:prstGeom prst="rtTriangle">
            <a:avLst/>
          </a:prstGeom>
          <a:solidFill>
            <a:srgbClr val="009ADF"/>
          </a:solidFill>
          <a:ln>
            <a:noFill/>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endParaRPr lang="en-US" sz="1800">
              <a:solidFill>
                <a:schemeClr val="bg1"/>
              </a:solidFill>
            </a:endParaRPr>
          </a:p>
        </p:txBody>
      </p:sp>
      <p:sp>
        <p:nvSpPr>
          <p:cNvPr id="10" name="Title 9">
            <a:extLst>
              <a:ext uri="{FF2B5EF4-FFF2-40B4-BE49-F238E27FC236}">
                <a16:creationId xmlns:a16="http://schemas.microsoft.com/office/drawing/2014/main" id="{F5D766FC-34C1-4347-A51E-24BC8D6FA43C}"/>
              </a:ext>
            </a:extLst>
          </p:cNvPr>
          <p:cNvSpPr>
            <a:spLocks noGrp="1"/>
          </p:cNvSpPr>
          <p:nvPr>
            <p:ph type="title"/>
          </p:nvPr>
        </p:nvSpPr>
        <p:spPr>
          <a:xfrm>
            <a:off x="461962" y="430213"/>
            <a:ext cx="11268075" cy="1802447"/>
          </a:xfrm>
          <a:noFill/>
        </p:spPr>
        <p:txBody>
          <a:bodyPr lIns="0" tIns="0" rIns="228600" bIns="0" anchor="b" anchorCtr="0"/>
          <a:lstStyle>
            <a:lvl1pPr>
              <a:lnSpc>
                <a:spcPts val="4400"/>
              </a:lnSpc>
              <a:defRPr sz="4400" b="0" i="0">
                <a:solidFill>
                  <a:schemeClr val="accent3"/>
                </a:solidFill>
              </a:defRPr>
            </a:lvl1pPr>
          </a:lstStyle>
          <a:p>
            <a:r>
              <a:rPr lang="en-US"/>
              <a:t>Click to edit Master title style</a:t>
            </a:r>
          </a:p>
        </p:txBody>
      </p:sp>
      <p:sp>
        <p:nvSpPr>
          <p:cNvPr id="7" name="Text Placeholder 2">
            <a:extLst>
              <a:ext uri="{FF2B5EF4-FFF2-40B4-BE49-F238E27FC236}">
                <a16:creationId xmlns:a16="http://schemas.microsoft.com/office/drawing/2014/main" id="{C478B0B0-8074-EC48-BD26-3A93AD4673EA}"/>
              </a:ext>
            </a:extLst>
          </p:cNvPr>
          <p:cNvSpPr>
            <a:spLocks noGrp="1"/>
          </p:cNvSpPr>
          <p:nvPr>
            <p:ph type="body" sz="quarter" idx="19"/>
          </p:nvPr>
        </p:nvSpPr>
        <p:spPr>
          <a:xfrm>
            <a:off x="461963" y="2232660"/>
            <a:ext cx="11268075" cy="1528129"/>
          </a:xfrm>
        </p:spPr>
        <p:txBody>
          <a:bodyPr tIns="182880" rIns="1828800"/>
          <a:lstStyle>
            <a:lvl1pPr>
              <a:lnSpc>
                <a:spcPct val="100000"/>
              </a:lnSpc>
              <a:spcAft>
                <a:spcPts val="0"/>
              </a:spcAft>
              <a:defRPr sz="2400" b="0" i="0">
                <a:solidFill>
                  <a:schemeClr val="bg1"/>
                </a:solidFill>
                <a:latin typeface="Georgia" panose="02040502050405020303" pitchFamily="18" charset="0"/>
              </a:defRPr>
            </a:lvl1pPr>
            <a:lvl2pPr>
              <a:lnSpc>
                <a:spcPct val="100000"/>
              </a:lnSpc>
              <a:spcAft>
                <a:spcPts val="0"/>
              </a:spcAft>
              <a:defRPr>
                <a:solidFill>
                  <a:schemeClr val="bg1"/>
                </a:solidFill>
              </a:defRPr>
            </a:lvl2pPr>
            <a:lvl3pPr marL="0" indent="0">
              <a:buFontTx/>
              <a:buNone/>
              <a:defRPr>
                <a:solidFill>
                  <a:schemeClr val="bg1"/>
                </a:solidFill>
              </a:defRPr>
            </a:lvl3pPr>
            <a:lvl4pPr marL="228600" indent="0">
              <a:buFontTx/>
              <a:buNone/>
              <a:defRPr>
                <a:solidFill>
                  <a:schemeClr val="bg1"/>
                </a:solidFill>
              </a:defRPr>
            </a:lvl4pPr>
            <a:lvl5pPr marL="457200" indent="0">
              <a:buFontTx/>
              <a:buNone/>
              <a:defRPr>
                <a:solidFill>
                  <a:schemeClr val="bg1"/>
                </a:solidFill>
              </a:defRPr>
            </a:lvl5pPr>
            <a:lvl6pPr marL="685800" indent="0">
              <a:buFontTx/>
              <a:buNone/>
              <a:defRPr>
                <a:solidFill>
                  <a:schemeClr val="bg1"/>
                </a:solidFill>
              </a:defRPr>
            </a:lvl6pPr>
            <a:lvl7pPr marL="914400" indent="0">
              <a:buFontTx/>
              <a:buNone/>
              <a:defRPr>
                <a:solidFill>
                  <a:schemeClr val="bg1"/>
                </a:solidFill>
              </a:defRPr>
            </a:lvl7pPr>
            <a:lvl8pPr marL="914400" indent="0">
              <a:buFontTx/>
              <a:buNone/>
              <a:defRPr>
                <a:solidFill>
                  <a:schemeClr val="bg1"/>
                </a:solidFill>
              </a:defRPr>
            </a:lvl8pPr>
            <a:lvl9pPr marL="914400" indent="0">
              <a:buFontTx/>
              <a:buNone/>
              <a:defRPr>
                <a:solidFill>
                  <a:schemeClr val="bg1"/>
                </a:solidFill>
              </a:defRPr>
            </a:lvl9pPr>
          </a:lstStyle>
          <a:p>
            <a:pPr lvl="0"/>
            <a:r>
              <a:rPr lang="en-US"/>
              <a:t>Click to edit Master text styles</a:t>
            </a:r>
          </a:p>
        </p:txBody>
      </p:sp>
      <p:sp>
        <p:nvSpPr>
          <p:cNvPr id="11" name="Date Placeholder 3">
            <a:extLst>
              <a:ext uri="{FF2B5EF4-FFF2-40B4-BE49-F238E27FC236}">
                <a16:creationId xmlns:a16="http://schemas.microsoft.com/office/drawing/2014/main" id="{7AD3EEA5-A6DA-FE4E-965E-163979970CC2}"/>
              </a:ext>
            </a:extLst>
          </p:cNvPr>
          <p:cNvSpPr>
            <a:spLocks noGrp="1"/>
          </p:cNvSpPr>
          <p:nvPr>
            <p:ph type="dt" sz="half" idx="10"/>
          </p:nvPr>
        </p:nvSpPr>
        <p:spPr>
          <a:xfrm>
            <a:off x="8166101" y="6343651"/>
            <a:ext cx="3181641" cy="2032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8"/>
            <a:fld id="{C4703112-5738-0F46-91F8-1E3B6E47E198}" type="datetime4">
              <a:t>July 8, 2026</a:t>
            </a:fld>
            <a:endParaRPr lang="en-US"/>
          </a:p>
        </p:txBody>
      </p:sp>
      <p:sp>
        <p:nvSpPr>
          <p:cNvPr id="12" name="Slide Number Placeholder 8">
            <a:extLst>
              <a:ext uri="{FF2B5EF4-FFF2-40B4-BE49-F238E27FC236}">
                <a16:creationId xmlns:a16="http://schemas.microsoft.com/office/drawing/2014/main" id="{E22BC6A9-FDC8-2648-BD25-A43311D68C89}"/>
              </a:ext>
            </a:extLst>
          </p:cNvPr>
          <p:cNvSpPr>
            <a:spLocks noGrp="1"/>
          </p:cNvSpPr>
          <p:nvPr>
            <p:ph type="sldNum" sz="quarter" idx="12"/>
          </p:nvPr>
        </p:nvSpPr>
        <p:spPr>
          <a:xfrm>
            <a:off x="11347742" y="6346858"/>
            <a:ext cx="382295" cy="19323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b="0" i="0">
                <a:solidFill>
                  <a:schemeClr val="bg1"/>
                </a:solidFill>
              </a:defRPr>
            </a:lvl9pPr>
          </a:lstStyle>
          <a:p>
            <a:pPr lvl="8"/>
            <a:fld id="{63DCA5C9-2E11-4C67-86EB-AE1DE127DC64}" type="slidenum">
              <a:rPr lang="en-US" smtClean="0"/>
              <a:pPr lvl="8"/>
              <a:t>‹#›</a:t>
            </a:fld>
            <a:endParaRPr lang="en-US"/>
          </a:p>
        </p:txBody>
      </p:sp>
      <p:sp>
        <p:nvSpPr>
          <p:cNvPr id="9" name="TextBox 8">
            <a:extLst>
              <a:ext uri="{FF2B5EF4-FFF2-40B4-BE49-F238E27FC236}">
                <a16:creationId xmlns:a16="http://schemas.microsoft.com/office/drawing/2014/main" id="{AFD39F3C-6FF2-4633-8ECD-10FC2AC95791}"/>
              </a:ext>
            </a:extLst>
          </p:cNvPr>
          <p:cNvSpPr txBox="1"/>
          <p:nvPr userDrawn="1"/>
        </p:nvSpPr>
        <p:spPr>
          <a:xfrm>
            <a:off x="470927" y="6385112"/>
            <a:ext cx="2045850" cy="154978"/>
          </a:xfrm>
          <a:prstGeom prst="rect">
            <a:avLst/>
          </a:prstGeom>
          <a:noFill/>
        </p:spPr>
        <p:txBody>
          <a:bodyPr wrap="square" lIns="0" tIns="0" rIns="0" bIns="0" rtlCol="0">
            <a:normAutofit fontScale="62500" lnSpcReduction="20000"/>
          </a:bodyPr>
          <a:lstStyle/>
          <a:p>
            <a:pPr marL="0" indent="0" algn="l">
              <a:lnSpc>
                <a:spcPct val="120000"/>
              </a:lnSpc>
              <a:spcAft>
                <a:spcPts val="1200"/>
              </a:spcAft>
            </a:pPr>
            <a:r>
              <a:rPr lang="en-US" sz="1600" b="0" i="0">
                <a:solidFill>
                  <a:schemeClr val="bg1"/>
                </a:solidFill>
                <a:latin typeface="+mn-lt"/>
                <a:ea typeface="Verdana" panose="020B0604030504040204" pitchFamily="34" charset="0"/>
                <a:cs typeface="Verdana" panose="020B0604030504040204" pitchFamily="34" charset="0"/>
              </a:rPr>
              <a:t>Katz Institute for Women's Health</a:t>
            </a:r>
            <a:r>
              <a:rPr lang="en-US" sz="1600" b="0" i="0" baseline="30000">
                <a:solidFill>
                  <a:schemeClr val="bg1"/>
                </a:solidFill>
                <a:latin typeface="+mn-lt"/>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2028692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_blue_green">
    <p:bg>
      <p:bgPr>
        <a:solidFill>
          <a:schemeClr val="accent1"/>
        </a:solidFill>
        <a:effectLst/>
      </p:bgPr>
    </p:bg>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5065AAD1-ED61-5D4D-BAB3-4E3C609E72B2}"/>
              </a:ext>
            </a:extLst>
          </p:cNvPr>
          <p:cNvSpPr/>
          <p:nvPr userDrawn="1"/>
        </p:nvSpPr>
        <p:spPr bwMode="auto">
          <a:xfrm>
            <a:off x="0" y="4080794"/>
            <a:ext cx="2791968" cy="2791968"/>
          </a:xfrm>
          <a:prstGeom prst="rtTriangle">
            <a:avLst/>
          </a:prstGeom>
          <a:solidFill>
            <a:schemeClr val="accent5"/>
          </a:solidFill>
          <a:ln>
            <a:noFill/>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endParaRPr lang="en-US" sz="1800">
              <a:solidFill>
                <a:schemeClr val="bg1"/>
              </a:solidFill>
            </a:endParaRPr>
          </a:p>
        </p:txBody>
      </p:sp>
      <p:sp>
        <p:nvSpPr>
          <p:cNvPr id="10" name="Title 9">
            <a:extLst>
              <a:ext uri="{FF2B5EF4-FFF2-40B4-BE49-F238E27FC236}">
                <a16:creationId xmlns:a16="http://schemas.microsoft.com/office/drawing/2014/main" id="{F5D766FC-34C1-4347-A51E-24BC8D6FA43C}"/>
              </a:ext>
            </a:extLst>
          </p:cNvPr>
          <p:cNvSpPr>
            <a:spLocks noGrp="1"/>
          </p:cNvSpPr>
          <p:nvPr>
            <p:ph type="title"/>
          </p:nvPr>
        </p:nvSpPr>
        <p:spPr>
          <a:xfrm>
            <a:off x="461962" y="430214"/>
            <a:ext cx="5486401" cy="1330854"/>
          </a:xfrm>
          <a:noFill/>
        </p:spPr>
        <p:txBody>
          <a:bodyPr lIns="0" tIns="0" rIns="0" bIns="0" anchor="ctr" anchorCtr="0"/>
          <a:lstStyle>
            <a:lvl1pPr>
              <a:lnSpc>
                <a:spcPct val="100000"/>
              </a:lnSpc>
              <a:defRPr sz="2400" b="0" i="0" cap="none" baseline="0">
                <a:solidFill>
                  <a:schemeClr val="accent5"/>
                </a:solidFill>
                <a:latin typeface="Georgia" panose="02040502050405020303" pitchFamily="18" charset="0"/>
              </a:defRPr>
            </a:lvl1pPr>
          </a:lstStyle>
          <a:p>
            <a:r>
              <a:rPr lang="en-US"/>
              <a:t>Click to edit Master title style</a:t>
            </a:r>
          </a:p>
        </p:txBody>
      </p:sp>
      <p:sp>
        <p:nvSpPr>
          <p:cNvPr id="7" name="Text Placeholder 2">
            <a:extLst>
              <a:ext uri="{FF2B5EF4-FFF2-40B4-BE49-F238E27FC236}">
                <a16:creationId xmlns:a16="http://schemas.microsoft.com/office/drawing/2014/main" id="{C478B0B0-8074-EC48-BD26-3A93AD4673EA}"/>
              </a:ext>
            </a:extLst>
          </p:cNvPr>
          <p:cNvSpPr>
            <a:spLocks noGrp="1"/>
          </p:cNvSpPr>
          <p:nvPr>
            <p:ph type="body" sz="quarter" idx="19"/>
          </p:nvPr>
        </p:nvSpPr>
        <p:spPr>
          <a:xfrm>
            <a:off x="461964" y="1784594"/>
            <a:ext cx="5486400" cy="1976195"/>
          </a:xfrm>
        </p:spPr>
        <p:txBody>
          <a:bodyPr tIns="91440"/>
          <a:lstStyle>
            <a:lvl1pPr>
              <a:lnSpc>
                <a:spcPct val="100000"/>
              </a:lnSpc>
              <a:spcAft>
                <a:spcPts val="0"/>
              </a:spcAft>
              <a:defRPr sz="1400" b="0" i="0">
                <a:solidFill>
                  <a:schemeClr val="bg1"/>
                </a:solidFill>
                <a:latin typeface="+mn-lt"/>
              </a:defRPr>
            </a:lvl1pPr>
            <a:lvl2pPr>
              <a:lnSpc>
                <a:spcPct val="100000"/>
              </a:lnSpc>
              <a:spcAft>
                <a:spcPts val="0"/>
              </a:spcAft>
              <a:defRPr sz="1400">
                <a:solidFill>
                  <a:schemeClr val="bg1"/>
                </a:solidFill>
                <a:latin typeface="+mn-lt"/>
              </a:defRPr>
            </a:lvl2pPr>
            <a:lvl3pPr marL="0" indent="0">
              <a:buFontTx/>
              <a:buNone/>
              <a:defRPr>
                <a:solidFill>
                  <a:schemeClr val="bg1"/>
                </a:solidFill>
              </a:defRPr>
            </a:lvl3pPr>
            <a:lvl4pPr marL="228600" indent="0">
              <a:buFontTx/>
              <a:buNone/>
              <a:defRPr>
                <a:solidFill>
                  <a:schemeClr val="bg1"/>
                </a:solidFill>
              </a:defRPr>
            </a:lvl4pPr>
            <a:lvl5pPr marL="457200" indent="0">
              <a:buFontTx/>
              <a:buNone/>
              <a:defRPr>
                <a:solidFill>
                  <a:schemeClr val="bg1"/>
                </a:solidFill>
              </a:defRPr>
            </a:lvl5pPr>
            <a:lvl6pPr marL="685800" indent="0">
              <a:buFontTx/>
              <a:buNone/>
              <a:defRPr>
                <a:solidFill>
                  <a:schemeClr val="bg1"/>
                </a:solidFill>
              </a:defRPr>
            </a:lvl6pPr>
            <a:lvl7pPr marL="914400" indent="0">
              <a:buFontTx/>
              <a:buNone/>
              <a:defRPr>
                <a:solidFill>
                  <a:schemeClr val="bg1"/>
                </a:solidFill>
              </a:defRPr>
            </a:lvl7pPr>
            <a:lvl8pPr marL="914400" indent="0">
              <a:buFontTx/>
              <a:buNone/>
              <a:defRPr>
                <a:solidFill>
                  <a:schemeClr val="bg1"/>
                </a:solidFill>
              </a:defRPr>
            </a:lvl8pPr>
            <a:lvl9pPr marL="914400" indent="0">
              <a:buFontTx/>
              <a:buNone/>
              <a:defRPr>
                <a:solidFill>
                  <a:schemeClr val="bg1"/>
                </a:solidFill>
              </a:defRPr>
            </a:lvl9pPr>
          </a:lstStyle>
          <a:p>
            <a:pPr lvl="0"/>
            <a:r>
              <a:rPr lang="en-US"/>
              <a:t>Click to edit Master text styles</a:t>
            </a:r>
          </a:p>
        </p:txBody>
      </p:sp>
      <p:sp>
        <p:nvSpPr>
          <p:cNvPr id="5" name="Picture Placeholder 4">
            <a:extLst>
              <a:ext uri="{FF2B5EF4-FFF2-40B4-BE49-F238E27FC236}">
                <a16:creationId xmlns:a16="http://schemas.microsoft.com/office/drawing/2014/main" id="{CF998D30-CA11-964F-A1DC-3B3DA3666FE4}"/>
              </a:ext>
            </a:extLst>
          </p:cNvPr>
          <p:cNvSpPr>
            <a:spLocks noGrp="1"/>
          </p:cNvSpPr>
          <p:nvPr>
            <p:ph type="pic" sz="quarter" idx="20"/>
          </p:nvPr>
        </p:nvSpPr>
        <p:spPr>
          <a:xfrm>
            <a:off x="6243638" y="0"/>
            <a:ext cx="5948362" cy="6861572"/>
          </a:xfrm>
          <a:solidFill>
            <a:schemeClr val="tx2">
              <a:lumMod val="20000"/>
              <a:lumOff val="80000"/>
            </a:schemeClr>
          </a:solidFill>
        </p:spPr>
        <p:txBody>
          <a:bodyPr tIns="2651760"/>
          <a:lstStyle>
            <a:lvl1pPr algn="ctr">
              <a:defRPr b="0" i="0"/>
            </a:lvl1pPr>
          </a:lstStyle>
          <a:p>
            <a:endParaRPr lang="en-US"/>
          </a:p>
        </p:txBody>
      </p:sp>
      <p:sp>
        <p:nvSpPr>
          <p:cNvPr id="13" name="TextBox 12">
            <a:extLst>
              <a:ext uri="{FF2B5EF4-FFF2-40B4-BE49-F238E27FC236}">
                <a16:creationId xmlns:a16="http://schemas.microsoft.com/office/drawing/2014/main" id="{599AD6A0-C1C3-3A42-B3DF-34EFB4B33ACB}"/>
              </a:ext>
            </a:extLst>
          </p:cNvPr>
          <p:cNvSpPr txBox="1"/>
          <p:nvPr userDrawn="1"/>
        </p:nvSpPr>
        <p:spPr>
          <a:xfrm>
            <a:off x="470927" y="6309360"/>
            <a:ext cx="1240308" cy="365760"/>
          </a:xfrm>
          <a:prstGeom prst="rect">
            <a:avLst/>
          </a:prstGeom>
          <a:noFill/>
        </p:spPr>
        <p:txBody>
          <a:bodyPr wrap="square" lIns="0" tIns="0" rIns="0" bIns="0" rtlCol="0">
            <a:normAutofit lnSpcReduction="10000"/>
          </a:bodyPr>
          <a:lstStyle/>
          <a:p>
            <a:pPr marL="0" indent="0" algn="l">
              <a:lnSpc>
                <a:spcPct val="120000"/>
              </a:lnSpc>
              <a:spcAft>
                <a:spcPts val="1200"/>
              </a:spcAft>
            </a:pPr>
            <a:r>
              <a:rPr lang="en-US" sz="1600" b="0" i="0" baseline="30000">
                <a:solidFill>
                  <a:schemeClr val="tx2"/>
                </a:solidFill>
                <a:latin typeface="+mn-lt"/>
                <a:ea typeface="Verdana" panose="020B0604030504040204" pitchFamily="34" charset="0"/>
                <a:cs typeface="Verdana" panose="020B0604030504040204" pitchFamily="34" charset="0"/>
              </a:rPr>
              <a:t>Katz Institute for Women’s Health®</a:t>
            </a:r>
          </a:p>
        </p:txBody>
      </p:sp>
    </p:spTree>
    <p:extLst>
      <p:ext uri="{BB962C8B-B14F-4D97-AF65-F5344CB8AC3E}">
        <p14:creationId xmlns:p14="http://schemas.microsoft.com/office/powerpoint/2010/main" val="13922704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quote_purple_orange">
    <p:bg>
      <p:bgPr>
        <a:solidFill>
          <a:srgbClr val="5C0B8A"/>
        </a:solidFill>
        <a:effectLst/>
      </p:bgPr>
    </p:bg>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BF961D2B-4E81-E649-B673-2D599592310B}"/>
              </a:ext>
            </a:extLst>
          </p:cNvPr>
          <p:cNvSpPr/>
          <p:nvPr userDrawn="1"/>
        </p:nvSpPr>
        <p:spPr bwMode="auto">
          <a:xfrm>
            <a:off x="0" y="4080794"/>
            <a:ext cx="2791968" cy="2791968"/>
          </a:xfrm>
          <a:prstGeom prst="rtTriangle">
            <a:avLst/>
          </a:prstGeom>
          <a:solidFill>
            <a:schemeClr val="accent6"/>
          </a:solidFill>
          <a:ln>
            <a:noFill/>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endParaRPr lang="en-US" sz="1800">
              <a:solidFill>
                <a:schemeClr val="bg1"/>
              </a:solidFill>
            </a:endParaRPr>
          </a:p>
        </p:txBody>
      </p:sp>
      <p:sp>
        <p:nvSpPr>
          <p:cNvPr id="10" name="Title 9">
            <a:extLst>
              <a:ext uri="{FF2B5EF4-FFF2-40B4-BE49-F238E27FC236}">
                <a16:creationId xmlns:a16="http://schemas.microsoft.com/office/drawing/2014/main" id="{F5D766FC-34C1-4347-A51E-24BC8D6FA43C}"/>
              </a:ext>
            </a:extLst>
          </p:cNvPr>
          <p:cNvSpPr>
            <a:spLocks noGrp="1"/>
          </p:cNvSpPr>
          <p:nvPr>
            <p:ph type="title"/>
          </p:nvPr>
        </p:nvSpPr>
        <p:spPr>
          <a:xfrm>
            <a:off x="461962" y="430214"/>
            <a:ext cx="5486401" cy="1330854"/>
          </a:xfrm>
          <a:noFill/>
        </p:spPr>
        <p:txBody>
          <a:bodyPr lIns="0" tIns="0" rIns="0" bIns="0" anchor="ctr" anchorCtr="0"/>
          <a:lstStyle>
            <a:lvl1pPr>
              <a:lnSpc>
                <a:spcPct val="100000"/>
              </a:lnSpc>
              <a:defRPr sz="2400" b="0" i="0" cap="none" baseline="0">
                <a:solidFill>
                  <a:schemeClr val="accent6"/>
                </a:solidFill>
                <a:latin typeface="Georgia" panose="02040502050405020303" pitchFamily="18" charset="0"/>
              </a:defRPr>
            </a:lvl1pPr>
          </a:lstStyle>
          <a:p>
            <a:r>
              <a:rPr lang="en-US"/>
              <a:t>Click to edit Master title style</a:t>
            </a:r>
          </a:p>
        </p:txBody>
      </p:sp>
      <p:sp>
        <p:nvSpPr>
          <p:cNvPr id="7" name="Text Placeholder 2">
            <a:extLst>
              <a:ext uri="{FF2B5EF4-FFF2-40B4-BE49-F238E27FC236}">
                <a16:creationId xmlns:a16="http://schemas.microsoft.com/office/drawing/2014/main" id="{C478B0B0-8074-EC48-BD26-3A93AD4673EA}"/>
              </a:ext>
            </a:extLst>
          </p:cNvPr>
          <p:cNvSpPr>
            <a:spLocks noGrp="1"/>
          </p:cNvSpPr>
          <p:nvPr>
            <p:ph type="body" sz="quarter" idx="19"/>
          </p:nvPr>
        </p:nvSpPr>
        <p:spPr>
          <a:xfrm>
            <a:off x="461964" y="1784594"/>
            <a:ext cx="5486400" cy="1976195"/>
          </a:xfrm>
        </p:spPr>
        <p:txBody>
          <a:bodyPr tIns="91440"/>
          <a:lstStyle>
            <a:lvl1pPr>
              <a:lnSpc>
                <a:spcPct val="100000"/>
              </a:lnSpc>
              <a:spcAft>
                <a:spcPts val="0"/>
              </a:spcAft>
              <a:defRPr sz="1400" b="0" i="0">
                <a:solidFill>
                  <a:schemeClr val="bg1"/>
                </a:solidFill>
                <a:latin typeface="+mn-lt"/>
              </a:defRPr>
            </a:lvl1pPr>
            <a:lvl2pPr>
              <a:lnSpc>
                <a:spcPct val="100000"/>
              </a:lnSpc>
              <a:spcAft>
                <a:spcPts val="0"/>
              </a:spcAft>
              <a:defRPr sz="1400">
                <a:solidFill>
                  <a:schemeClr val="bg1"/>
                </a:solidFill>
                <a:latin typeface="+mn-lt"/>
              </a:defRPr>
            </a:lvl2pPr>
            <a:lvl3pPr marL="0" indent="0">
              <a:buFontTx/>
              <a:buNone/>
              <a:defRPr>
                <a:solidFill>
                  <a:schemeClr val="bg1"/>
                </a:solidFill>
              </a:defRPr>
            </a:lvl3pPr>
            <a:lvl4pPr marL="228600" indent="0">
              <a:buFontTx/>
              <a:buNone/>
              <a:defRPr>
                <a:solidFill>
                  <a:schemeClr val="bg1"/>
                </a:solidFill>
              </a:defRPr>
            </a:lvl4pPr>
            <a:lvl5pPr marL="457200" indent="0">
              <a:buFontTx/>
              <a:buNone/>
              <a:defRPr>
                <a:solidFill>
                  <a:schemeClr val="bg1"/>
                </a:solidFill>
              </a:defRPr>
            </a:lvl5pPr>
            <a:lvl6pPr marL="685800" indent="0">
              <a:buFontTx/>
              <a:buNone/>
              <a:defRPr>
                <a:solidFill>
                  <a:schemeClr val="bg1"/>
                </a:solidFill>
              </a:defRPr>
            </a:lvl6pPr>
            <a:lvl7pPr marL="914400" indent="0">
              <a:buFontTx/>
              <a:buNone/>
              <a:defRPr>
                <a:solidFill>
                  <a:schemeClr val="bg1"/>
                </a:solidFill>
              </a:defRPr>
            </a:lvl7pPr>
            <a:lvl8pPr marL="914400" indent="0">
              <a:buFontTx/>
              <a:buNone/>
              <a:defRPr>
                <a:solidFill>
                  <a:schemeClr val="bg1"/>
                </a:solidFill>
              </a:defRPr>
            </a:lvl8pPr>
            <a:lvl9pPr marL="914400" indent="0">
              <a:buFontTx/>
              <a:buNone/>
              <a:defRPr>
                <a:solidFill>
                  <a:schemeClr val="bg1"/>
                </a:solidFill>
              </a:defRPr>
            </a:lvl9pPr>
          </a:lstStyle>
          <a:p>
            <a:pPr lvl="0"/>
            <a:r>
              <a:rPr lang="en-US"/>
              <a:t>Click to edit Master text styles</a:t>
            </a:r>
          </a:p>
        </p:txBody>
      </p:sp>
      <p:sp>
        <p:nvSpPr>
          <p:cNvPr id="5" name="Picture Placeholder 4">
            <a:extLst>
              <a:ext uri="{FF2B5EF4-FFF2-40B4-BE49-F238E27FC236}">
                <a16:creationId xmlns:a16="http://schemas.microsoft.com/office/drawing/2014/main" id="{CF998D30-CA11-964F-A1DC-3B3DA3666FE4}"/>
              </a:ext>
            </a:extLst>
          </p:cNvPr>
          <p:cNvSpPr>
            <a:spLocks noGrp="1"/>
          </p:cNvSpPr>
          <p:nvPr>
            <p:ph type="pic" sz="quarter" idx="20"/>
          </p:nvPr>
        </p:nvSpPr>
        <p:spPr>
          <a:xfrm>
            <a:off x="6243638" y="0"/>
            <a:ext cx="5948362" cy="6861572"/>
          </a:xfrm>
          <a:solidFill>
            <a:schemeClr val="tx2">
              <a:lumMod val="20000"/>
              <a:lumOff val="80000"/>
            </a:schemeClr>
          </a:solidFill>
        </p:spPr>
        <p:txBody>
          <a:bodyPr tIns="2651760"/>
          <a:lstStyle>
            <a:lvl1pPr algn="ctr">
              <a:defRPr b="0" i="0"/>
            </a:lvl1pPr>
          </a:lstStyle>
          <a:p>
            <a:endParaRPr lang="en-US"/>
          </a:p>
        </p:txBody>
      </p:sp>
      <p:sp>
        <p:nvSpPr>
          <p:cNvPr id="9" name="TextBox 8">
            <a:extLst>
              <a:ext uri="{FF2B5EF4-FFF2-40B4-BE49-F238E27FC236}">
                <a16:creationId xmlns:a16="http://schemas.microsoft.com/office/drawing/2014/main" id="{F1C2D1C4-1F8C-4610-8F9F-1E91F5B603D7}"/>
              </a:ext>
            </a:extLst>
          </p:cNvPr>
          <p:cNvSpPr txBox="1"/>
          <p:nvPr userDrawn="1"/>
        </p:nvSpPr>
        <p:spPr>
          <a:xfrm>
            <a:off x="470927" y="6309360"/>
            <a:ext cx="1240308" cy="365760"/>
          </a:xfrm>
          <a:prstGeom prst="rect">
            <a:avLst/>
          </a:prstGeom>
          <a:noFill/>
        </p:spPr>
        <p:txBody>
          <a:bodyPr wrap="square" lIns="0" tIns="0" rIns="0" bIns="0" rtlCol="0">
            <a:normAutofit lnSpcReduction="10000"/>
          </a:bodyPr>
          <a:lstStyle/>
          <a:p>
            <a:pPr marL="0" indent="0" algn="l">
              <a:lnSpc>
                <a:spcPct val="120000"/>
              </a:lnSpc>
              <a:spcAft>
                <a:spcPts val="1200"/>
              </a:spcAft>
            </a:pPr>
            <a:r>
              <a:rPr lang="en-US" sz="1600" b="0" i="0" baseline="30000">
                <a:solidFill>
                  <a:schemeClr val="tx2"/>
                </a:solidFill>
                <a:latin typeface="+mn-lt"/>
                <a:ea typeface="Verdana" panose="020B0604030504040204" pitchFamily="34" charset="0"/>
                <a:cs typeface="Verdana" panose="020B0604030504040204" pitchFamily="34" charset="0"/>
              </a:rPr>
              <a:t>Katz Institute for Women’s Health®</a:t>
            </a:r>
          </a:p>
        </p:txBody>
      </p:sp>
    </p:spTree>
    <p:extLst>
      <p:ext uri="{BB962C8B-B14F-4D97-AF65-F5344CB8AC3E}">
        <p14:creationId xmlns:p14="http://schemas.microsoft.com/office/powerpoint/2010/main" val="36034174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quote_purple_blue">
    <p:bg>
      <p:bgPr>
        <a:solidFill>
          <a:srgbClr val="5C0B8A"/>
        </a:solidFill>
        <a:effectLst/>
      </p:bgPr>
    </p:bg>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CCD85B25-0986-804F-8D14-0F7A9BDF93F5}"/>
              </a:ext>
            </a:extLst>
          </p:cNvPr>
          <p:cNvSpPr/>
          <p:nvPr userDrawn="1"/>
        </p:nvSpPr>
        <p:spPr bwMode="auto">
          <a:xfrm>
            <a:off x="0" y="4080794"/>
            <a:ext cx="2791968" cy="2791968"/>
          </a:xfrm>
          <a:prstGeom prst="rtTriangle">
            <a:avLst/>
          </a:prstGeom>
          <a:solidFill>
            <a:schemeClr val="accent3"/>
          </a:solidFill>
          <a:ln>
            <a:noFill/>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endParaRPr lang="en-US" sz="1800">
              <a:solidFill>
                <a:schemeClr val="bg1"/>
              </a:solidFill>
            </a:endParaRPr>
          </a:p>
        </p:txBody>
      </p:sp>
      <p:sp>
        <p:nvSpPr>
          <p:cNvPr id="10" name="Title 9">
            <a:extLst>
              <a:ext uri="{FF2B5EF4-FFF2-40B4-BE49-F238E27FC236}">
                <a16:creationId xmlns:a16="http://schemas.microsoft.com/office/drawing/2014/main" id="{F5D766FC-34C1-4347-A51E-24BC8D6FA43C}"/>
              </a:ext>
            </a:extLst>
          </p:cNvPr>
          <p:cNvSpPr>
            <a:spLocks noGrp="1"/>
          </p:cNvSpPr>
          <p:nvPr>
            <p:ph type="title"/>
          </p:nvPr>
        </p:nvSpPr>
        <p:spPr>
          <a:xfrm>
            <a:off x="461962" y="430214"/>
            <a:ext cx="5486401" cy="1330854"/>
          </a:xfrm>
          <a:noFill/>
        </p:spPr>
        <p:txBody>
          <a:bodyPr lIns="0" tIns="0" rIns="0" bIns="0" anchor="ctr" anchorCtr="0"/>
          <a:lstStyle>
            <a:lvl1pPr>
              <a:lnSpc>
                <a:spcPct val="100000"/>
              </a:lnSpc>
              <a:defRPr sz="2400" b="0" i="0" cap="none" baseline="0">
                <a:solidFill>
                  <a:schemeClr val="accent3"/>
                </a:solidFill>
                <a:latin typeface="Georgia" panose="02040502050405020303" pitchFamily="18" charset="0"/>
              </a:defRPr>
            </a:lvl1pPr>
          </a:lstStyle>
          <a:p>
            <a:r>
              <a:rPr lang="en-US"/>
              <a:t>Click to edit Master title style</a:t>
            </a:r>
          </a:p>
        </p:txBody>
      </p:sp>
      <p:sp>
        <p:nvSpPr>
          <p:cNvPr id="7" name="Text Placeholder 2">
            <a:extLst>
              <a:ext uri="{FF2B5EF4-FFF2-40B4-BE49-F238E27FC236}">
                <a16:creationId xmlns:a16="http://schemas.microsoft.com/office/drawing/2014/main" id="{C478B0B0-8074-EC48-BD26-3A93AD4673EA}"/>
              </a:ext>
            </a:extLst>
          </p:cNvPr>
          <p:cNvSpPr>
            <a:spLocks noGrp="1"/>
          </p:cNvSpPr>
          <p:nvPr>
            <p:ph type="body" sz="quarter" idx="19"/>
          </p:nvPr>
        </p:nvSpPr>
        <p:spPr>
          <a:xfrm>
            <a:off x="461964" y="1784594"/>
            <a:ext cx="5486400" cy="1976195"/>
          </a:xfrm>
        </p:spPr>
        <p:txBody>
          <a:bodyPr tIns="91440"/>
          <a:lstStyle>
            <a:lvl1pPr>
              <a:lnSpc>
                <a:spcPct val="100000"/>
              </a:lnSpc>
              <a:spcAft>
                <a:spcPts val="0"/>
              </a:spcAft>
              <a:defRPr sz="1400" b="0" i="0">
                <a:solidFill>
                  <a:schemeClr val="bg1"/>
                </a:solidFill>
                <a:latin typeface="+mn-lt"/>
              </a:defRPr>
            </a:lvl1pPr>
            <a:lvl2pPr>
              <a:lnSpc>
                <a:spcPct val="100000"/>
              </a:lnSpc>
              <a:spcAft>
                <a:spcPts val="0"/>
              </a:spcAft>
              <a:defRPr sz="1400">
                <a:solidFill>
                  <a:schemeClr val="bg1"/>
                </a:solidFill>
                <a:latin typeface="+mn-lt"/>
              </a:defRPr>
            </a:lvl2pPr>
            <a:lvl3pPr marL="0" indent="0">
              <a:buFontTx/>
              <a:buNone/>
              <a:defRPr>
                <a:solidFill>
                  <a:schemeClr val="bg1"/>
                </a:solidFill>
              </a:defRPr>
            </a:lvl3pPr>
            <a:lvl4pPr marL="228600" indent="0">
              <a:buFontTx/>
              <a:buNone/>
              <a:defRPr>
                <a:solidFill>
                  <a:schemeClr val="bg1"/>
                </a:solidFill>
              </a:defRPr>
            </a:lvl4pPr>
            <a:lvl5pPr marL="457200" indent="0">
              <a:buFontTx/>
              <a:buNone/>
              <a:defRPr>
                <a:solidFill>
                  <a:schemeClr val="bg1"/>
                </a:solidFill>
              </a:defRPr>
            </a:lvl5pPr>
            <a:lvl6pPr marL="685800" indent="0">
              <a:buFontTx/>
              <a:buNone/>
              <a:defRPr>
                <a:solidFill>
                  <a:schemeClr val="bg1"/>
                </a:solidFill>
              </a:defRPr>
            </a:lvl6pPr>
            <a:lvl7pPr marL="914400" indent="0">
              <a:buFontTx/>
              <a:buNone/>
              <a:defRPr>
                <a:solidFill>
                  <a:schemeClr val="bg1"/>
                </a:solidFill>
              </a:defRPr>
            </a:lvl7pPr>
            <a:lvl8pPr marL="914400" indent="0">
              <a:buFontTx/>
              <a:buNone/>
              <a:defRPr>
                <a:solidFill>
                  <a:schemeClr val="bg1"/>
                </a:solidFill>
              </a:defRPr>
            </a:lvl8pPr>
            <a:lvl9pPr marL="914400" indent="0">
              <a:buFontTx/>
              <a:buNone/>
              <a:defRPr>
                <a:solidFill>
                  <a:schemeClr val="bg1"/>
                </a:solidFill>
              </a:defRPr>
            </a:lvl9pPr>
          </a:lstStyle>
          <a:p>
            <a:pPr lvl="0"/>
            <a:r>
              <a:rPr lang="en-US"/>
              <a:t>Click to edit Master text styles</a:t>
            </a:r>
          </a:p>
        </p:txBody>
      </p:sp>
      <p:sp>
        <p:nvSpPr>
          <p:cNvPr id="5" name="Picture Placeholder 4">
            <a:extLst>
              <a:ext uri="{FF2B5EF4-FFF2-40B4-BE49-F238E27FC236}">
                <a16:creationId xmlns:a16="http://schemas.microsoft.com/office/drawing/2014/main" id="{CF998D30-CA11-964F-A1DC-3B3DA3666FE4}"/>
              </a:ext>
            </a:extLst>
          </p:cNvPr>
          <p:cNvSpPr>
            <a:spLocks noGrp="1"/>
          </p:cNvSpPr>
          <p:nvPr>
            <p:ph type="pic" sz="quarter" idx="20"/>
          </p:nvPr>
        </p:nvSpPr>
        <p:spPr>
          <a:xfrm>
            <a:off x="6243638" y="0"/>
            <a:ext cx="5948362" cy="6861572"/>
          </a:xfrm>
          <a:solidFill>
            <a:schemeClr val="tx2">
              <a:lumMod val="20000"/>
              <a:lumOff val="80000"/>
            </a:schemeClr>
          </a:solidFill>
        </p:spPr>
        <p:txBody>
          <a:bodyPr tIns="2651760"/>
          <a:lstStyle>
            <a:lvl1pPr algn="ctr">
              <a:defRPr b="0" i="0"/>
            </a:lvl1pPr>
          </a:lstStyle>
          <a:p>
            <a:endParaRPr lang="en-US"/>
          </a:p>
        </p:txBody>
      </p:sp>
      <p:sp>
        <p:nvSpPr>
          <p:cNvPr id="9" name="TextBox 8">
            <a:extLst>
              <a:ext uri="{FF2B5EF4-FFF2-40B4-BE49-F238E27FC236}">
                <a16:creationId xmlns:a16="http://schemas.microsoft.com/office/drawing/2014/main" id="{B00EBFEE-E796-4FED-BA3B-013E7B87AD4D}"/>
              </a:ext>
            </a:extLst>
          </p:cNvPr>
          <p:cNvSpPr txBox="1"/>
          <p:nvPr userDrawn="1"/>
        </p:nvSpPr>
        <p:spPr>
          <a:xfrm>
            <a:off x="470927" y="6309360"/>
            <a:ext cx="1240308" cy="365760"/>
          </a:xfrm>
          <a:prstGeom prst="rect">
            <a:avLst/>
          </a:prstGeom>
          <a:noFill/>
        </p:spPr>
        <p:txBody>
          <a:bodyPr wrap="square" lIns="0" tIns="0" rIns="0" bIns="0" rtlCol="0">
            <a:normAutofit lnSpcReduction="10000"/>
          </a:bodyPr>
          <a:lstStyle/>
          <a:p>
            <a:pPr marL="0" indent="0" algn="l">
              <a:lnSpc>
                <a:spcPct val="120000"/>
              </a:lnSpc>
              <a:spcAft>
                <a:spcPts val="1200"/>
              </a:spcAft>
            </a:pPr>
            <a:r>
              <a:rPr lang="en-US" sz="1600" b="0" i="0" baseline="30000">
                <a:solidFill>
                  <a:schemeClr val="tx2"/>
                </a:solidFill>
                <a:latin typeface="+mn-lt"/>
                <a:ea typeface="Verdana" panose="020B0604030504040204" pitchFamily="34" charset="0"/>
                <a:cs typeface="Verdana" panose="020B0604030504040204" pitchFamily="34" charset="0"/>
              </a:rPr>
              <a:t>Katz Institute for Women’s Health®</a:t>
            </a:r>
          </a:p>
        </p:txBody>
      </p:sp>
    </p:spTree>
    <p:extLst>
      <p:ext uri="{BB962C8B-B14F-4D97-AF65-F5344CB8AC3E}">
        <p14:creationId xmlns:p14="http://schemas.microsoft.com/office/powerpoint/2010/main" val="253954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6243638" y="416406"/>
            <a:ext cx="5486399" cy="2538892"/>
          </a:xfrm>
          <a:noFill/>
        </p:spPr>
        <p:txBody>
          <a:bodyPr lIns="0" tIns="0" rIns="0" bIns="155448" anchor="b" anchorCtr="0"/>
          <a:lstStyle>
            <a:lvl1pPr>
              <a:lnSpc>
                <a:spcPts val="4400"/>
              </a:lnSpc>
              <a:defRPr sz="4400" b="0" i="0">
                <a:solidFill>
                  <a:schemeClr val="accent6"/>
                </a:solidFill>
              </a:defRPr>
            </a:lvl1pPr>
          </a:lstStyle>
          <a:p>
            <a:r>
              <a:rPr lang="en-US"/>
              <a:t>Click to edit Master title style TEST</a:t>
            </a:r>
          </a:p>
        </p:txBody>
      </p:sp>
      <p:sp>
        <p:nvSpPr>
          <p:cNvPr id="5" name="Date Placeholder 4">
            <a:extLst>
              <a:ext uri="{FF2B5EF4-FFF2-40B4-BE49-F238E27FC236}">
                <a16:creationId xmlns:a16="http://schemas.microsoft.com/office/drawing/2014/main" id="{25C413C7-A5C3-C440-BEAB-026A4F9049A9}"/>
              </a:ext>
            </a:extLst>
          </p:cNvPr>
          <p:cNvSpPr>
            <a:spLocks noGrp="1"/>
          </p:cNvSpPr>
          <p:nvPr>
            <p:ph type="dt" sz="half" idx="18"/>
          </p:nvPr>
        </p:nvSpPr>
        <p:spPr>
          <a:xfrm>
            <a:off x="6243636" y="3760788"/>
            <a:ext cx="5486401" cy="366831"/>
          </a:xfrm>
          <a:prstGeom prst="rect">
            <a:avLst/>
          </a:prstGeom>
        </p:spPr>
        <p:txBody>
          <a:bodyPr lIns="0" tIns="0" rIns="0" bIns="0" anchor="b" anchorCtr="0"/>
          <a:lstStyle>
            <a:lvl1pPr algn="l">
              <a:defRPr sz="1600" b="0" i="0">
                <a:solidFill>
                  <a:schemeClr val="bg1"/>
                </a:solidFill>
                <a:latin typeface="+mn-lt"/>
                <a:ea typeface="Verdana" panose="020B0604030504040204" pitchFamily="34" charset="0"/>
                <a:cs typeface="Verdana" panose="020B0604030504040204" pitchFamily="34" charset="0"/>
              </a:defRPr>
            </a:lvl1pPr>
            <a:lvl2pPr marL="0" algn="l">
              <a:defRPr sz="1600" b="0" i="0">
                <a:solidFill>
                  <a:schemeClr val="bg1"/>
                </a:solidFill>
                <a:latin typeface="+mn-lt"/>
                <a:ea typeface="Verdana" panose="020B0604030504040204" pitchFamily="34" charset="0"/>
                <a:cs typeface="Verdana" panose="020B0604030504040204" pitchFamily="34" charset="0"/>
              </a:defRPr>
            </a:lvl2pPr>
            <a:lvl3pPr marL="0" algn="l">
              <a:defRPr sz="1600" b="0" i="0">
                <a:solidFill>
                  <a:schemeClr val="bg1"/>
                </a:solidFill>
                <a:latin typeface="+mn-lt"/>
                <a:ea typeface="Verdana" panose="020B0604030504040204" pitchFamily="34" charset="0"/>
                <a:cs typeface="Verdana" panose="020B0604030504040204" pitchFamily="34" charset="0"/>
              </a:defRPr>
            </a:lvl3pPr>
            <a:lvl4pPr marL="0" algn="l">
              <a:defRPr sz="1600" b="0" i="0">
                <a:solidFill>
                  <a:schemeClr val="bg1"/>
                </a:solidFill>
                <a:latin typeface="+mn-lt"/>
                <a:ea typeface="Verdana" panose="020B0604030504040204" pitchFamily="34" charset="0"/>
                <a:cs typeface="Verdana" panose="020B0604030504040204" pitchFamily="34" charset="0"/>
              </a:defRPr>
            </a:lvl4pPr>
            <a:lvl5pPr marL="0" algn="l">
              <a:defRPr sz="1600" b="0" i="0">
                <a:solidFill>
                  <a:schemeClr val="bg1"/>
                </a:solidFill>
                <a:latin typeface="+mn-lt"/>
                <a:ea typeface="Verdana" panose="020B0604030504040204" pitchFamily="34" charset="0"/>
                <a:cs typeface="Verdana" panose="020B0604030504040204" pitchFamily="34" charset="0"/>
              </a:defRPr>
            </a:lvl5pPr>
            <a:lvl6pPr marL="0" algn="l">
              <a:defRPr sz="1600" b="0" i="0">
                <a:solidFill>
                  <a:schemeClr val="bg1"/>
                </a:solidFill>
                <a:latin typeface="+mn-lt"/>
                <a:ea typeface="Verdana" panose="020B0604030504040204" pitchFamily="34" charset="0"/>
                <a:cs typeface="Verdana" panose="020B0604030504040204" pitchFamily="34" charset="0"/>
              </a:defRPr>
            </a:lvl6pPr>
            <a:lvl7pPr marL="0" algn="l">
              <a:defRPr sz="1600" b="0" i="0">
                <a:solidFill>
                  <a:schemeClr val="bg1"/>
                </a:solidFill>
                <a:latin typeface="+mn-lt"/>
                <a:ea typeface="Verdana" panose="020B0604030504040204" pitchFamily="34" charset="0"/>
                <a:cs typeface="Verdana" panose="020B0604030504040204" pitchFamily="34" charset="0"/>
              </a:defRPr>
            </a:lvl7pPr>
            <a:lvl8pPr marL="0" algn="l">
              <a:defRPr sz="1600" b="0" i="0">
                <a:solidFill>
                  <a:schemeClr val="bg1"/>
                </a:solidFill>
                <a:latin typeface="+mn-lt"/>
                <a:ea typeface="Verdana" panose="020B0604030504040204" pitchFamily="34" charset="0"/>
                <a:cs typeface="Verdana" panose="020B0604030504040204" pitchFamily="34" charset="0"/>
              </a:defRPr>
            </a:lvl8pPr>
            <a:lvl9pPr marL="0" algn="l">
              <a:defRPr sz="1600" b="0" i="0">
                <a:solidFill>
                  <a:schemeClr val="bg1"/>
                </a:solidFill>
                <a:latin typeface="+mn-lt"/>
                <a:ea typeface="Verdana" panose="020B0604030504040204" pitchFamily="34" charset="0"/>
                <a:cs typeface="Verdana" panose="020B0604030504040204" pitchFamily="34" charset="0"/>
              </a:defRPr>
            </a:lvl9pPr>
          </a:lstStyle>
          <a:p>
            <a:fld id="{B2ACE9BD-C329-A64A-988E-50DF35D326FB}" type="datetime4">
              <a:rPr lang="en-US"/>
              <a:pPr/>
              <a:t>July 8, 2026</a:t>
            </a:fld>
            <a:endParaRPr lang="en-US"/>
          </a:p>
        </p:txBody>
      </p:sp>
      <p:sp>
        <p:nvSpPr>
          <p:cNvPr id="3" name="Text Placeholder 2">
            <a:extLst>
              <a:ext uri="{FF2B5EF4-FFF2-40B4-BE49-F238E27FC236}">
                <a16:creationId xmlns:a16="http://schemas.microsoft.com/office/drawing/2014/main" id="{E4A5FA76-0FD1-414E-B84A-E29B14AD1DC7}"/>
              </a:ext>
            </a:extLst>
          </p:cNvPr>
          <p:cNvSpPr>
            <a:spLocks noGrp="1"/>
          </p:cNvSpPr>
          <p:nvPr>
            <p:ph type="body" sz="quarter" idx="19"/>
          </p:nvPr>
        </p:nvSpPr>
        <p:spPr>
          <a:xfrm>
            <a:off x="6243638" y="2955925"/>
            <a:ext cx="5486400" cy="804863"/>
          </a:xfrm>
        </p:spPr>
        <p:txBody>
          <a:bodyPr/>
          <a:lstStyle>
            <a:lvl1pPr>
              <a:lnSpc>
                <a:spcPct val="100000"/>
              </a:lnSpc>
              <a:spcAft>
                <a:spcPts val="0"/>
              </a:spcAft>
              <a:defRPr sz="2400" b="0" i="0">
                <a:solidFill>
                  <a:schemeClr val="bg1"/>
                </a:solidFill>
                <a:latin typeface="Georgia" panose="02040502050405020303" pitchFamily="18" charset="0"/>
              </a:defRPr>
            </a:lvl1pPr>
            <a:lvl2pPr>
              <a:lnSpc>
                <a:spcPct val="100000"/>
              </a:lnSpc>
              <a:spcAft>
                <a:spcPts val="0"/>
              </a:spcAft>
              <a:defRPr>
                <a:solidFill>
                  <a:schemeClr val="bg1"/>
                </a:solidFill>
              </a:defRPr>
            </a:lvl2pPr>
            <a:lvl3pPr marL="0" indent="0">
              <a:buFontTx/>
              <a:buNone/>
              <a:defRPr>
                <a:solidFill>
                  <a:schemeClr val="bg1"/>
                </a:solidFill>
              </a:defRPr>
            </a:lvl3pPr>
            <a:lvl4pPr marL="228600" indent="0">
              <a:buFontTx/>
              <a:buNone/>
              <a:defRPr>
                <a:solidFill>
                  <a:schemeClr val="bg1"/>
                </a:solidFill>
              </a:defRPr>
            </a:lvl4pPr>
            <a:lvl5pPr marL="457200" indent="0">
              <a:buFontTx/>
              <a:buNone/>
              <a:defRPr>
                <a:solidFill>
                  <a:schemeClr val="bg1"/>
                </a:solidFill>
              </a:defRPr>
            </a:lvl5pPr>
            <a:lvl6pPr marL="685800" indent="0">
              <a:buFontTx/>
              <a:buNone/>
              <a:defRPr>
                <a:solidFill>
                  <a:schemeClr val="bg1"/>
                </a:solidFill>
              </a:defRPr>
            </a:lvl6pPr>
            <a:lvl7pPr marL="914400" indent="0">
              <a:buFontTx/>
              <a:buNone/>
              <a:defRPr>
                <a:solidFill>
                  <a:schemeClr val="bg1"/>
                </a:solidFill>
              </a:defRPr>
            </a:lvl7pPr>
            <a:lvl8pPr marL="914400" indent="0">
              <a:buFontTx/>
              <a:buNone/>
              <a:defRPr>
                <a:solidFill>
                  <a:schemeClr val="bg1"/>
                </a:solidFill>
              </a:defRPr>
            </a:lvl8pPr>
            <a:lvl9pPr marL="914400" indent="0">
              <a:buFontTx/>
              <a:buNone/>
              <a:defRPr>
                <a:solidFill>
                  <a:schemeClr val="bg1"/>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102601CC-84E8-439E-B78F-BEB5833A708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33560" y="5280786"/>
            <a:ext cx="2697809" cy="1184659"/>
          </a:xfrm>
          <a:prstGeom prst="rect">
            <a:avLst/>
          </a:prstGeom>
        </p:spPr>
      </p:pic>
    </p:spTree>
    <p:extLst>
      <p:ext uri="{BB962C8B-B14F-4D97-AF65-F5344CB8AC3E}">
        <p14:creationId xmlns:p14="http://schemas.microsoft.com/office/powerpoint/2010/main" val="5275299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quote_blue_lav">
    <p:bg>
      <p:bgPr>
        <a:solidFill>
          <a:schemeClr val="accent1"/>
        </a:solidFill>
        <a:effectLst/>
      </p:bgPr>
    </p:bg>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CCD85B25-0986-804F-8D14-0F7A9BDF93F5}"/>
              </a:ext>
            </a:extLst>
          </p:cNvPr>
          <p:cNvSpPr/>
          <p:nvPr userDrawn="1"/>
        </p:nvSpPr>
        <p:spPr bwMode="auto">
          <a:xfrm>
            <a:off x="0" y="4080794"/>
            <a:ext cx="2791968" cy="2791968"/>
          </a:xfrm>
          <a:prstGeom prst="rtTriangle">
            <a:avLst/>
          </a:prstGeom>
          <a:solidFill>
            <a:srgbClr val="9494D1"/>
          </a:solidFill>
          <a:ln>
            <a:noFill/>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endParaRPr lang="en-US" sz="1800">
              <a:solidFill>
                <a:schemeClr val="bg1"/>
              </a:solidFill>
            </a:endParaRPr>
          </a:p>
        </p:txBody>
      </p:sp>
      <p:sp>
        <p:nvSpPr>
          <p:cNvPr id="10" name="Title 9">
            <a:extLst>
              <a:ext uri="{FF2B5EF4-FFF2-40B4-BE49-F238E27FC236}">
                <a16:creationId xmlns:a16="http://schemas.microsoft.com/office/drawing/2014/main" id="{F5D766FC-34C1-4347-A51E-24BC8D6FA43C}"/>
              </a:ext>
            </a:extLst>
          </p:cNvPr>
          <p:cNvSpPr>
            <a:spLocks noGrp="1"/>
          </p:cNvSpPr>
          <p:nvPr>
            <p:ph type="title"/>
          </p:nvPr>
        </p:nvSpPr>
        <p:spPr>
          <a:xfrm>
            <a:off x="461962" y="430214"/>
            <a:ext cx="5486401" cy="1330854"/>
          </a:xfrm>
          <a:noFill/>
        </p:spPr>
        <p:txBody>
          <a:bodyPr lIns="0" tIns="0" rIns="0" bIns="0" anchor="ctr" anchorCtr="0"/>
          <a:lstStyle>
            <a:lvl1pPr>
              <a:lnSpc>
                <a:spcPct val="100000"/>
              </a:lnSpc>
              <a:defRPr sz="2400" b="0" i="0" cap="none" baseline="0">
                <a:solidFill>
                  <a:srgbClr val="9494D1"/>
                </a:solidFill>
                <a:latin typeface="Georgia" panose="02040502050405020303" pitchFamily="18" charset="0"/>
              </a:defRPr>
            </a:lvl1pPr>
          </a:lstStyle>
          <a:p>
            <a:r>
              <a:rPr lang="en-US"/>
              <a:t>Click to edit Master title style</a:t>
            </a:r>
          </a:p>
        </p:txBody>
      </p:sp>
      <p:sp>
        <p:nvSpPr>
          <p:cNvPr id="7" name="Text Placeholder 2">
            <a:extLst>
              <a:ext uri="{FF2B5EF4-FFF2-40B4-BE49-F238E27FC236}">
                <a16:creationId xmlns:a16="http://schemas.microsoft.com/office/drawing/2014/main" id="{C478B0B0-8074-EC48-BD26-3A93AD4673EA}"/>
              </a:ext>
            </a:extLst>
          </p:cNvPr>
          <p:cNvSpPr>
            <a:spLocks noGrp="1"/>
          </p:cNvSpPr>
          <p:nvPr>
            <p:ph type="body" sz="quarter" idx="19"/>
          </p:nvPr>
        </p:nvSpPr>
        <p:spPr>
          <a:xfrm>
            <a:off x="461964" y="1784594"/>
            <a:ext cx="5486400" cy="1976195"/>
          </a:xfrm>
        </p:spPr>
        <p:txBody>
          <a:bodyPr tIns="91440"/>
          <a:lstStyle>
            <a:lvl1pPr>
              <a:lnSpc>
                <a:spcPct val="100000"/>
              </a:lnSpc>
              <a:spcAft>
                <a:spcPts val="0"/>
              </a:spcAft>
              <a:defRPr sz="1400" b="0" i="0">
                <a:solidFill>
                  <a:schemeClr val="bg1"/>
                </a:solidFill>
                <a:latin typeface="+mn-lt"/>
              </a:defRPr>
            </a:lvl1pPr>
            <a:lvl2pPr>
              <a:lnSpc>
                <a:spcPct val="100000"/>
              </a:lnSpc>
              <a:spcAft>
                <a:spcPts val="0"/>
              </a:spcAft>
              <a:defRPr sz="1400">
                <a:solidFill>
                  <a:schemeClr val="bg1"/>
                </a:solidFill>
                <a:latin typeface="+mn-lt"/>
              </a:defRPr>
            </a:lvl2pPr>
            <a:lvl3pPr marL="0" indent="0">
              <a:buFontTx/>
              <a:buNone/>
              <a:defRPr>
                <a:solidFill>
                  <a:schemeClr val="bg1"/>
                </a:solidFill>
              </a:defRPr>
            </a:lvl3pPr>
            <a:lvl4pPr marL="228600" indent="0">
              <a:buFontTx/>
              <a:buNone/>
              <a:defRPr>
                <a:solidFill>
                  <a:schemeClr val="bg1"/>
                </a:solidFill>
              </a:defRPr>
            </a:lvl4pPr>
            <a:lvl5pPr marL="457200" indent="0">
              <a:buFontTx/>
              <a:buNone/>
              <a:defRPr>
                <a:solidFill>
                  <a:schemeClr val="bg1"/>
                </a:solidFill>
              </a:defRPr>
            </a:lvl5pPr>
            <a:lvl6pPr marL="685800" indent="0">
              <a:buFontTx/>
              <a:buNone/>
              <a:defRPr>
                <a:solidFill>
                  <a:schemeClr val="bg1"/>
                </a:solidFill>
              </a:defRPr>
            </a:lvl6pPr>
            <a:lvl7pPr marL="914400" indent="0">
              <a:buFontTx/>
              <a:buNone/>
              <a:defRPr>
                <a:solidFill>
                  <a:schemeClr val="bg1"/>
                </a:solidFill>
              </a:defRPr>
            </a:lvl7pPr>
            <a:lvl8pPr marL="914400" indent="0">
              <a:buFontTx/>
              <a:buNone/>
              <a:defRPr>
                <a:solidFill>
                  <a:schemeClr val="bg1"/>
                </a:solidFill>
              </a:defRPr>
            </a:lvl8pPr>
            <a:lvl9pPr marL="914400" indent="0">
              <a:buFontTx/>
              <a:buNone/>
              <a:defRPr>
                <a:solidFill>
                  <a:schemeClr val="bg1"/>
                </a:solidFill>
              </a:defRPr>
            </a:lvl9pPr>
          </a:lstStyle>
          <a:p>
            <a:pPr lvl="0"/>
            <a:r>
              <a:rPr lang="en-US"/>
              <a:t>Click to edit Master text styles</a:t>
            </a:r>
          </a:p>
        </p:txBody>
      </p:sp>
      <p:sp>
        <p:nvSpPr>
          <p:cNvPr id="5" name="Picture Placeholder 4">
            <a:extLst>
              <a:ext uri="{FF2B5EF4-FFF2-40B4-BE49-F238E27FC236}">
                <a16:creationId xmlns:a16="http://schemas.microsoft.com/office/drawing/2014/main" id="{CF998D30-CA11-964F-A1DC-3B3DA3666FE4}"/>
              </a:ext>
            </a:extLst>
          </p:cNvPr>
          <p:cNvSpPr>
            <a:spLocks noGrp="1"/>
          </p:cNvSpPr>
          <p:nvPr>
            <p:ph type="pic" sz="quarter" idx="20"/>
          </p:nvPr>
        </p:nvSpPr>
        <p:spPr>
          <a:xfrm>
            <a:off x="6243638" y="0"/>
            <a:ext cx="5948362" cy="6861572"/>
          </a:xfrm>
          <a:solidFill>
            <a:schemeClr val="tx2">
              <a:lumMod val="20000"/>
              <a:lumOff val="80000"/>
            </a:schemeClr>
          </a:solidFill>
        </p:spPr>
        <p:txBody>
          <a:bodyPr tIns="2651760"/>
          <a:lstStyle>
            <a:lvl1pPr algn="ctr">
              <a:defRPr b="0" i="0"/>
            </a:lvl1pPr>
          </a:lstStyle>
          <a:p>
            <a:endParaRPr lang="en-US"/>
          </a:p>
        </p:txBody>
      </p:sp>
      <p:sp>
        <p:nvSpPr>
          <p:cNvPr id="9" name="TextBox 8">
            <a:extLst>
              <a:ext uri="{FF2B5EF4-FFF2-40B4-BE49-F238E27FC236}">
                <a16:creationId xmlns:a16="http://schemas.microsoft.com/office/drawing/2014/main" id="{F9E809D0-9ECE-4B4E-A5C3-2F3100121BD5}"/>
              </a:ext>
            </a:extLst>
          </p:cNvPr>
          <p:cNvSpPr txBox="1"/>
          <p:nvPr userDrawn="1"/>
        </p:nvSpPr>
        <p:spPr>
          <a:xfrm>
            <a:off x="470927" y="6309360"/>
            <a:ext cx="1240308" cy="365760"/>
          </a:xfrm>
          <a:prstGeom prst="rect">
            <a:avLst/>
          </a:prstGeom>
          <a:noFill/>
        </p:spPr>
        <p:txBody>
          <a:bodyPr wrap="square" lIns="0" tIns="0" rIns="0" bIns="0" rtlCol="0">
            <a:normAutofit lnSpcReduction="10000"/>
          </a:bodyPr>
          <a:lstStyle/>
          <a:p>
            <a:pPr marL="0" indent="0" algn="l">
              <a:lnSpc>
                <a:spcPct val="120000"/>
              </a:lnSpc>
              <a:spcAft>
                <a:spcPts val="1200"/>
              </a:spcAft>
            </a:pPr>
            <a:r>
              <a:rPr lang="en-US" sz="1600" b="0" i="0" baseline="30000">
                <a:solidFill>
                  <a:schemeClr val="bg1"/>
                </a:solidFill>
                <a:latin typeface="+mn-lt"/>
                <a:ea typeface="Verdana" panose="020B0604030504040204" pitchFamily="34" charset="0"/>
                <a:cs typeface="Verdana" panose="020B0604030504040204" pitchFamily="34" charset="0"/>
              </a:rPr>
              <a:t>Katz Institute for Women’s Health®</a:t>
            </a:r>
          </a:p>
        </p:txBody>
      </p:sp>
    </p:spTree>
    <p:extLst>
      <p:ext uri="{BB962C8B-B14F-4D97-AF65-F5344CB8AC3E}">
        <p14:creationId xmlns:p14="http://schemas.microsoft.com/office/powerpoint/2010/main" val="13918878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quote_green_blue">
    <p:bg>
      <p:bgPr>
        <a:solidFill>
          <a:srgbClr val="00823C"/>
        </a:solidFill>
        <a:effectLst/>
      </p:bgPr>
    </p:bg>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CCD85B25-0986-804F-8D14-0F7A9BDF93F5}"/>
              </a:ext>
            </a:extLst>
          </p:cNvPr>
          <p:cNvSpPr/>
          <p:nvPr userDrawn="1"/>
        </p:nvSpPr>
        <p:spPr bwMode="auto">
          <a:xfrm>
            <a:off x="0" y="4080794"/>
            <a:ext cx="2791968" cy="2791968"/>
          </a:xfrm>
          <a:prstGeom prst="rtTriangle">
            <a:avLst/>
          </a:prstGeom>
          <a:solidFill>
            <a:srgbClr val="009ADF"/>
          </a:solidFill>
          <a:ln>
            <a:noFill/>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endParaRPr lang="en-US" sz="1800">
              <a:solidFill>
                <a:schemeClr val="bg1"/>
              </a:solidFill>
            </a:endParaRPr>
          </a:p>
        </p:txBody>
      </p:sp>
      <p:sp>
        <p:nvSpPr>
          <p:cNvPr id="10" name="Title 9">
            <a:extLst>
              <a:ext uri="{FF2B5EF4-FFF2-40B4-BE49-F238E27FC236}">
                <a16:creationId xmlns:a16="http://schemas.microsoft.com/office/drawing/2014/main" id="{F5D766FC-34C1-4347-A51E-24BC8D6FA43C}"/>
              </a:ext>
            </a:extLst>
          </p:cNvPr>
          <p:cNvSpPr>
            <a:spLocks noGrp="1"/>
          </p:cNvSpPr>
          <p:nvPr>
            <p:ph type="title"/>
          </p:nvPr>
        </p:nvSpPr>
        <p:spPr>
          <a:xfrm>
            <a:off x="461962" y="430214"/>
            <a:ext cx="5486401" cy="1330854"/>
          </a:xfrm>
          <a:noFill/>
        </p:spPr>
        <p:txBody>
          <a:bodyPr lIns="0" tIns="0" rIns="0" bIns="0" anchor="ctr" anchorCtr="0"/>
          <a:lstStyle>
            <a:lvl1pPr>
              <a:lnSpc>
                <a:spcPct val="100000"/>
              </a:lnSpc>
              <a:defRPr sz="2400" b="0" i="0" cap="none" baseline="0">
                <a:solidFill>
                  <a:schemeClr val="accent3"/>
                </a:solidFill>
                <a:latin typeface="Georgia" panose="02040502050405020303" pitchFamily="18" charset="0"/>
              </a:defRPr>
            </a:lvl1pPr>
          </a:lstStyle>
          <a:p>
            <a:r>
              <a:rPr lang="en-US"/>
              <a:t>Click to edit Master title style</a:t>
            </a:r>
          </a:p>
        </p:txBody>
      </p:sp>
      <p:sp>
        <p:nvSpPr>
          <p:cNvPr id="7" name="Text Placeholder 2">
            <a:extLst>
              <a:ext uri="{FF2B5EF4-FFF2-40B4-BE49-F238E27FC236}">
                <a16:creationId xmlns:a16="http://schemas.microsoft.com/office/drawing/2014/main" id="{C478B0B0-8074-EC48-BD26-3A93AD4673EA}"/>
              </a:ext>
            </a:extLst>
          </p:cNvPr>
          <p:cNvSpPr>
            <a:spLocks noGrp="1"/>
          </p:cNvSpPr>
          <p:nvPr>
            <p:ph type="body" sz="quarter" idx="19"/>
          </p:nvPr>
        </p:nvSpPr>
        <p:spPr>
          <a:xfrm>
            <a:off x="461964" y="1784594"/>
            <a:ext cx="5486400" cy="1976195"/>
          </a:xfrm>
        </p:spPr>
        <p:txBody>
          <a:bodyPr tIns="91440"/>
          <a:lstStyle>
            <a:lvl1pPr>
              <a:lnSpc>
                <a:spcPct val="100000"/>
              </a:lnSpc>
              <a:spcAft>
                <a:spcPts val="0"/>
              </a:spcAft>
              <a:defRPr sz="1400" b="0" i="0">
                <a:solidFill>
                  <a:schemeClr val="bg1"/>
                </a:solidFill>
                <a:latin typeface="+mn-lt"/>
              </a:defRPr>
            </a:lvl1pPr>
            <a:lvl2pPr>
              <a:lnSpc>
                <a:spcPct val="100000"/>
              </a:lnSpc>
              <a:spcAft>
                <a:spcPts val="0"/>
              </a:spcAft>
              <a:defRPr sz="1400">
                <a:solidFill>
                  <a:schemeClr val="bg1"/>
                </a:solidFill>
                <a:latin typeface="+mn-lt"/>
              </a:defRPr>
            </a:lvl2pPr>
            <a:lvl3pPr marL="0" indent="0">
              <a:buFontTx/>
              <a:buNone/>
              <a:defRPr>
                <a:solidFill>
                  <a:schemeClr val="bg1"/>
                </a:solidFill>
              </a:defRPr>
            </a:lvl3pPr>
            <a:lvl4pPr marL="228600" indent="0">
              <a:buFontTx/>
              <a:buNone/>
              <a:defRPr>
                <a:solidFill>
                  <a:schemeClr val="bg1"/>
                </a:solidFill>
              </a:defRPr>
            </a:lvl4pPr>
            <a:lvl5pPr marL="457200" indent="0">
              <a:buFontTx/>
              <a:buNone/>
              <a:defRPr>
                <a:solidFill>
                  <a:schemeClr val="bg1"/>
                </a:solidFill>
              </a:defRPr>
            </a:lvl5pPr>
            <a:lvl6pPr marL="685800" indent="0">
              <a:buFontTx/>
              <a:buNone/>
              <a:defRPr>
                <a:solidFill>
                  <a:schemeClr val="bg1"/>
                </a:solidFill>
              </a:defRPr>
            </a:lvl6pPr>
            <a:lvl7pPr marL="914400" indent="0">
              <a:buFontTx/>
              <a:buNone/>
              <a:defRPr>
                <a:solidFill>
                  <a:schemeClr val="bg1"/>
                </a:solidFill>
              </a:defRPr>
            </a:lvl7pPr>
            <a:lvl8pPr marL="914400" indent="0">
              <a:buFontTx/>
              <a:buNone/>
              <a:defRPr>
                <a:solidFill>
                  <a:schemeClr val="bg1"/>
                </a:solidFill>
              </a:defRPr>
            </a:lvl8pPr>
            <a:lvl9pPr marL="914400" indent="0">
              <a:buFontTx/>
              <a:buNone/>
              <a:defRPr>
                <a:solidFill>
                  <a:schemeClr val="bg1"/>
                </a:solidFill>
              </a:defRPr>
            </a:lvl9pPr>
          </a:lstStyle>
          <a:p>
            <a:pPr lvl="0"/>
            <a:r>
              <a:rPr lang="en-US"/>
              <a:t>Click to edit Master text styles</a:t>
            </a:r>
          </a:p>
        </p:txBody>
      </p:sp>
      <p:sp>
        <p:nvSpPr>
          <p:cNvPr id="5" name="Picture Placeholder 4">
            <a:extLst>
              <a:ext uri="{FF2B5EF4-FFF2-40B4-BE49-F238E27FC236}">
                <a16:creationId xmlns:a16="http://schemas.microsoft.com/office/drawing/2014/main" id="{CF998D30-CA11-964F-A1DC-3B3DA3666FE4}"/>
              </a:ext>
            </a:extLst>
          </p:cNvPr>
          <p:cNvSpPr>
            <a:spLocks noGrp="1"/>
          </p:cNvSpPr>
          <p:nvPr>
            <p:ph type="pic" sz="quarter" idx="20"/>
          </p:nvPr>
        </p:nvSpPr>
        <p:spPr>
          <a:xfrm>
            <a:off x="6243638" y="0"/>
            <a:ext cx="5948362" cy="6861572"/>
          </a:xfrm>
          <a:solidFill>
            <a:schemeClr val="tx2">
              <a:lumMod val="20000"/>
              <a:lumOff val="80000"/>
            </a:schemeClr>
          </a:solidFill>
        </p:spPr>
        <p:txBody>
          <a:bodyPr tIns="2651760"/>
          <a:lstStyle>
            <a:lvl1pPr algn="ctr">
              <a:defRPr b="0" i="0"/>
            </a:lvl1pPr>
          </a:lstStyle>
          <a:p>
            <a:endParaRPr lang="en-US"/>
          </a:p>
        </p:txBody>
      </p:sp>
      <p:sp>
        <p:nvSpPr>
          <p:cNvPr id="9" name="TextBox 8">
            <a:extLst>
              <a:ext uri="{FF2B5EF4-FFF2-40B4-BE49-F238E27FC236}">
                <a16:creationId xmlns:a16="http://schemas.microsoft.com/office/drawing/2014/main" id="{49B0DCAD-E480-4AAA-84BD-5A11D50B47AA}"/>
              </a:ext>
            </a:extLst>
          </p:cNvPr>
          <p:cNvSpPr txBox="1"/>
          <p:nvPr userDrawn="1"/>
        </p:nvSpPr>
        <p:spPr>
          <a:xfrm>
            <a:off x="470927" y="6309360"/>
            <a:ext cx="1240308" cy="365760"/>
          </a:xfrm>
          <a:prstGeom prst="rect">
            <a:avLst/>
          </a:prstGeom>
          <a:noFill/>
        </p:spPr>
        <p:txBody>
          <a:bodyPr wrap="square" lIns="0" tIns="0" rIns="0" bIns="0" rtlCol="0">
            <a:normAutofit lnSpcReduction="10000"/>
          </a:bodyPr>
          <a:lstStyle/>
          <a:p>
            <a:pPr marL="0" indent="0" algn="l">
              <a:lnSpc>
                <a:spcPct val="120000"/>
              </a:lnSpc>
              <a:spcAft>
                <a:spcPts val="1200"/>
              </a:spcAft>
            </a:pPr>
            <a:r>
              <a:rPr lang="en-US" sz="1600" b="0" i="0" baseline="30000">
                <a:solidFill>
                  <a:schemeClr val="bg1"/>
                </a:solidFill>
                <a:latin typeface="+mn-lt"/>
                <a:ea typeface="Verdana" panose="020B0604030504040204" pitchFamily="34" charset="0"/>
                <a:cs typeface="Verdana" panose="020B0604030504040204" pitchFamily="34" charset="0"/>
              </a:rPr>
              <a:t>Katz Institute for Women’s Health®</a:t>
            </a:r>
          </a:p>
        </p:txBody>
      </p:sp>
    </p:spTree>
    <p:extLst>
      <p:ext uri="{BB962C8B-B14F-4D97-AF65-F5344CB8AC3E}">
        <p14:creationId xmlns:p14="http://schemas.microsoft.com/office/powerpoint/2010/main" val="22014946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ntent_1col">
    <p:bg>
      <p:bgPr>
        <a:solidFill>
          <a:schemeClr val="bg1"/>
        </a:solid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1915052-D43B-2341-9EEF-BF86700831C1}"/>
              </a:ext>
            </a:extLst>
          </p:cNvPr>
          <p:cNvSpPr>
            <a:spLocks noGrp="1"/>
          </p:cNvSpPr>
          <p:nvPr>
            <p:ph sz="quarter" idx="12"/>
          </p:nvPr>
        </p:nvSpPr>
        <p:spPr>
          <a:xfrm>
            <a:off x="461963" y="1541463"/>
            <a:ext cx="11268075" cy="4516437"/>
          </a:xfrm>
        </p:spPr>
        <p:txBody>
          <a:bodyPr rIns="1828800"/>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857BFE59-9EC8-9B4B-A7BC-7AF9433CD8BA}"/>
              </a:ext>
            </a:extLst>
          </p:cNvPr>
          <p:cNvSpPr>
            <a:spLocks noGrp="1"/>
          </p:cNvSpPr>
          <p:nvPr>
            <p:ph type="title"/>
          </p:nvPr>
        </p:nvSpPr>
        <p:spPr/>
        <p:txBody>
          <a:bodyPr/>
          <a:lstStyle>
            <a:lvl1pPr>
              <a:defRPr b="0" i="0"/>
            </a:lvl1pPr>
          </a:lstStyle>
          <a:p>
            <a:r>
              <a:rPr lang="en-US"/>
              <a:t>Click to edit Master title style</a:t>
            </a:r>
          </a:p>
        </p:txBody>
      </p:sp>
      <p:sp>
        <p:nvSpPr>
          <p:cNvPr id="7" name="Slide Number Placeholder 6">
            <a:extLst>
              <a:ext uri="{FF2B5EF4-FFF2-40B4-BE49-F238E27FC236}">
                <a16:creationId xmlns:a16="http://schemas.microsoft.com/office/drawing/2014/main" id="{01932944-0232-2E42-81E7-BAEE331D8615}"/>
              </a:ext>
            </a:extLst>
          </p:cNvPr>
          <p:cNvSpPr>
            <a:spLocks noGrp="1"/>
          </p:cNvSpPr>
          <p:nvPr>
            <p:ph type="sldNum" sz="quarter" idx="14"/>
          </p:nvPr>
        </p:nvSpPr>
        <p:spPr/>
        <p:txBody>
          <a:bodyPr/>
          <a:lstStyle>
            <a:lvl1pPr>
              <a:defRPr b="0" i="0"/>
            </a:lvl1pPr>
          </a:lstStyle>
          <a:p>
            <a:fld id="{63DCA5C9-2E11-4C67-86EB-AE1DE127DC64}" type="slidenum">
              <a:rPr lang="en-US" smtClean="0"/>
              <a:pPr/>
              <a:t>‹#›</a:t>
            </a:fld>
            <a:endParaRPr lang="en-US"/>
          </a:p>
        </p:txBody>
      </p:sp>
      <p:sp>
        <p:nvSpPr>
          <p:cNvPr id="10" name="TextBox 9">
            <a:extLst>
              <a:ext uri="{FF2B5EF4-FFF2-40B4-BE49-F238E27FC236}">
                <a16:creationId xmlns:a16="http://schemas.microsoft.com/office/drawing/2014/main" id="{FC2E8AC2-B660-CD46-BE3A-99D3742CA8D7}"/>
              </a:ext>
            </a:extLst>
          </p:cNvPr>
          <p:cNvSpPr txBox="1"/>
          <p:nvPr userDrawn="1"/>
        </p:nvSpPr>
        <p:spPr>
          <a:xfrm>
            <a:off x="470927" y="6385112"/>
            <a:ext cx="2141644" cy="154978"/>
          </a:xfrm>
          <a:prstGeom prst="rect">
            <a:avLst/>
          </a:prstGeom>
          <a:noFill/>
        </p:spPr>
        <p:txBody>
          <a:bodyPr wrap="square" lIns="0" tIns="0" rIns="0" bIns="0" rtlCol="0">
            <a:normAutofit fontScale="92500" lnSpcReduction="10000"/>
          </a:bodyPr>
          <a:lstStyle/>
          <a:p>
            <a:pPr marL="0" indent="0" algn="l">
              <a:lnSpc>
                <a:spcPct val="120000"/>
              </a:lnSpc>
              <a:spcAft>
                <a:spcPts val="1200"/>
              </a:spcAft>
            </a:pPr>
            <a:r>
              <a:rPr lang="en-US" sz="1600" b="0" i="0" baseline="30000">
                <a:solidFill>
                  <a:schemeClr val="tx2"/>
                </a:solidFill>
                <a:latin typeface="+mn-lt"/>
                <a:ea typeface="Verdana" panose="020B0604030504040204" pitchFamily="34" charset="0"/>
                <a:cs typeface="Verdana" panose="020B0604030504040204" pitchFamily="34" charset="0"/>
              </a:rPr>
              <a:t>Katz Institute for Women’s Health®</a:t>
            </a:r>
          </a:p>
        </p:txBody>
      </p:sp>
      <p:sp>
        <p:nvSpPr>
          <p:cNvPr id="2" name="Date Placeholder 1">
            <a:extLst>
              <a:ext uri="{FF2B5EF4-FFF2-40B4-BE49-F238E27FC236}">
                <a16:creationId xmlns:a16="http://schemas.microsoft.com/office/drawing/2014/main" id="{1AB063AF-0FC9-524B-B4E7-80AE04329ECC}"/>
              </a:ext>
            </a:extLst>
          </p:cNvPr>
          <p:cNvSpPr>
            <a:spLocks noGrp="1"/>
          </p:cNvSpPr>
          <p:nvPr>
            <p:ph type="dt" sz="half" idx="15"/>
          </p:nvPr>
        </p:nvSpPr>
        <p:spPr/>
        <p:txBody>
          <a:bodyPr/>
          <a:lstStyle/>
          <a:p>
            <a:fld id="{6D35F6E1-8DB5-5D41-9693-A928D461B60C}" type="datetime4">
              <a:t>July 8, 2026</a:t>
            </a:fld>
            <a:endParaRPr lang="en-US"/>
          </a:p>
        </p:txBody>
      </p:sp>
    </p:spTree>
    <p:extLst>
      <p:ext uri="{BB962C8B-B14F-4D97-AF65-F5344CB8AC3E}">
        <p14:creationId xmlns:p14="http://schemas.microsoft.com/office/powerpoint/2010/main" val="28130961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ent_2col">
    <p:bg>
      <p:bgPr>
        <a:solidFill>
          <a:schemeClr val="bg1"/>
        </a:solid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1915052-D43B-2341-9EEF-BF86700831C1}"/>
              </a:ext>
            </a:extLst>
          </p:cNvPr>
          <p:cNvSpPr>
            <a:spLocks noGrp="1"/>
          </p:cNvSpPr>
          <p:nvPr>
            <p:ph sz="quarter" idx="12"/>
          </p:nvPr>
        </p:nvSpPr>
        <p:spPr>
          <a:xfrm>
            <a:off x="461963" y="1541462"/>
            <a:ext cx="5486397" cy="4516438"/>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74290614-5015-FC49-9E9D-A9E87844B58D}"/>
              </a:ext>
            </a:extLst>
          </p:cNvPr>
          <p:cNvSpPr>
            <a:spLocks noGrp="1"/>
          </p:cNvSpPr>
          <p:nvPr>
            <p:ph sz="quarter" idx="13"/>
          </p:nvPr>
        </p:nvSpPr>
        <p:spPr>
          <a:xfrm>
            <a:off x="6243638" y="1541463"/>
            <a:ext cx="5486397" cy="4516438"/>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DB3522E3-4677-604E-9AB7-55BA07C39568}"/>
              </a:ext>
            </a:extLst>
          </p:cNvPr>
          <p:cNvSpPr>
            <a:spLocks noGrp="1"/>
          </p:cNvSpPr>
          <p:nvPr>
            <p:ph type="title"/>
          </p:nvPr>
        </p:nvSpPr>
        <p:spPr/>
        <p:txBody>
          <a:bodyPr/>
          <a:lstStyle>
            <a:lvl1pPr>
              <a:defRPr b="0" i="0"/>
            </a:lvl1pPr>
          </a:lstStyle>
          <a:p>
            <a:r>
              <a:rPr lang="en-US"/>
              <a:t>Click to edit Master title style</a:t>
            </a:r>
          </a:p>
        </p:txBody>
      </p:sp>
      <p:sp>
        <p:nvSpPr>
          <p:cNvPr id="5" name="Slide Number Placeholder 4">
            <a:extLst>
              <a:ext uri="{FF2B5EF4-FFF2-40B4-BE49-F238E27FC236}">
                <a16:creationId xmlns:a16="http://schemas.microsoft.com/office/drawing/2014/main" id="{6875DE13-DF4F-A942-878B-B21B8A8A8041}"/>
              </a:ext>
            </a:extLst>
          </p:cNvPr>
          <p:cNvSpPr>
            <a:spLocks noGrp="1"/>
          </p:cNvSpPr>
          <p:nvPr>
            <p:ph type="sldNum" sz="quarter" idx="15"/>
          </p:nvPr>
        </p:nvSpPr>
        <p:spPr/>
        <p:txBody>
          <a:bodyPr/>
          <a:lstStyle>
            <a:lvl1pPr>
              <a:defRPr b="0" i="0"/>
            </a:lvl1pPr>
          </a:lstStyle>
          <a:p>
            <a:fld id="{63DCA5C9-2E11-4C67-86EB-AE1DE127DC64}" type="slidenum">
              <a:rPr lang="en-US" smtClean="0"/>
              <a:pPr/>
              <a:t>‹#›</a:t>
            </a:fld>
            <a:endParaRPr lang="en-US"/>
          </a:p>
        </p:txBody>
      </p:sp>
      <p:sp>
        <p:nvSpPr>
          <p:cNvPr id="2" name="Date Placeholder 1">
            <a:extLst>
              <a:ext uri="{FF2B5EF4-FFF2-40B4-BE49-F238E27FC236}">
                <a16:creationId xmlns:a16="http://schemas.microsoft.com/office/drawing/2014/main" id="{CEFE84E5-A815-5D4C-B32C-F81EDC1C308A}"/>
              </a:ext>
            </a:extLst>
          </p:cNvPr>
          <p:cNvSpPr>
            <a:spLocks noGrp="1"/>
          </p:cNvSpPr>
          <p:nvPr>
            <p:ph type="dt" sz="half" idx="16"/>
          </p:nvPr>
        </p:nvSpPr>
        <p:spPr/>
        <p:txBody>
          <a:bodyPr/>
          <a:lstStyle/>
          <a:p>
            <a:fld id="{534BC137-FBAB-6F4E-A6CB-DA8740EA6572}" type="datetime4">
              <a:t>July 8, 2026</a:t>
            </a:fld>
            <a:endParaRPr lang="en-US"/>
          </a:p>
        </p:txBody>
      </p:sp>
      <p:sp>
        <p:nvSpPr>
          <p:cNvPr id="10" name="TextBox 9">
            <a:extLst>
              <a:ext uri="{FF2B5EF4-FFF2-40B4-BE49-F238E27FC236}">
                <a16:creationId xmlns:a16="http://schemas.microsoft.com/office/drawing/2014/main" id="{C01953CC-8ED1-4E23-83A7-A661B6715FA3}"/>
              </a:ext>
            </a:extLst>
          </p:cNvPr>
          <p:cNvSpPr txBox="1"/>
          <p:nvPr userDrawn="1"/>
        </p:nvSpPr>
        <p:spPr>
          <a:xfrm>
            <a:off x="470927" y="6385112"/>
            <a:ext cx="2141644" cy="154978"/>
          </a:xfrm>
          <a:prstGeom prst="rect">
            <a:avLst/>
          </a:prstGeom>
          <a:noFill/>
        </p:spPr>
        <p:txBody>
          <a:bodyPr wrap="square" lIns="0" tIns="0" rIns="0" bIns="0" rtlCol="0">
            <a:normAutofit fontScale="92500" lnSpcReduction="10000"/>
          </a:bodyPr>
          <a:lstStyle/>
          <a:p>
            <a:pPr marL="0" indent="0" algn="l">
              <a:lnSpc>
                <a:spcPct val="120000"/>
              </a:lnSpc>
              <a:spcAft>
                <a:spcPts val="1200"/>
              </a:spcAft>
            </a:pPr>
            <a:r>
              <a:rPr lang="en-US" sz="1600" b="0" i="0" baseline="30000">
                <a:solidFill>
                  <a:schemeClr val="tx2"/>
                </a:solidFill>
                <a:latin typeface="+mn-lt"/>
                <a:ea typeface="Verdana" panose="020B0604030504040204" pitchFamily="34" charset="0"/>
                <a:cs typeface="Verdana" panose="020B0604030504040204" pitchFamily="34" charset="0"/>
              </a:rPr>
              <a:t>Katz Institute for Women’s Health®</a:t>
            </a:r>
          </a:p>
        </p:txBody>
      </p:sp>
    </p:spTree>
    <p:extLst>
      <p:ext uri="{BB962C8B-B14F-4D97-AF65-F5344CB8AC3E}">
        <p14:creationId xmlns:p14="http://schemas.microsoft.com/office/powerpoint/2010/main" val="13194206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ent 2col chart">
    <p:bg>
      <p:bgPr>
        <a:solidFill>
          <a:schemeClr val="bg1"/>
        </a:solid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1915052-D43B-2341-9EEF-BF86700831C1}"/>
              </a:ext>
            </a:extLst>
          </p:cNvPr>
          <p:cNvSpPr>
            <a:spLocks noGrp="1"/>
          </p:cNvSpPr>
          <p:nvPr>
            <p:ph sz="quarter" idx="12"/>
          </p:nvPr>
        </p:nvSpPr>
        <p:spPr>
          <a:xfrm>
            <a:off x="461964" y="1541463"/>
            <a:ext cx="5486400" cy="4516437"/>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hart Placeholder 6">
            <a:extLst>
              <a:ext uri="{FF2B5EF4-FFF2-40B4-BE49-F238E27FC236}">
                <a16:creationId xmlns:a16="http://schemas.microsoft.com/office/drawing/2014/main" id="{D9A7A099-8FCD-F248-90AD-8AB09DA1ADCE}"/>
              </a:ext>
            </a:extLst>
          </p:cNvPr>
          <p:cNvSpPr>
            <a:spLocks noGrp="1"/>
          </p:cNvSpPr>
          <p:nvPr>
            <p:ph type="chart" sz="quarter" idx="17"/>
          </p:nvPr>
        </p:nvSpPr>
        <p:spPr>
          <a:xfrm>
            <a:off x="6243639" y="1541464"/>
            <a:ext cx="5486398" cy="4516436"/>
          </a:xfrm>
          <a:pattFill prst="pct10">
            <a:fgClr>
              <a:schemeClr val="tx2"/>
            </a:fgClr>
            <a:bgClr>
              <a:schemeClr val="bg1"/>
            </a:bgClr>
          </a:pattFill>
        </p:spPr>
        <p:txBody>
          <a:bodyPr tIns="2468880"/>
          <a:lstStyle>
            <a:lvl1pPr algn="ctr">
              <a:defRPr b="0" i="0"/>
            </a:lvl1pPr>
          </a:lstStyle>
          <a:p>
            <a:r>
              <a:rPr lang="en-US"/>
              <a:t>Click icon to add chart</a:t>
            </a:r>
          </a:p>
        </p:txBody>
      </p:sp>
      <p:sp>
        <p:nvSpPr>
          <p:cNvPr id="6" name="Slide Number Placeholder 5">
            <a:extLst>
              <a:ext uri="{FF2B5EF4-FFF2-40B4-BE49-F238E27FC236}">
                <a16:creationId xmlns:a16="http://schemas.microsoft.com/office/drawing/2014/main" id="{29597DF7-737E-674E-8C8C-A9F6B6F81AFB}"/>
              </a:ext>
            </a:extLst>
          </p:cNvPr>
          <p:cNvSpPr>
            <a:spLocks noGrp="1"/>
          </p:cNvSpPr>
          <p:nvPr>
            <p:ph type="sldNum" sz="quarter" idx="19"/>
          </p:nvPr>
        </p:nvSpPr>
        <p:spPr/>
        <p:txBody>
          <a:bodyPr/>
          <a:lstStyle>
            <a:lvl1pPr>
              <a:defRPr b="0" i="0"/>
            </a:lvl1pPr>
          </a:lstStyle>
          <a:p>
            <a:fld id="{63DCA5C9-2E11-4C67-86EB-AE1DE127DC64}" type="slidenum">
              <a:rPr lang="en-US" smtClean="0"/>
              <a:pPr/>
              <a:t>‹#›</a:t>
            </a:fld>
            <a:endParaRPr lang="en-US"/>
          </a:p>
        </p:txBody>
      </p:sp>
      <p:sp>
        <p:nvSpPr>
          <p:cNvPr id="4" name="Date Placeholder 3">
            <a:extLst>
              <a:ext uri="{FF2B5EF4-FFF2-40B4-BE49-F238E27FC236}">
                <a16:creationId xmlns:a16="http://schemas.microsoft.com/office/drawing/2014/main" id="{F42421D8-4AD5-C546-A060-B43381AF6456}"/>
              </a:ext>
            </a:extLst>
          </p:cNvPr>
          <p:cNvSpPr>
            <a:spLocks noGrp="1"/>
          </p:cNvSpPr>
          <p:nvPr>
            <p:ph type="dt" sz="half" idx="20"/>
          </p:nvPr>
        </p:nvSpPr>
        <p:spPr/>
        <p:txBody>
          <a:bodyPr/>
          <a:lstStyle/>
          <a:p>
            <a:fld id="{9580D19E-129F-2148-813E-91F89D23ABBD}" type="datetime4">
              <a:t>July 8, 2026</a:t>
            </a:fld>
            <a:endParaRPr lang="en-US"/>
          </a:p>
        </p:txBody>
      </p:sp>
      <p:sp>
        <p:nvSpPr>
          <p:cNvPr id="5" name="Title 4">
            <a:extLst>
              <a:ext uri="{FF2B5EF4-FFF2-40B4-BE49-F238E27FC236}">
                <a16:creationId xmlns:a16="http://schemas.microsoft.com/office/drawing/2014/main" id="{49D89847-C010-6C43-B2EB-6C70D21CE28E}"/>
              </a:ext>
            </a:extLst>
          </p:cNvPr>
          <p:cNvSpPr>
            <a:spLocks noGrp="1"/>
          </p:cNvSpPr>
          <p:nvPr>
            <p:ph type="title"/>
          </p:nvPr>
        </p:nvSpPr>
        <p:spPr/>
        <p:txBody>
          <a:bodyPr/>
          <a:lstStyle>
            <a:lvl1pPr>
              <a:defRPr b="0" i="0"/>
            </a:lvl1pPr>
          </a:lstStyle>
          <a:p>
            <a:r>
              <a:rPr lang="en-US"/>
              <a:t>Click to edit Master title style</a:t>
            </a:r>
          </a:p>
        </p:txBody>
      </p:sp>
      <p:sp>
        <p:nvSpPr>
          <p:cNvPr id="10" name="TextBox 9">
            <a:extLst>
              <a:ext uri="{FF2B5EF4-FFF2-40B4-BE49-F238E27FC236}">
                <a16:creationId xmlns:a16="http://schemas.microsoft.com/office/drawing/2014/main" id="{0AA085DC-AD6C-4909-8C73-5B08A1D82469}"/>
              </a:ext>
            </a:extLst>
          </p:cNvPr>
          <p:cNvSpPr txBox="1"/>
          <p:nvPr userDrawn="1"/>
        </p:nvSpPr>
        <p:spPr>
          <a:xfrm>
            <a:off x="470927" y="6385112"/>
            <a:ext cx="2141644" cy="154978"/>
          </a:xfrm>
          <a:prstGeom prst="rect">
            <a:avLst/>
          </a:prstGeom>
          <a:noFill/>
        </p:spPr>
        <p:txBody>
          <a:bodyPr wrap="square" lIns="0" tIns="0" rIns="0" bIns="0" rtlCol="0">
            <a:normAutofit fontScale="92500" lnSpcReduction="10000"/>
          </a:bodyPr>
          <a:lstStyle/>
          <a:p>
            <a:pPr marL="0" indent="0" algn="l">
              <a:lnSpc>
                <a:spcPct val="120000"/>
              </a:lnSpc>
              <a:spcAft>
                <a:spcPts val="1200"/>
              </a:spcAft>
            </a:pPr>
            <a:r>
              <a:rPr lang="en-US" sz="1600" b="0" i="0" baseline="30000">
                <a:solidFill>
                  <a:schemeClr val="tx2"/>
                </a:solidFill>
                <a:latin typeface="+mn-lt"/>
                <a:ea typeface="Verdana" panose="020B0604030504040204" pitchFamily="34" charset="0"/>
                <a:cs typeface="Verdana" panose="020B0604030504040204" pitchFamily="34" charset="0"/>
              </a:rPr>
              <a:t>Katz Institute for Women’s Health®</a:t>
            </a:r>
          </a:p>
        </p:txBody>
      </p:sp>
    </p:spTree>
    <p:extLst>
      <p:ext uri="{BB962C8B-B14F-4D97-AF65-F5344CB8AC3E}">
        <p14:creationId xmlns:p14="http://schemas.microsoft.com/office/powerpoint/2010/main" val="3779958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ent 2col table">
    <p:bg>
      <p:bgPr>
        <a:solidFill>
          <a:schemeClr val="bg1"/>
        </a:solid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1915052-D43B-2341-9EEF-BF86700831C1}"/>
              </a:ext>
            </a:extLst>
          </p:cNvPr>
          <p:cNvSpPr>
            <a:spLocks noGrp="1"/>
          </p:cNvSpPr>
          <p:nvPr>
            <p:ph sz="quarter" idx="12"/>
          </p:nvPr>
        </p:nvSpPr>
        <p:spPr>
          <a:xfrm>
            <a:off x="461963" y="1541461"/>
            <a:ext cx="5486400" cy="4516437"/>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able Placeholder 5">
            <a:extLst>
              <a:ext uri="{FF2B5EF4-FFF2-40B4-BE49-F238E27FC236}">
                <a16:creationId xmlns:a16="http://schemas.microsoft.com/office/drawing/2014/main" id="{E970E05D-6C9C-AA4C-9AC8-08594C5B389D}"/>
              </a:ext>
            </a:extLst>
          </p:cNvPr>
          <p:cNvSpPr>
            <a:spLocks noGrp="1"/>
          </p:cNvSpPr>
          <p:nvPr>
            <p:ph type="tbl" sz="quarter" idx="17"/>
          </p:nvPr>
        </p:nvSpPr>
        <p:spPr>
          <a:xfrm>
            <a:off x="6243637" y="1541462"/>
            <a:ext cx="5486401" cy="4516437"/>
          </a:xfrm>
          <a:pattFill prst="pct10">
            <a:fgClr>
              <a:schemeClr val="accent1"/>
            </a:fgClr>
            <a:bgClr>
              <a:schemeClr val="bg1"/>
            </a:bgClr>
          </a:pattFill>
        </p:spPr>
        <p:txBody>
          <a:bodyPr tIns="2514600"/>
          <a:lstStyle>
            <a:lvl1pPr algn="ctr">
              <a:defRPr b="0" i="0"/>
            </a:lvl1pPr>
          </a:lstStyle>
          <a:p>
            <a:r>
              <a:rPr lang="en-US"/>
              <a:t>Click icon to add table</a:t>
            </a:r>
          </a:p>
        </p:txBody>
      </p:sp>
      <p:sp>
        <p:nvSpPr>
          <p:cNvPr id="11" name="Slide Number Placeholder 10">
            <a:extLst>
              <a:ext uri="{FF2B5EF4-FFF2-40B4-BE49-F238E27FC236}">
                <a16:creationId xmlns:a16="http://schemas.microsoft.com/office/drawing/2014/main" id="{FC899BB9-E201-8940-BB81-82A108C8C225}"/>
              </a:ext>
            </a:extLst>
          </p:cNvPr>
          <p:cNvSpPr>
            <a:spLocks noGrp="1"/>
          </p:cNvSpPr>
          <p:nvPr>
            <p:ph type="sldNum" sz="quarter" idx="19"/>
          </p:nvPr>
        </p:nvSpPr>
        <p:spPr/>
        <p:txBody>
          <a:bodyPr/>
          <a:lstStyle>
            <a:lvl1pPr>
              <a:defRPr b="0" i="0"/>
            </a:lvl1pPr>
          </a:lstStyle>
          <a:p>
            <a:fld id="{63DCA5C9-2E11-4C67-86EB-AE1DE127DC64}" type="slidenum">
              <a:rPr lang="en-US" smtClean="0"/>
              <a:pPr/>
              <a:t>‹#›</a:t>
            </a:fld>
            <a:endParaRPr lang="en-US"/>
          </a:p>
        </p:txBody>
      </p:sp>
      <p:sp>
        <p:nvSpPr>
          <p:cNvPr id="3" name="Date Placeholder 2">
            <a:extLst>
              <a:ext uri="{FF2B5EF4-FFF2-40B4-BE49-F238E27FC236}">
                <a16:creationId xmlns:a16="http://schemas.microsoft.com/office/drawing/2014/main" id="{2847DEDF-6416-1C44-B18D-7B9D182D766C}"/>
              </a:ext>
            </a:extLst>
          </p:cNvPr>
          <p:cNvSpPr>
            <a:spLocks noGrp="1"/>
          </p:cNvSpPr>
          <p:nvPr>
            <p:ph type="dt" sz="half" idx="20"/>
          </p:nvPr>
        </p:nvSpPr>
        <p:spPr/>
        <p:txBody>
          <a:bodyPr/>
          <a:lstStyle/>
          <a:p>
            <a:fld id="{358B74E7-803A-4D45-BC61-7470C7819352}" type="datetime4">
              <a:t>July 8, 2026</a:t>
            </a:fld>
            <a:endParaRPr lang="en-US"/>
          </a:p>
        </p:txBody>
      </p:sp>
      <p:sp>
        <p:nvSpPr>
          <p:cNvPr id="4" name="Title 3">
            <a:extLst>
              <a:ext uri="{FF2B5EF4-FFF2-40B4-BE49-F238E27FC236}">
                <a16:creationId xmlns:a16="http://schemas.microsoft.com/office/drawing/2014/main" id="{A78DEC5E-22C8-9B4F-B253-99141F4AFC8B}"/>
              </a:ext>
            </a:extLst>
          </p:cNvPr>
          <p:cNvSpPr>
            <a:spLocks noGrp="1"/>
          </p:cNvSpPr>
          <p:nvPr>
            <p:ph type="title"/>
          </p:nvPr>
        </p:nvSpPr>
        <p:spPr/>
        <p:txBody>
          <a:bodyPr/>
          <a:lstStyle>
            <a:lvl1pPr>
              <a:defRPr b="0" i="0"/>
            </a:lvl1pPr>
          </a:lstStyle>
          <a:p>
            <a:r>
              <a:rPr lang="en-US"/>
              <a:t>Click to edit Master title style</a:t>
            </a:r>
          </a:p>
        </p:txBody>
      </p:sp>
      <p:sp>
        <p:nvSpPr>
          <p:cNvPr id="10" name="TextBox 9">
            <a:extLst>
              <a:ext uri="{FF2B5EF4-FFF2-40B4-BE49-F238E27FC236}">
                <a16:creationId xmlns:a16="http://schemas.microsoft.com/office/drawing/2014/main" id="{7BF56185-27DA-45FF-B6EB-F60CF9938186}"/>
              </a:ext>
            </a:extLst>
          </p:cNvPr>
          <p:cNvSpPr txBox="1"/>
          <p:nvPr userDrawn="1"/>
        </p:nvSpPr>
        <p:spPr>
          <a:xfrm>
            <a:off x="470927" y="6385112"/>
            <a:ext cx="2141644" cy="154978"/>
          </a:xfrm>
          <a:prstGeom prst="rect">
            <a:avLst/>
          </a:prstGeom>
          <a:noFill/>
        </p:spPr>
        <p:txBody>
          <a:bodyPr wrap="square" lIns="0" tIns="0" rIns="0" bIns="0" rtlCol="0">
            <a:normAutofit fontScale="92500" lnSpcReduction="10000"/>
          </a:bodyPr>
          <a:lstStyle/>
          <a:p>
            <a:pPr marL="0" indent="0" algn="l">
              <a:lnSpc>
                <a:spcPct val="120000"/>
              </a:lnSpc>
              <a:spcAft>
                <a:spcPts val="1200"/>
              </a:spcAft>
            </a:pPr>
            <a:r>
              <a:rPr lang="en-US" sz="1600" b="0" i="0" baseline="30000">
                <a:solidFill>
                  <a:schemeClr val="tx2"/>
                </a:solidFill>
                <a:latin typeface="+mn-lt"/>
                <a:ea typeface="Verdana" panose="020B0604030504040204" pitchFamily="34" charset="0"/>
                <a:cs typeface="Verdana" panose="020B0604030504040204" pitchFamily="34" charset="0"/>
              </a:rPr>
              <a:t>Katz Institute for Women’s Health®</a:t>
            </a:r>
          </a:p>
        </p:txBody>
      </p:sp>
    </p:spTree>
    <p:extLst>
      <p:ext uri="{BB962C8B-B14F-4D97-AF65-F5344CB8AC3E}">
        <p14:creationId xmlns:p14="http://schemas.microsoft.com/office/powerpoint/2010/main" val="13071666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2col 1image">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1915052-D43B-2341-9EEF-BF86700831C1}"/>
              </a:ext>
            </a:extLst>
          </p:cNvPr>
          <p:cNvSpPr>
            <a:spLocks noGrp="1"/>
          </p:cNvSpPr>
          <p:nvPr>
            <p:ph sz="quarter" idx="12"/>
          </p:nvPr>
        </p:nvSpPr>
        <p:spPr>
          <a:xfrm>
            <a:off x="458789" y="1541464"/>
            <a:ext cx="5489574" cy="4516436"/>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10">
            <a:extLst>
              <a:ext uri="{FF2B5EF4-FFF2-40B4-BE49-F238E27FC236}">
                <a16:creationId xmlns:a16="http://schemas.microsoft.com/office/drawing/2014/main" id="{4179F241-E8FA-F745-9BE5-156FFA287461}"/>
              </a:ext>
            </a:extLst>
          </p:cNvPr>
          <p:cNvSpPr>
            <a:spLocks noGrp="1"/>
          </p:cNvSpPr>
          <p:nvPr>
            <p:ph type="sldNum" sz="quarter" idx="16"/>
          </p:nvPr>
        </p:nvSpPr>
        <p:spPr/>
        <p:txBody>
          <a:bodyPr/>
          <a:lstStyle>
            <a:lvl1pPr>
              <a:defRPr b="0" i="0"/>
            </a:lvl1pPr>
          </a:lstStyle>
          <a:p>
            <a:fld id="{63DCA5C9-2E11-4C67-86EB-AE1DE127DC64}" type="slidenum">
              <a:rPr lang="en-US" smtClean="0"/>
              <a:pPr/>
              <a:t>‹#›</a:t>
            </a:fld>
            <a:endParaRPr lang="en-US"/>
          </a:p>
        </p:txBody>
      </p:sp>
      <p:sp>
        <p:nvSpPr>
          <p:cNvPr id="13" name="Picture Placeholder 3">
            <a:extLst>
              <a:ext uri="{FF2B5EF4-FFF2-40B4-BE49-F238E27FC236}">
                <a16:creationId xmlns:a16="http://schemas.microsoft.com/office/drawing/2014/main" id="{B5CCD431-4702-274F-AA13-35883D5B6781}"/>
              </a:ext>
            </a:extLst>
          </p:cNvPr>
          <p:cNvSpPr>
            <a:spLocks noGrp="1"/>
          </p:cNvSpPr>
          <p:nvPr>
            <p:ph type="pic" sz="quarter" idx="10"/>
          </p:nvPr>
        </p:nvSpPr>
        <p:spPr>
          <a:xfrm>
            <a:off x="6240464" y="1541463"/>
            <a:ext cx="5489574" cy="4516437"/>
          </a:xfrm>
          <a:solidFill>
            <a:schemeClr val="tx2">
              <a:lumMod val="20000"/>
              <a:lumOff val="80000"/>
            </a:schemeClr>
          </a:solidFill>
        </p:spPr>
        <p:txBody>
          <a:bodyPr tIns="2743200"/>
          <a:lstStyle>
            <a:lvl1pPr algn="ctr">
              <a:defRPr b="0" i="0">
                <a:solidFill>
                  <a:schemeClr val="bg1"/>
                </a:solidFill>
              </a:defRPr>
            </a:lvl1pPr>
          </a:lstStyle>
          <a:p>
            <a:endParaRPr lang="en-US"/>
          </a:p>
        </p:txBody>
      </p:sp>
      <p:sp>
        <p:nvSpPr>
          <p:cNvPr id="2" name="Date Placeholder 1">
            <a:extLst>
              <a:ext uri="{FF2B5EF4-FFF2-40B4-BE49-F238E27FC236}">
                <a16:creationId xmlns:a16="http://schemas.microsoft.com/office/drawing/2014/main" id="{D494C353-6878-D14A-98A8-BFA524BDBD9C}"/>
              </a:ext>
            </a:extLst>
          </p:cNvPr>
          <p:cNvSpPr>
            <a:spLocks noGrp="1"/>
          </p:cNvSpPr>
          <p:nvPr>
            <p:ph type="dt" sz="half" idx="17"/>
          </p:nvPr>
        </p:nvSpPr>
        <p:spPr/>
        <p:txBody>
          <a:bodyPr/>
          <a:lstStyle/>
          <a:p>
            <a:fld id="{6EC6055C-BD57-424D-B4BE-387EDC7B1F82}" type="datetime4">
              <a:t>July 8, 2026</a:t>
            </a:fld>
            <a:endParaRPr lang="en-US"/>
          </a:p>
        </p:txBody>
      </p:sp>
      <p:sp>
        <p:nvSpPr>
          <p:cNvPr id="3" name="Title 2">
            <a:extLst>
              <a:ext uri="{FF2B5EF4-FFF2-40B4-BE49-F238E27FC236}">
                <a16:creationId xmlns:a16="http://schemas.microsoft.com/office/drawing/2014/main" id="{A46529DF-E953-CC45-8657-009CE8EF8776}"/>
              </a:ext>
            </a:extLst>
          </p:cNvPr>
          <p:cNvSpPr>
            <a:spLocks noGrp="1"/>
          </p:cNvSpPr>
          <p:nvPr>
            <p:ph type="title"/>
          </p:nvPr>
        </p:nvSpPr>
        <p:spPr/>
        <p:txBody>
          <a:bodyPr/>
          <a:lstStyle>
            <a:lvl1pPr>
              <a:defRPr b="0" i="0"/>
            </a:lvl1pPr>
          </a:lstStyle>
          <a:p>
            <a:r>
              <a:rPr lang="en-US"/>
              <a:t>Click to edit Master title style</a:t>
            </a:r>
          </a:p>
        </p:txBody>
      </p:sp>
      <p:sp>
        <p:nvSpPr>
          <p:cNvPr id="10" name="TextBox 9">
            <a:extLst>
              <a:ext uri="{FF2B5EF4-FFF2-40B4-BE49-F238E27FC236}">
                <a16:creationId xmlns:a16="http://schemas.microsoft.com/office/drawing/2014/main" id="{7464919D-3CB3-4112-99D8-5372BE1B0D42}"/>
              </a:ext>
            </a:extLst>
          </p:cNvPr>
          <p:cNvSpPr txBox="1"/>
          <p:nvPr userDrawn="1"/>
        </p:nvSpPr>
        <p:spPr>
          <a:xfrm>
            <a:off x="470927" y="6385112"/>
            <a:ext cx="2141644" cy="154978"/>
          </a:xfrm>
          <a:prstGeom prst="rect">
            <a:avLst/>
          </a:prstGeom>
          <a:noFill/>
        </p:spPr>
        <p:txBody>
          <a:bodyPr wrap="square" lIns="0" tIns="0" rIns="0" bIns="0" rtlCol="0">
            <a:normAutofit fontScale="92500" lnSpcReduction="10000"/>
          </a:bodyPr>
          <a:lstStyle/>
          <a:p>
            <a:pPr marL="0" indent="0" algn="l">
              <a:lnSpc>
                <a:spcPct val="120000"/>
              </a:lnSpc>
              <a:spcAft>
                <a:spcPts val="1200"/>
              </a:spcAft>
            </a:pPr>
            <a:r>
              <a:rPr lang="en-US" sz="1600" b="0" i="0" baseline="30000">
                <a:solidFill>
                  <a:schemeClr val="tx2"/>
                </a:solidFill>
                <a:latin typeface="+mn-lt"/>
                <a:ea typeface="Verdana" panose="020B0604030504040204" pitchFamily="34" charset="0"/>
                <a:cs typeface="Verdana" panose="020B0604030504040204" pitchFamily="34" charset="0"/>
              </a:rPr>
              <a:t>Katz Institute for Women’s Health®</a:t>
            </a:r>
          </a:p>
        </p:txBody>
      </p:sp>
    </p:spTree>
    <p:extLst>
      <p:ext uri="{BB962C8B-B14F-4D97-AF65-F5344CB8AC3E}">
        <p14:creationId xmlns:p14="http://schemas.microsoft.com/office/powerpoint/2010/main" val="27324463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2col image captions">
    <p:bg>
      <p:bgPr>
        <a:solidFill>
          <a:schemeClr val="bg1"/>
        </a:solidFill>
        <a:effectLst/>
      </p:bgPr>
    </p:bg>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4179F241-E8FA-F745-9BE5-156FFA287461}"/>
              </a:ext>
            </a:extLst>
          </p:cNvPr>
          <p:cNvSpPr>
            <a:spLocks noGrp="1"/>
          </p:cNvSpPr>
          <p:nvPr>
            <p:ph type="sldNum" sz="quarter" idx="16"/>
          </p:nvPr>
        </p:nvSpPr>
        <p:spPr/>
        <p:txBody>
          <a:bodyPr/>
          <a:lstStyle>
            <a:lvl1pPr>
              <a:defRPr b="0" i="0"/>
            </a:lvl1pPr>
          </a:lstStyle>
          <a:p>
            <a:fld id="{63DCA5C9-2E11-4C67-86EB-AE1DE127DC64}" type="slidenum">
              <a:rPr lang="en-US" smtClean="0"/>
              <a:pPr/>
              <a:t>‹#›</a:t>
            </a:fld>
            <a:endParaRPr lang="en-US"/>
          </a:p>
        </p:txBody>
      </p:sp>
      <p:sp>
        <p:nvSpPr>
          <p:cNvPr id="13" name="Picture Placeholder 3">
            <a:extLst>
              <a:ext uri="{FF2B5EF4-FFF2-40B4-BE49-F238E27FC236}">
                <a16:creationId xmlns:a16="http://schemas.microsoft.com/office/drawing/2014/main" id="{B5CCD431-4702-274F-AA13-35883D5B6781}"/>
              </a:ext>
            </a:extLst>
          </p:cNvPr>
          <p:cNvSpPr>
            <a:spLocks noGrp="1"/>
          </p:cNvSpPr>
          <p:nvPr>
            <p:ph type="pic" sz="quarter" idx="10"/>
          </p:nvPr>
        </p:nvSpPr>
        <p:spPr>
          <a:xfrm>
            <a:off x="6240464" y="1541463"/>
            <a:ext cx="5489574" cy="2502999"/>
          </a:xfrm>
          <a:solidFill>
            <a:schemeClr val="tx2">
              <a:lumMod val="20000"/>
              <a:lumOff val="80000"/>
            </a:schemeClr>
          </a:solidFill>
        </p:spPr>
        <p:txBody>
          <a:bodyPr tIns="1554480"/>
          <a:lstStyle>
            <a:lvl1pPr algn="ctr">
              <a:defRPr b="0" i="0">
                <a:solidFill>
                  <a:schemeClr val="bg1"/>
                </a:solidFill>
              </a:defRPr>
            </a:lvl1pPr>
          </a:lstStyle>
          <a:p>
            <a:endParaRPr lang="en-US"/>
          </a:p>
        </p:txBody>
      </p:sp>
      <p:sp>
        <p:nvSpPr>
          <p:cNvPr id="2" name="Date Placeholder 1">
            <a:extLst>
              <a:ext uri="{FF2B5EF4-FFF2-40B4-BE49-F238E27FC236}">
                <a16:creationId xmlns:a16="http://schemas.microsoft.com/office/drawing/2014/main" id="{D494C353-6878-D14A-98A8-BFA524BDBD9C}"/>
              </a:ext>
            </a:extLst>
          </p:cNvPr>
          <p:cNvSpPr>
            <a:spLocks noGrp="1"/>
          </p:cNvSpPr>
          <p:nvPr>
            <p:ph type="dt" sz="half" idx="17"/>
          </p:nvPr>
        </p:nvSpPr>
        <p:spPr/>
        <p:txBody>
          <a:bodyPr/>
          <a:lstStyle/>
          <a:p>
            <a:fld id="{4B069011-EA10-254F-AD46-D1C38BF85099}" type="datetime4">
              <a:t>July 8, 2026</a:t>
            </a:fld>
            <a:endParaRPr lang="en-US"/>
          </a:p>
        </p:txBody>
      </p:sp>
      <p:sp>
        <p:nvSpPr>
          <p:cNvPr id="3" name="Title 2">
            <a:extLst>
              <a:ext uri="{FF2B5EF4-FFF2-40B4-BE49-F238E27FC236}">
                <a16:creationId xmlns:a16="http://schemas.microsoft.com/office/drawing/2014/main" id="{A46529DF-E953-CC45-8657-009CE8EF8776}"/>
              </a:ext>
            </a:extLst>
          </p:cNvPr>
          <p:cNvSpPr>
            <a:spLocks noGrp="1"/>
          </p:cNvSpPr>
          <p:nvPr>
            <p:ph type="title"/>
          </p:nvPr>
        </p:nvSpPr>
        <p:spPr/>
        <p:txBody>
          <a:bodyPr/>
          <a:lstStyle>
            <a:lvl1pPr>
              <a:defRPr b="0" i="0"/>
            </a:lvl1pPr>
          </a:lstStyle>
          <a:p>
            <a:r>
              <a:rPr lang="en-US"/>
              <a:t>Click to edit Master title style</a:t>
            </a:r>
          </a:p>
        </p:txBody>
      </p:sp>
      <p:sp>
        <p:nvSpPr>
          <p:cNvPr id="12" name="Picture Placeholder 3">
            <a:extLst>
              <a:ext uri="{FF2B5EF4-FFF2-40B4-BE49-F238E27FC236}">
                <a16:creationId xmlns:a16="http://schemas.microsoft.com/office/drawing/2014/main" id="{09A9EDD0-3BF3-BB44-B8E0-0ED68D13F972}"/>
              </a:ext>
            </a:extLst>
          </p:cNvPr>
          <p:cNvSpPr>
            <a:spLocks noGrp="1"/>
          </p:cNvSpPr>
          <p:nvPr>
            <p:ph type="pic" sz="quarter" idx="19"/>
          </p:nvPr>
        </p:nvSpPr>
        <p:spPr>
          <a:xfrm>
            <a:off x="458790" y="1541463"/>
            <a:ext cx="5489574" cy="2502999"/>
          </a:xfrm>
          <a:solidFill>
            <a:schemeClr val="tx2">
              <a:lumMod val="20000"/>
              <a:lumOff val="80000"/>
            </a:schemeClr>
          </a:solidFill>
        </p:spPr>
        <p:txBody>
          <a:bodyPr tIns="1554480"/>
          <a:lstStyle>
            <a:lvl1pPr algn="ctr">
              <a:defRPr b="0" i="0">
                <a:solidFill>
                  <a:schemeClr val="bg1"/>
                </a:solidFill>
              </a:defRPr>
            </a:lvl1pPr>
          </a:lstStyle>
          <a:p>
            <a:endParaRPr lang="en-US"/>
          </a:p>
        </p:txBody>
      </p:sp>
      <p:sp>
        <p:nvSpPr>
          <p:cNvPr id="5" name="Text Placeholder 4">
            <a:extLst>
              <a:ext uri="{FF2B5EF4-FFF2-40B4-BE49-F238E27FC236}">
                <a16:creationId xmlns:a16="http://schemas.microsoft.com/office/drawing/2014/main" id="{A351BB64-6203-9140-924D-D6A4F4D87816}"/>
              </a:ext>
            </a:extLst>
          </p:cNvPr>
          <p:cNvSpPr>
            <a:spLocks noGrp="1"/>
          </p:cNvSpPr>
          <p:nvPr>
            <p:ph type="body" sz="quarter" idx="20"/>
          </p:nvPr>
        </p:nvSpPr>
        <p:spPr>
          <a:xfrm>
            <a:off x="458788" y="4291013"/>
            <a:ext cx="5489574" cy="1766887"/>
          </a:xfrm>
        </p:spPr>
        <p:txBody>
          <a:bodyPr/>
          <a:lstStyle>
            <a:lvl1pPr>
              <a:defRPr b="0" i="0"/>
            </a:lvl1pPr>
            <a:lvl2pPr>
              <a:defRPr b="0" i="0"/>
            </a:lvl2pPr>
            <a:lvl3pPr marL="0" indent="0">
              <a:buNone/>
              <a:defRPr/>
            </a:lvl3pPr>
          </a:lstStyle>
          <a:p>
            <a:pPr lvl="0"/>
            <a:r>
              <a:rPr lang="en-US"/>
              <a:t>Click to edit Master text styles</a:t>
            </a:r>
          </a:p>
          <a:p>
            <a:pPr lvl="1"/>
            <a:r>
              <a:rPr lang="en-US"/>
              <a:t>Second level</a:t>
            </a:r>
          </a:p>
        </p:txBody>
      </p:sp>
      <p:sp>
        <p:nvSpPr>
          <p:cNvPr id="14" name="Text Placeholder 4">
            <a:extLst>
              <a:ext uri="{FF2B5EF4-FFF2-40B4-BE49-F238E27FC236}">
                <a16:creationId xmlns:a16="http://schemas.microsoft.com/office/drawing/2014/main" id="{FFD6EDBE-5706-3C4E-8E00-336772570F3D}"/>
              </a:ext>
            </a:extLst>
          </p:cNvPr>
          <p:cNvSpPr>
            <a:spLocks noGrp="1"/>
          </p:cNvSpPr>
          <p:nvPr>
            <p:ph type="body" sz="quarter" idx="21"/>
          </p:nvPr>
        </p:nvSpPr>
        <p:spPr>
          <a:xfrm>
            <a:off x="6243638" y="4291013"/>
            <a:ext cx="5490063" cy="1766887"/>
          </a:xfrm>
        </p:spPr>
        <p:txBody>
          <a:bodyPr/>
          <a:lstStyle>
            <a:lvl1pPr>
              <a:defRPr b="0" i="0"/>
            </a:lvl1pPr>
            <a:lvl2pPr>
              <a:defRPr b="0" i="0"/>
            </a:lvl2pPr>
            <a:lvl3pPr marL="0" indent="0">
              <a:buNone/>
              <a:defRPr/>
            </a:lvl3pPr>
          </a:lstStyle>
          <a:p>
            <a:pPr lvl="0"/>
            <a:r>
              <a:rPr lang="en-US"/>
              <a:t>Click to edit Master text styles</a:t>
            </a:r>
          </a:p>
          <a:p>
            <a:pPr lvl="1"/>
            <a:r>
              <a:rPr lang="en-US"/>
              <a:t>Second level</a:t>
            </a:r>
          </a:p>
        </p:txBody>
      </p:sp>
      <p:sp>
        <p:nvSpPr>
          <p:cNvPr id="10" name="TextBox 9">
            <a:extLst>
              <a:ext uri="{FF2B5EF4-FFF2-40B4-BE49-F238E27FC236}">
                <a16:creationId xmlns:a16="http://schemas.microsoft.com/office/drawing/2014/main" id="{9F88AA28-EA66-49C7-B630-93DD3E4F63B8}"/>
              </a:ext>
            </a:extLst>
          </p:cNvPr>
          <p:cNvSpPr txBox="1"/>
          <p:nvPr userDrawn="1"/>
        </p:nvSpPr>
        <p:spPr>
          <a:xfrm>
            <a:off x="470927" y="6385112"/>
            <a:ext cx="2141644" cy="154978"/>
          </a:xfrm>
          <a:prstGeom prst="rect">
            <a:avLst/>
          </a:prstGeom>
          <a:noFill/>
        </p:spPr>
        <p:txBody>
          <a:bodyPr wrap="square" lIns="0" tIns="0" rIns="0" bIns="0" rtlCol="0">
            <a:normAutofit fontScale="92500" lnSpcReduction="10000"/>
          </a:bodyPr>
          <a:lstStyle/>
          <a:p>
            <a:pPr marL="0" indent="0" algn="l">
              <a:lnSpc>
                <a:spcPct val="120000"/>
              </a:lnSpc>
              <a:spcAft>
                <a:spcPts val="1200"/>
              </a:spcAft>
            </a:pPr>
            <a:r>
              <a:rPr lang="en-US" sz="1600" b="0" i="0" baseline="30000">
                <a:solidFill>
                  <a:schemeClr val="tx2"/>
                </a:solidFill>
                <a:latin typeface="+mn-lt"/>
                <a:ea typeface="Verdana" panose="020B0604030504040204" pitchFamily="34" charset="0"/>
                <a:cs typeface="Verdana" panose="020B0604030504040204" pitchFamily="34" charset="0"/>
              </a:rPr>
              <a:t>Katz Institute for Women’s Health®</a:t>
            </a:r>
          </a:p>
        </p:txBody>
      </p:sp>
    </p:spTree>
    <p:extLst>
      <p:ext uri="{BB962C8B-B14F-4D97-AF65-F5344CB8AC3E}">
        <p14:creationId xmlns:p14="http://schemas.microsoft.com/office/powerpoint/2010/main" val="40961364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ntent 3col">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1915052-D43B-2341-9EEF-BF86700831C1}"/>
              </a:ext>
            </a:extLst>
          </p:cNvPr>
          <p:cNvSpPr>
            <a:spLocks noGrp="1"/>
          </p:cNvSpPr>
          <p:nvPr>
            <p:ph sz="quarter" idx="12"/>
          </p:nvPr>
        </p:nvSpPr>
        <p:spPr>
          <a:xfrm>
            <a:off x="458789" y="1541463"/>
            <a:ext cx="3575049" cy="4516436"/>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74290614-5015-FC49-9E9D-A9E87844B58D}"/>
              </a:ext>
            </a:extLst>
          </p:cNvPr>
          <p:cNvSpPr>
            <a:spLocks noGrp="1"/>
          </p:cNvSpPr>
          <p:nvPr>
            <p:ph sz="quarter" idx="13"/>
          </p:nvPr>
        </p:nvSpPr>
        <p:spPr>
          <a:xfrm>
            <a:off x="4308475" y="1541464"/>
            <a:ext cx="3575049" cy="4516436"/>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5ADD0FD0-82F6-6249-86EF-808648B0682B}"/>
              </a:ext>
            </a:extLst>
          </p:cNvPr>
          <p:cNvSpPr>
            <a:spLocks noGrp="1"/>
          </p:cNvSpPr>
          <p:nvPr>
            <p:ph sz="quarter" idx="14"/>
          </p:nvPr>
        </p:nvSpPr>
        <p:spPr>
          <a:xfrm>
            <a:off x="8172451" y="1541463"/>
            <a:ext cx="3557586" cy="4516436"/>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10">
            <a:extLst>
              <a:ext uri="{FF2B5EF4-FFF2-40B4-BE49-F238E27FC236}">
                <a16:creationId xmlns:a16="http://schemas.microsoft.com/office/drawing/2014/main" id="{4179F241-E8FA-F745-9BE5-156FFA287461}"/>
              </a:ext>
            </a:extLst>
          </p:cNvPr>
          <p:cNvSpPr>
            <a:spLocks noGrp="1"/>
          </p:cNvSpPr>
          <p:nvPr>
            <p:ph type="sldNum" sz="quarter" idx="16"/>
          </p:nvPr>
        </p:nvSpPr>
        <p:spPr/>
        <p:txBody>
          <a:bodyPr/>
          <a:lstStyle>
            <a:lvl1pPr>
              <a:defRPr b="0" i="0"/>
            </a:lvl1pPr>
          </a:lstStyle>
          <a:p>
            <a:fld id="{63DCA5C9-2E11-4C67-86EB-AE1DE127DC64}" type="slidenum">
              <a:rPr lang="en-US" smtClean="0"/>
              <a:pPr/>
              <a:t>‹#›</a:t>
            </a:fld>
            <a:endParaRPr lang="en-US"/>
          </a:p>
        </p:txBody>
      </p:sp>
      <p:sp>
        <p:nvSpPr>
          <p:cNvPr id="2" name="Date Placeholder 1">
            <a:extLst>
              <a:ext uri="{FF2B5EF4-FFF2-40B4-BE49-F238E27FC236}">
                <a16:creationId xmlns:a16="http://schemas.microsoft.com/office/drawing/2014/main" id="{DFA6CB5C-BA55-DE43-97E2-C6B87762551C}"/>
              </a:ext>
            </a:extLst>
          </p:cNvPr>
          <p:cNvSpPr>
            <a:spLocks noGrp="1"/>
          </p:cNvSpPr>
          <p:nvPr>
            <p:ph type="dt" sz="half" idx="17"/>
          </p:nvPr>
        </p:nvSpPr>
        <p:spPr/>
        <p:txBody>
          <a:bodyPr/>
          <a:lstStyle/>
          <a:p>
            <a:fld id="{640E70EA-39AC-734E-92C5-BD963647F1E4}" type="datetime4">
              <a:t>July 8, 2026</a:t>
            </a:fld>
            <a:endParaRPr lang="en-US"/>
          </a:p>
        </p:txBody>
      </p:sp>
      <p:sp>
        <p:nvSpPr>
          <p:cNvPr id="3" name="Title 2">
            <a:extLst>
              <a:ext uri="{FF2B5EF4-FFF2-40B4-BE49-F238E27FC236}">
                <a16:creationId xmlns:a16="http://schemas.microsoft.com/office/drawing/2014/main" id="{886FFC79-8264-DE45-B846-C00B144C0902}"/>
              </a:ext>
            </a:extLst>
          </p:cNvPr>
          <p:cNvSpPr>
            <a:spLocks noGrp="1"/>
          </p:cNvSpPr>
          <p:nvPr>
            <p:ph type="title"/>
          </p:nvPr>
        </p:nvSpPr>
        <p:spPr/>
        <p:txBody>
          <a:bodyPr/>
          <a:lstStyle>
            <a:lvl1pPr>
              <a:defRPr b="0" i="0"/>
            </a:lvl1pPr>
          </a:lstStyle>
          <a:p>
            <a:r>
              <a:rPr lang="en-US"/>
              <a:t>Click to edit Master title style</a:t>
            </a:r>
          </a:p>
        </p:txBody>
      </p:sp>
      <p:sp>
        <p:nvSpPr>
          <p:cNvPr id="10" name="TextBox 9">
            <a:extLst>
              <a:ext uri="{FF2B5EF4-FFF2-40B4-BE49-F238E27FC236}">
                <a16:creationId xmlns:a16="http://schemas.microsoft.com/office/drawing/2014/main" id="{094DBCC7-6C8F-4A23-94ED-DF6A07D7A727}"/>
              </a:ext>
            </a:extLst>
          </p:cNvPr>
          <p:cNvSpPr txBox="1"/>
          <p:nvPr userDrawn="1"/>
        </p:nvSpPr>
        <p:spPr>
          <a:xfrm>
            <a:off x="470927" y="6385112"/>
            <a:ext cx="2141644" cy="154978"/>
          </a:xfrm>
          <a:prstGeom prst="rect">
            <a:avLst/>
          </a:prstGeom>
          <a:noFill/>
        </p:spPr>
        <p:txBody>
          <a:bodyPr wrap="square" lIns="0" tIns="0" rIns="0" bIns="0" rtlCol="0">
            <a:normAutofit fontScale="92500" lnSpcReduction="10000"/>
          </a:bodyPr>
          <a:lstStyle/>
          <a:p>
            <a:pPr marL="0" indent="0" algn="l">
              <a:lnSpc>
                <a:spcPct val="120000"/>
              </a:lnSpc>
              <a:spcAft>
                <a:spcPts val="1200"/>
              </a:spcAft>
            </a:pPr>
            <a:r>
              <a:rPr lang="en-US" sz="1600" b="0" i="0" baseline="30000">
                <a:solidFill>
                  <a:schemeClr val="tx2"/>
                </a:solidFill>
                <a:latin typeface="+mn-lt"/>
                <a:ea typeface="Verdana" panose="020B0604030504040204" pitchFamily="34" charset="0"/>
                <a:cs typeface="Verdana" panose="020B0604030504040204" pitchFamily="34" charset="0"/>
              </a:rPr>
              <a:t>Katz Institute for Women’s Health®</a:t>
            </a:r>
          </a:p>
        </p:txBody>
      </p:sp>
    </p:spTree>
    <p:extLst>
      <p:ext uri="{BB962C8B-B14F-4D97-AF65-F5344CB8AC3E}">
        <p14:creationId xmlns:p14="http://schemas.microsoft.com/office/powerpoint/2010/main" val="3503367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ent 3col image captions">
    <p:bg>
      <p:bgPr>
        <a:solidFill>
          <a:schemeClr val="bg1"/>
        </a:solidFill>
        <a:effectLst/>
      </p:bgPr>
    </p:bg>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4179F241-E8FA-F745-9BE5-156FFA287461}"/>
              </a:ext>
            </a:extLst>
          </p:cNvPr>
          <p:cNvSpPr>
            <a:spLocks noGrp="1"/>
          </p:cNvSpPr>
          <p:nvPr>
            <p:ph type="sldNum" sz="quarter" idx="16"/>
          </p:nvPr>
        </p:nvSpPr>
        <p:spPr/>
        <p:txBody>
          <a:bodyPr/>
          <a:lstStyle>
            <a:lvl1pPr>
              <a:defRPr b="0" i="0"/>
            </a:lvl1pPr>
          </a:lstStyle>
          <a:p>
            <a:fld id="{63DCA5C9-2E11-4C67-86EB-AE1DE127DC64}" type="slidenum">
              <a:rPr lang="en-US" smtClean="0"/>
              <a:pPr/>
              <a:t>‹#›</a:t>
            </a:fld>
            <a:endParaRPr lang="en-US"/>
          </a:p>
        </p:txBody>
      </p:sp>
      <p:sp>
        <p:nvSpPr>
          <p:cNvPr id="13" name="Picture Placeholder 3">
            <a:extLst>
              <a:ext uri="{FF2B5EF4-FFF2-40B4-BE49-F238E27FC236}">
                <a16:creationId xmlns:a16="http://schemas.microsoft.com/office/drawing/2014/main" id="{B5CCD431-4702-274F-AA13-35883D5B6781}"/>
              </a:ext>
            </a:extLst>
          </p:cNvPr>
          <p:cNvSpPr>
            <a:spLocks noGrp="1"/>
          </p:cNvSpPr>
          <p:nvPr>
            <p:ph type="pic" sz="quarter" idx="10"/>
          </p:nvPr>
        </p:nvSpPr>
        <p:spPr>
          <a:xfrm>
            <a:off x="8162926" y="1541463"/>
            <a:ext cx="3567111" cy="2502999"/>
          </a:xfrm>
          <a:solidFill>
            <a:schemeClr val="tx2">
              <a:lumMod val="20000"/>
              <a:lumOff val="80000"/>
            </a:schemeClr>
          </a:solidFill>
        </p:spPr>
        <p:txBody>
          <a:bodyPr tIns="1554480"/>
          <a:lstStyle>
            <a:lvl1pPr algn="ctr">
              <a:defRPr b="0" i="0">
                <a:solidFill>
                  <a:schemeClr val="bg1"/>
                </a:solidFill>
              </a:defRPr>
            </a:lvl1pPr>
          </a:lstStyle>
          <a:p>
            <a:endParaRPr lang="en-US"/>
          </a:p>
        </p:txBody>
      </p:sp>
      <p:sp>
        <p:nvSpPr>
          <p:cNvPr id="2" name="Date Placeholder 1">
            <a:extLst>
              <a:ext uri="{FF2B5EF4-FFF2-40B4-BE49-F238E27FC236}">
                <a16:creationId xmlns:a16="http://schemas.microsoft.com/office/drawing/2014/main" id="{D494C353-6878-D14A-98A8-BFA524BDBD9C}"/>
              </a:ext>
            </a:extLst>
          </p:cNvPr>
          <p:cNvSpPr>
            <a:spLocks noGrp="1"/>
          </p:cNvSpPr>
          <p:nvPr>
            <p:ph type="dt" sz="half" idx="17"/>
          </p:nvPr>
        </p:nvSpPr>
        <p:spPr/>
        <p:txBody>
          <a:bodyPr/>
          <a:lstStyle/>
          <a:p>
            <a:fld id="{3772E70D-31F8-1043-86A7-CBD99F72F6E9}" type="datetime4">
              <a:t>July 8, 2026</a:t>
            </a:fld>
            <a:endParaRPr lang="en-US"/>
          </a:p>
        </p:txBody>
      </p:sp>
      <p:sp>
        <p:nvSpPr>
          <p:cNvPr id="3" name="Title 2">
            <a:extLst>
              <a:ext uri="{FF2B5EF4-FFF2-40B4-BE49-F238E27FC236}">
                <a16:creationId xmlns:a16="http://schemas.microsoft.com/office/drawing/2014/main" id="{A46529DF-E953-CC45-8657-009CE8EF8776}"/>
              </a:ext>
            </a:extLst>
          </p:cNvPr>
          <p:cNvSpPr>
            <a:spLocks noGrp="1"/>
          </p:cNvSpPr>
          <p:nvPr>
            <p:ph type="title"/>
          </p:nvPr>
        </p:nvSpPr>
        <p:spPr/>
        <p:txBody>
          <a:bodyPr/>
          <a:lstStyle>
            <a:lvl1pPr>
              <a:defRPr b="0" i="0"/>
            </a:lvl1pPr>
          </a:lstStyle>
          <a:p>
            <a:r>
              <a:rPr lang="en-US"/>
              <a:t>Click to edit Master title style</a:t>
            </a:r>
          </a:p>
        </p:txBody>
      </p:sp>
      <p:sp>
        <p:nvSpPr>
          <p:cNvPr id="12" name="Picture Placeholder 3">
            <a:extLst>
              <a:ext uri="{FF2B5EF4-FFF2-40B4-BE49-F238E27FC236}">
                <a16:creationId xmlns:a16="http://schemas.microsoft.com/office/drawing/2014/main" id="{09A9EDD0-3BF3-BB44-B8E0-0ED68D13F972}"/>
              </a:ext>
            </a:extLst>
          </p:cNvPr>
          <p:cNvSpPr>
            <a:spLocks noGrp="1"/>
          </p:cNvSpPr>
          <p:nvPr>
            <p:ph type="pic" sz="quarter" idx="19"/>
          </p:nvPr>
        </p:nvSpPr>
        <p:spPr>
          <a:xfrm>
            <a:off x="458790" y="1541463"/>
            <a:ext cx="3567110" cy="2502999"/>
          </a:xfrm>
          <a:solidFill>
            <a:schemeClr val="tx2">
              <a:lumMod val="20000"/>
              <a:lumOff val="80000"/>
            </a:schemeClr>
          </a:solidFill>
        </p:spPr>
        <p:txBody>
          <a:bodyPr tIns="1554480"/>
          <a:lstStyle>
            <a:lvl1pPr algn="ctr">
              <a:defRPr b="0" i="0">
                <a:solidFill>
                  <a:schemeClr val="bg1"/>
                </a:solidFill>
              </a:defRPr>
            </a:lvl1pPr>
          </a:lstStyle>
          <a:p>
            <a:endParaRPr lang="en-US"/>
          </a:p>
        </p:txBody>
      </p:sp>
      <p:sp>
        <p:nvSpPr>
          <p:cNvPr id="5" name="Text Placeholder 4">
            <a:extLst>
              <a:ext uri="{FF2B5EF4-FFF2-40B4-BE49-F238E27FC236}">
                <a16:creationId xmlns:a16="http://schemas.microsoft.com/office/drawing/2014/main" id="{A351BB64-6203-9140-924D-D6A4F4D87816}"/>
              </a:ext>
            </a:extLst>
          </p:cNvPr>
          <p:cNvSpPr>
            <a:spLocks noGrp="1"/>
          </p:cNvSpPr>
          <p:nvPr>
            <p:ph type="body" sz="quarter" idx="20"/>
          </p:nvPr>
        </p:nvSpPr>
        <p:spPr>
          <a:xfrm>
            <a:off x="458788" y="4291013"/>
            <a:ext cx="3567110" cy="1766887"/>
          </a:xfrm>
        </p:spPr>
        <p:txBody>
          <a:bodyPr/>
          <a:lstStyle>
            <a:lvl1pPr>
              <a:defRPr b="0" i="0"/>
            </a:lvl1pPr>
            <a:lvl2pPr>
              <a:defRPr b="0" i="0"/>
            </a:lvl2pPr>
            <a:lvl3pPr marL="0" indent="0">
              <a:buNone/>
              <a:defRPr/>
            </a:lvl3pPr>
          </a:lstStyle>
          <a:p>
            <a:pPr lvl="0"/>
            <a:r>
              <a:rPr lang="en-US"/>
              <a:t>Click to edit Master text styles</a:t>
            </a:r>
          </a:p>
          <a:p>
            <a:pPr lvl="1"/>
            <a:r>
              <a:rPr lang="en-US"/>
              <a:t>Second level</a:t>
            </a:r>
          </a:p>
        </p:txBody>
      </p:sp>
      <p:sp>
        <p:nvSpPr>
          <p:cNvPr id="14" name="Text Placeholder 4">
            <a:extLst>
              <a:ext uri="{FF2B5EF4-FFF2-40B4-BE49-F238E27FC236}">
                <a16:creationId xmlns:a16="http://schemas.microsoft.com/office/drawing/2014/main" id="{FFD6EDBE-5706-3C4E-8E00-336772570F3D}"/>
              </a:ext>
            </a:extLst>
          </p:cNvPr>
          <p:cNvSpPr>
            <a:spLocks noGrp="1"/>
          </p:cNvSpPr>
          <p:nvPr>
            <p:ph type="body" sz="quarter" idx="21"/>
          </p:nvPr>
        </p:nvSpPr>
        <p:spPr>
          <a:xfrm>
            <a:off x="8166272" y="4291013"/>
            <a:ext cx="3567429" cy="1766887"/>
          </a:xfrm>
        </p:spPr>
        <p:txBody>
          <a:bodyPr/>
          <a:lstStyle>
            <a:lvl1pPr>
              <a:defRPr b="0" i="0"/>
            </a:lvl1pPr>
            <a:lvl2pPr>
              <a:defRPr b="0" i="0"/>
            </a:lvl2pPr>
            <a:lvl3pPr marL="0" indent="0">
              <a:buNone/>
              <a:defRPr/>
            </a:lvl3pPr>
          </a:lstStyle>
          <a:p>
            <a:pPr lvl="0"/>
            <a:r>
              <a:rPr lang="en-US"/>
              <a:t>Click to edit Master text styles</a:t>
            </a:r>
          </a:p>
          <a:p>
            <a:pPr lvl="1"/>
            <a:r>
              <a:rPr lang="en-US"/>
              <a:t>Second level</a:t>
            </a:r>
          </a:p>
        </p:txBody>
      </p:sp>
      <p:sp>
        <p:nvSpPr>
          <p:cNvPr id="10" name="Picture Placeholder 3">
            <a:extLst>
              <a:ext uri="{FF2B5EF4-FFF2-40B4-BE49-F238E27FC236}">
                <a16:creationId xmlns:a16="http://schemas.microsoft.com/office/drawing/2014/main" id="{1AB026BD-6827-2946-87B8-A1F7848DF946}"/>
              </a:ext>
            </a:extLst>
          </p:cNvPr>
          <p:cNvSpPr>
            <a:spLocks noGrp="1"/>
          </p:cNvSpPr>
          <p:nvPr>
            <p:ph type="pic" sz="quarter" idx="22"/>
          </p:nvPr>
        </p:nvSpPr>
        <p:spPr>
          <a:xfrm>
            <a:off x="4312444" y="1541463"/>
            <a:ext cx="3567111" cy="2502999"/>
          </a:xfrm>
          <a:solidFill>
            <a:schemeClr val="tx2">
              <a:lumMod val="20000"/>
              <a:lumOff val="80000"/>
            </a:schemeClr>
          </a:solidFill>
        </p:spPr>
        <p:txBody>
          <a:bodyPr tIns="1554480"/>
          <a:lstStyle>
            <a:lvl1pPr algn="ctr">
              <a:defRPr b="0" i="0">
                <a:solidFill>
                  <a:schemeClr val="bg1"/>
                </a:solidFill>
              </a:defRPr>
            </a:lvl1pPr>
          </a:lstStyle>
          <a:p>
            <a:endParaRPr lang="en-US"/>
          </a:p>
        </p:txBody>
      </p:sp>
      <p:sp>
        <p:nvSpPr>
          <p:cNvPr id="15" name="Text Placeholder 4">
            <a:extLst>
              <a:ext uri="{FF2B5EF4-FFF2-40B4-BE49-F238E27FC236}">
                <a16:creationId xmlns:a16="http://schemas.microsoft.com/office/drawing/2014/main" id="{5A29C03E-EEC3-EA47-A2B3-9211C623CC10}"/>
              </a:ext>
            </a:extLst>
          </p:cNvPr>
          <p:cNvSpPr>
            <a:spLocks noGrp="1"/>
          </p:cNvSpPr>
          <p:nvPr>
            <p:ph type="body" sz="quarter" idx="23"/>
          </p:nvPr>
        </p:nvSpPr>
        <p:spPr>
          <a:xfrm>
            <a:off x="4315790" y="4291013"/>
            <a:ext cx="3567429" cy="1766887"/>
          </a:xfrm>
        </p:spPr>
        <p:txBody>
          <a:bodyPr/>
          <a:lstStyle>
            <a:lvl1pPr>
              <a:defRPr b="0" i="0"/>
            </a:lvl1pPr>
            <a:lvl2pPr>
              <a:defRPr b="0" i="0"/>
            </a:lvl2pPr>
            <a:lvl3pPr marL="0" indent="0">
              <a:buNone/>
              <a:defRPr/>
            </a:lvl3pPr>
          </a:lstStyle>
          <a:p>
            <a:pPr lvl="0"/>
            <a:r>
              <a:rPr lang="en-US"/>
              <a:t>Click to edit Master text styles</a:t>
            </a:r>
          </a:p>
          <a:p>
            <a:pPr lvl="1"/>
            <a:r>
              <a:rPr lang="en-US"/>
              <a:t>Second level</a:t>
            </a:r>
          </a:p>
        </p:txBody>
      </p:sp>
      <p:sp>
        <p:nvSpPr>
          <p:cNvPr id="16" name="TextBox 15">
            <a:extLst>
              <a:ext uri="{FF2B5EF4-FFF2-40B4-BE49-F238E27FC236}">
                <a16:creationId xmlns:a16="http://schemas.microsoft.com/office/drawing/2014/main" id="{783E6EEE-B891-4528-A37E-34FBAD8A3A8B}"/>
              </a:ext>
            </a:extLst>
          </p:cNvPr>
          <p:cNvSpPr txBox="1"/>
          <p:nvPr userDrawn="1"/>
        </p:nvSpPr>
        <p:spPr>
          <a:xfrm>
            <a:off x="470927" y="6385112"/>
            <a:ext cx="2141644" cy="154978"/>
          </a:xfrm>
          <a:prstGeom prst="rect">
            <a:avLst/>
          </a:prstGeom>
          <a:noFill/>
        </p:spPr>
        <p:txBody>
          <a:bodyPr wrap="square" lIns="0" tIns="0" rIns="0" bIns="0" rtlCol="0">
            <a:normAutofit fontScale="92500" lnSpcReduction="10000"/>
          </a:bodyPr>
          <a:lstStyle/>
          <a:p>
            <a:pPr marL="0" indent="0" algn="l">
              <a:lnSpc>
                <a:spcPct val="120000"/>
              </a:lnSpc>
              <a:spcAft>
                <a:spcPts val="1200"/>
              </a:spcAft>
            </a:pPr>
            <a:r>
              <a:rPr lang="en-US" sz="1600" b="0" i="0" baseline="30000">
                <a:solidFill>
                  <a:schemeClr val="tx2"/>
                </a:solidFill>
                <a:latin typeface="+mn-lt"/>
                <a:ea typeface="Verdana" panose="020B0604030504040204" pitchFamily="34" charset="0"/>
                <a:cs typeface="Verdana" panose="020B0604030504040204" pitchFamily="34" charset="0"/>
              </a:rPr>
              <a:t>Katz Institute for Women’s Health®</a:t>
            </a:r>
          </a:p>
        </p:txBody>
      </p:sp>
    </p:spTree>
    <p:extLst>
      <p:ext uri="{BB962C8B-B14F-4D97-AF65-F5344CB8AC3E}">
        <p14:creationId xmlns:p14="http://schemas.microsoft.com/office/powerpoint/2010/main" val="1036213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6243638" y="416406"/>
            <a:ext cx="5486399" cy="2538892"/>
          </a:xfrm>
          <a:noFill/>
        </p:spPr>
        <p:txBody>
          <a:bodyPr lIns="0" tIns="0" rIns="0" bIns="155448" anchor="b" anchorCtr="0"/>
          <a:lstStyle>
            <a:lvl1pPr>
              <a:lnSpc>
                <a:spcPts val="4400"/>
              </a:lnSpc>
              <a:defRPr sz="4400" b="0" i="0">
                <a:solidFill>
                  <a:schemeClr val="accent3"/>
                </a:solidFill>
              </a:defRPr>
            </a:lvl1pPr>
          </a:lstStyle>
          <a:p>
            <a:r>
              <a:rPr lang="en-US"/>
              <a:t>Click to edit Master title style TEST</a:t>
            </a:r>
          </a:p>
        </p:txBody>
      </p:sp>
      <p:sp>
        <p:nvSpPr>
          <p:cNvPr id="5" name="Date Placeholder 4">
            <a:extLst>
              <a:ext uri="{FF2B5EF4-FFF2-40B4-BE49-F238E27FC236}">
                <a16:creationId xmlns:a16="http://schemas.microsoft.com/office/drawing/2014/main" id="{25C413C7-A5C3-C440-BEAB-026A4F9049A9}"/>
              </a:ext>
            </a:extLst>
          </p:cNvPr>
          <p:cNvSpPr>
            <a:spLocks noGrp="1"/>
          </p:cNvSpPr>
          <p:nvPr>
            <p:ph type="dt" sz="half" idx="18"/>
          </p:nvPr>
        </p:nvSpPr>
        <p:spPr>
          <a:xfrm>
            <a:off x="6243636" y="3760788"/>
            <a:ext cx="5486401" cy="366831"/>
          </a:xfrm>
          <a:prstGeom prst="rect">
            <a:avLst/>
          </a:prstGeom>
        </p:spPr>
        <p:txBody>
          <a:bodyPr lIns="0" tIns="0" rIns="0" bIns="0" anchor="b" anchorCtr="0"/>
          <a:lstStyle>
            <a:lvl1pPr algn="l">
              <a:defRPr sz="1600" b="0" i="0">
                <a:solidFill>
                  <a:schemeClr val="bg1"/>
                </a:solidFill>
                <a:latin typeface="+mn-lt"/>
                <a:ea typeface="Verdana" panose="020B0604030504040204" pitchFamily="34" charset="0"/>
                <a:cs typeface="Verdana" panose="020B0604030504040204" pitchFamily="34" charset="0"/>
              </a:defRPr>
            </a:lvl1pPr>
            <a:lvl2pPr marL="0" algn="l">
              <a:defRPr sz="1600" b="0" i="0">
                <a:solidFill>
                  <a:schemeClr val="bg1"/>
                </a:solidFill>
                <a:latin typeface="+mn-lt"/>
                <a:ea typeface="Verdana" panose="020B0604030504040204" pitchFamily="34" charset="0"/>
                <a:cs typeface="Verdana" panose="020B0604030504040204" pitchFamily="34" charset="0"/>
              </a:defRPr>
            </a:lvl2pPr>
            <a:lvl3pPr marL="0" algn="l">
              <a:defRPr sz="1600" b="0" i="0">
                <a:solidFill>
                  <a:schemeClr val="bg1"/>
                </a:solidFill>
                <a:latin typeface="+mn-lt"/>
                <a:ea typeface="Verdana" panose="020B0604030504040204" pitchFamily="34" charset="0"/>
                <a:cs typeface="Verdana" panose="020B0604030504040204" pitchFamily="34" charset="0"/>
              </a:defRPr>
            </a:lvl3pPr>
            <a:lvl4pPr marL="0" algn="l">
              <a:defRPr sz="1600" b="0" i="0">
                <a:solidFill>
                  <a:schemeClr val="bg1"/>
                </a:solidFill>
                <a:latin typeface="+mn-lt"/>
                <a:ea typeface="Verdana" panose="020B0604030504040204" pitchFamily="34" charset="0"/>
                <a:cs typeface="Verdana" panose="020B0604030504040204" pitchFamily="34" charset="0"/>
              </a:defRPr>
            </a:lvl4pPr>
            <a:lvl5pPr marL="0" algn="l">
              <a:defRPr sz="1600" b="0" i="0">
                <a:solidFill>
                  <a:schemeClr val="bg1"/>
                </a:solidFill>
                <a:latin typeface="+mn-lt"/>
                <a:ea typeface="Verdana" panose="020B0604030504040204" pitchFamily="34" charset="0"/>
                <a:cs typeface="Verdana" panose="020B0604030504040204" pitchFamily="34" charset="0"/>
              </a:defRPr>
            </a:lvl5pPr>
            <a:lvl6pPr marL="0" algn="l">
              <a:defRPr sz="1600" b="0" i="0">
                <a:solidFill>
                  <a:schemeClr val="bg1"/>
                </a:solidFill>
                <a:latin typeface="+mn-lt"/>
                <a:ea typeface="Verdana" panose="020B0604030504040204" pitchFamily="34" charset="0"/>
                <a:cs typeface="Verdana" panose="020B0604030504040204" pitchFamily="34" charset="0"/>
              </a:defRPr>
            </a:lvl6pPr>
            <a:lvl7pPr marL="0" algn="l">
              <a:defRPr sz="1600" b="0" i="0">
                <a:solidFill>
                  <a:schemeClr val="bg1"/>
                </a:solidFill>
                <a:latin typeface="+mn-lt"/>
                <a:ea typeface="Verdana" panose="020B0604030504040204" pitchFamily="34" charset="0"/>
                <a:cs typeface="Verdana" panose="020B0604030504040204" pitchFamily="34" charset="0"/>
              </a:defRPr>
            </a:lvl7pPr>
            <a:lvl8pPr marL="0" algn="l">
              <a:defRPr sz="1600" b="0" i="0">
                <a:solidFill>
                  <a:schemeClr val="bg1"/>
                </a:solidFill>
                <a:latin typeface="+mn-lt"/>
                <a:ea typeface="Verdana" panose="020B0604030504040204" pitchFamily="34" charset="0"/>
                <a:cs typeface="Verdana" panose="020B0604030504040204" pitchFamily="34" charset="0"/>
              </a:defRPr>
            </a:lvl8pPr>
            <a:lvl9pPr marL="0" algn="l">
              <a:defRPr sz="1600" b="0" i="0">
                <a:solidFill>
                  <a:schemeClr val="bg1"/>
                </a:solidFill>
                <a:latin typeface="+mn-lt"/>
                <a:ea typeface="Verdana" panose="020B0604030504040204" pitchFamily="34" charset="0"/>
                <a:cs typeface="Verdana" panose="020B0604030504040204" pitchFamily="34" charset="0"/>
              </a:defRPr>
            </a:lvl9pPr>
          </a:lstStyle>
          <a:p>
            <a:fld id="{B2ACE9BD-C329-A64A-988E-50DF35D326FB}" type="datetime4">
              <a:rPr lang="en-US"/>
              <a:pPr/>
              <a:t>July 8, 2026</a:t>
            </a:fld>
            <a:endParaRPr lang="en-US"/>
          </a:p>
        </p:txBody>
      </p:sp>
      <p:sp>
        <p:nvSpPr>
          <p:cNvPr id="3" name="Text Placeholder 2">
            <a:extLst>
              <a:ext uri="{FF2B5EF4-FFF2-40B4-BE49-F238E27FC236}">
                <a16:creationId xmlns:a16="http://schemas.microsoft.com/office/drawing/2014/main" id="{E4A5FA76-0FD1-414E-B84A-E29B14AD1DC7}"/>
              </a:ext>
            </a:extLst>
          </p:cNvPr>
          <p:cNvSpPr>
            <a:spLocks noGrp="1"/>
          </p:cNvSpPr>
          <p:nvPr>
            <p:ph type="body" sz="quarter" idx="19"/>
          </p:nvPr>
        </p:nvSpPr>
        <p:spPr>
          <a:xfrm>
            <a:off x="6243638" y="2955925"/>
            <a:ext cx="5486400" cy="804863"/>
          </a:xfrm>
        </p:spPr>
        <p:txBody>
          <a:bodyPr/>
          <a:lstStyle>
            <a:lvl1pPr>
              <a:lnSpc>
                <a:spcPct val="100000"/>
              </a:lnSpc>
              <a:spcAft>
                <a:spcPts val="0"/>
              </a:spcAft>
              <a:defRPr sz="2400" b="0" i="0">
                <a:solidFill>
                  <a:schemeClr val="bg1"/>
                </a:solidFill>
                <a:latin typeface="Georgia" panose="02040502050405020303" pitchFamily="18" charset="0"/>
              </a:defRPr>
            </a:lvl1pPr>
            <a:lvl2pPr>
              <a:lnSpc>
                <a:spcPct val="100000"/>
              </a:lnSpc>
              <a:spcAft>
                <a:spcPts val="0"/>
              </a:spcAft>
              <a:defRPr>
                <a:solidFill>
                  <a:schemeClr val="bg1"/>
                </a:solidFill>
              </a:defRPr>
            </a:lvl2pPr>
            <a:lvl3pPr marL="0" indent="0">
              <a:buFontTx/>
              <a:buNone/>
              <a:defRPr>
                <a:solidFill>
                  <a:schemeClr val="bg1"/>
                </a:solidFill>
              </a:defRPr>
            </a:lvl3pPr>
            <a:lvl4pPr marL="228600" indent="0">
              <a:buFontTx/>
              <a:buNone/>
              <a:defRPr>
                <a:solidFill>
                  <a:schemeClr val="bg1"/>
                </a:solidFill>
              </a:defRPr>
            </a:lvl4pPr>
            <a:lvl5pPr marL="457200" indent="0">
              <a:buFontTx/>
              <a:buNone/>
              <a:defRPr>
                <a:solidFill>
                  <a:schemeClr val="bg1"/>
                </a:solidFill>
              </a:defRPr>
            </a:lvl5pPr>
            <a:lvl6pPr marL="685800" indent="0">
              <a:buFontTx/>
              <a:buNone/>
              <a:defRPr>
                <a:solidFill>
                  <a:schemeClr val="bg1"/>
                </a:solidFill>
              </a:defRPr>
            </a:lvl6pPr>
            <a:lvl7pPr marL="914400" indent="0">
              <a:buFontTx/>
              <a:buNone/>
              <a:defRPr>
                <a:solidFill>
                  <a:schemeClr val="bg1"/>
                </a:solidFill>
              </a:defRPr>
            </a:lvl7pPr>
            <a:lvl8pPr marL="914400" indent="0">
              <a:buFontTx/>
              <a:buNone/>
              <a:defRPr>
                <a:solidFill>
                  <a:schemeClr val="bg1"/>
                </a:solidFill>
              </a:defRPr>
            </a:lvl8pPr>
            <a:lvl9pPr marL="914400" indent="0">
              <a:buFontTx/>
              <a:buNone/>
              <a:defRPr>
                <a:solidFill>
                  <a:schemeClr val="bg1"/>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C3AD020A-7F7F-4F53-9AAD-FC639F4596E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33560" y="5280786"/>
            <a:ext cx="2697809" cy="1184659"/>
          </a:xfrm>
          <a:prstGeom prst="rect">
            <a:avLst/>
          </a:prstGeom>
        </p:spPr>
      </p:pic>
    </p:spTree>
    <p:extLst>
      <p:ext uri="{BB962C8B-B14F-4D97-AF65-F5344CB8AC3E}">
        <p14:creationId xmlns:p14="http://schemas.microsoft.com/office/powerpoint/2010/main" val="3141156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ntent_image">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255D22A-3748-EA46-AA6E-CC2670D14E84}"/>
              </a:ext>
            </a:extLst>
          </p:cNvPr>
          <p:cNvSpPr>
            <a:spLocks noGrp="1"/>
          </p:cNvSpPr>
          <p:nvPr>
            <p:ph type="pic" sz="quarter" idx="10"/>
          </p:nvPr>
        </p:nvSpPr>
        <p:spPr>
          <a:xfrm>
            <a:off x="0" y="0"/>
            <a:ext cx="12192000" cy="6858000"/>
          </a:xfrm>
          <a:solidFill>
            <a:schemeClr val="tx2">
              <a:lumMod val="20000"/>
              <a:lumOff val="80000"/>
            </a:schemeClr>
          </a:solidFill>
        </p:spPr>
        <p:txBody>
          <a:bodyPr tIns="2743200"/>
          <a:lstStyle>
            <a:lvl1pPr algn="ctr">
              <a:defRPr b="0" i="0">
                <a:solidFill>
                  <a:schemeClr val="bg1"/>
                </a:solidFill>
              </a:defRPr>
            </a:lvl1pPr>
          </a:lstStyle>
          <a:p>
            <a:endParaRPr lang="en-US"/>
          </a:p>
        </p:txBody>
      </p:sp>
    </p:spTree>
    <p:extLst>
      <p:ext uri="{BB962C8B-B14F-4D97-AF65-F5344CB8AC3E}">
        <p14:creationId xmlns:p14="http://schemas.microsoft.com/office/powerpoint/2010/main" val="41229723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header only">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A96693C0-E9D6-7A48-80C4-9E7F61E2BD36}"/>
              </a:ext>
            </a:extLst>
          </p:cNvPr>
          <p:cNvSpPr>
            <a:spLocks noGrp="1"/>
          </p:cNvSpPr>
          <p:nvPr>
            <p:ph type="sldNum" sz="quarter" idx="11"/>
          </p:nvPr>
        </p:nvSpPr>
        <p:spPr/>
        <p:txBody>
          <a:bodyPr/>
          <a:lstStyle>
            <a:lvl1pPr>
              <a:defRPr b="0" i="0"/>
            </a:lvl1pPr>
          </a:lstStyle>
          <a:p>
            <a:fld id="{63DCA5C9-2E11-4C67-86EB-AE1DE127DC64}" type="slidenum">
              <a:rPr lang="en-US" smtClean="0"/>
              <a:pPr/>
              <a:t>‹#›</a:t>
            </a:fld>
            <a:endParaRPr lang="en-US"/>
          </a:p>
        </p:txBody>
      </p:sp>
      <p:sp>
        <p:nvSpPr>
          <p:cNvPr id="2" name="Date Placeholder 1">
            <a:extLst>
              <a:ext uri="{FF2B5EF4-FFF2-40B4-BE49-F238E27FC236}">
                <a16:creationId xmlns:a16="http://schemas.microsoft.com/office/drawing/2014/main" id="{E55C85A5-D1CA-0C4E-9CEF-F688BFD7EC81}"/>
              </a:ext>
            </a:extLst>
          </p:cNvPr>
          <p:cNvSpPr>
            <a:spLocks noGrp="1"/>
          </p:cNvSpPr>
          <p:nvPr>
            <p:ph type="dt" sz="half" idx="12"/>
          </p:nvPr>
        </p:nvSpPr>
        <p:spPr/>
        <p:txBody>
          <a:bodyPr/>
          <a:lstStyle/>
          <a:p>
            <a:fld id="{E45F47F2-DF6D-CF4C-9331-3C6E9BF445E3}" type="datetime4">
              <a:t>July 8, 2026</a:t>
            </a:fld>
            <a:endParaRPr lang="en-US"/>
          </a:p>
        </p:txBody>
      </p:sp>
      <p:sp>
        <p:nvSpPr>
          <p:cNvPr id="3" name="Title 2">
            <a:extLst>
              <a:ext uri="{FF2B5EF4-FFF2-40B4-BE49-F238E27FC236}">
                <a16:creationId xmlns:a16="http://schemas.microsoft.com/office/drawing/2014/main" id="{FAA558D0-73DA-D641-8996-C29A66BC0707}"/>
              </a:ext>
            </a:extLst>
          </p:cNvPr>
          <p:cNvSpPr>
            <a:spLocks noGrp="1"/>
          </p:cNvSpPr>
          <p:nvPr>
            <p:ph type="title"/>
          </p:nvPr>
        </p:nvSpPr>
        <p:spPr/>
        <p:txBody>
          <a:bodyPr/>
          <a:lstStyle>
            <a:lvl1pPr>
              <a:defRPr b="0" i="0"/>
            </a:lvl1pPr>
          </a:lstStyle>
          <a:p>
            <a:r>
              <a:rPr lang="en-US"/>
              <a:t>Click to edit Master title style</a:t>
            </a:r>
          </a:p>
        </p:txBody>
      </p:sp>
      <p:sp>
        <p:nvSpPr>
          <p:cNvPr id="7" name="TextBox 6">
            <a:extLst>
              <a:ext uri="{FF2B5EF4-FFF2-40B4-BE49-F238E27FC236}">
                <a16:creationId xmlns:a16="http://schemas.microsoft.com/office/drawing/2014/main" id="{F2F1B206-9AD3-47E6-A6E2-C9EEBF1A12C7}"/>
              </a:ext>
            </a:extLst>
          </p:cNvPr>
          <p:cNvSpPr txBox="1"/>
          <p:nvPr userDrawn="1"/>
        </p:nvSpPr>
        <p:spPr>
          <a:xfrm>
            <a:off x="470927" y="6385112"/>
            <a:ext cx="2141644" cy="154978"/>
          </a:xfrm>
          <a:prstGeom prst="rect">
            <a:avLst/>
          </a:prstGeom>
          <a:noFill/>
        </p:spPr>
        <p:txBody>
          <a:bodyPr wrap="square" lIns="0" tIns="0" rIns="0" bIns="0" rtlCol="0">
            <a:normAutofit fontScale="92500" lnSpcReduction="10000"/>
          </a:bodyPr>
          <a:lstStyle/>
          <a:p>
            <a:pPr marL="0" indent="0" algn="l">
              <a:lnSpc>
                <a:spcPct val="120000"/>
              </a:lnSpc>
              <a:spcAft>
                <a:spcPts val="1200"/>
              </a:spcAft>
            </a:pPr>
            <a:r>
              <a:rPr lang="en-US" sz="1600" b="0" i="0" baseline="30000">
                <a:solidFill>
                  <a:schemeClr val="tx2"/>
                </a:solidFill>
                <a:latin typeface="+mn-lt"/>
                <a:ea typeface="Verdana" panose="020B0604030504040204" pitchFamily="34" charset="0"/>
                <a:cs typeface="Verdana" panose="020B0604030504040204" pitchFamily="34" charset="0"/>
              </a:rPr>
              <a:t>Katz Institute for Women’s Health®</a:t>
            </a:r>
          </a:p>
        </p:txBody>
      </p:sp>
    </p:spTree>
    <p:extLst>
      <p:ext uri="{BB962C8B-B14F-4D97-AF65-F5344CB8AC3E}">
        <p14:creationId xmlns:p14="http://schemas.microsoft.com/office/powerpoint/2010/main" val="17512771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8BA9DE8-E46C-2749-B0B2-5ADDEB5B1D3C}"/>
              </a:ext>
            </a:extLst>
          </p:cNvPr>
          <p:cNvSpPr>
            <a:spLocks noGrp="1"/>
          </p:cNvSpPr>
          <p:nvPr>
            <p:ph type="sldNum" sz="quarter" idx="11"/>
          </p:nvPr>
        </p:nvSpPr>
        <p:spPr/>
        <p:txBody>
          <a:bodyPr/>
          <a:lstStyle>
            <a:lvl9pPr>
              <a:defRPr b="0" i="0"/>
            </a:lvl9pPr>
          </a:lstStyle>
          <a:p>
            <a:pPr lvl="8"/>
            <a:fld id="{63DCA5C9-2E11-4C67-86EB-AE1DE127DC64}" type="slidenum">
              <a:rPr lang="en-US" smtClean="0"/>
              <a:pPr lvl="8"/>
              <a:t>‹#›</a:t>
            </a:fld>
            <a:endParaRPr lang="en-US"/>
          </a:p>
        </p:txBody>
      </p:sp>
      <p:sp>
        <p:nvSpPr>
          <p:cNvPr id="2" name="Date Placeholder 1">
            <a:extLst>
              <a:ext uri="{FF2B5EF4-FFF2-40B4-BE49-F238E27FC236}">
                <a16:creationId xmlns:a16="http://schemas.microsoft.com/office/drawing/2014/main" id="{5EB03EC8-6918-2845-BF67-0E7692FDE0CC}"/>
              </a:ext>
            </a:extLst>
          </p:cNvPr>
          <p:cNvSpPr>
            <a:spLocks noGrp="1"/>
          </p:cNvSpPr>
          <p:nvPr>
            <p:ph type="dt" sz="half" idx="12"/>
          </p:nvPr>
        </p:nvSpPr>
        <p:spPr/>
        <p:txBody>
          <a:bodyPr/>
          <a:lstStyle/>
          <a:p>
            <a:fld id="{C5370010-69C1-FD41-8555-A918E46CD5B1}" type="datetime4">
              <a:t>July 8, 2026</a:t>
            </a:fld>
            <a:endParaRPr lang="en-US"/>
          </a:p>
        </p:txBody>
      </p:sp>
      <p:sp>
        <p:nvSpPr>
          <p:cNvPr id="5" name="TextBox 4">
            <a:extLst>
              <a:ext uri="{FF2B5EF4-FFF2-40B4-BE49-F238E27FC236}">
                <a16:creationId xmlns:a16="http://schemas.microsoft.com/office/drawing/2014/main" id="{C9D81752-7556-4FDA-A6CE-94082DE33BEB}"/>
              </a:ext>
            </a:extLst>
          </p:cNvPr>
          <p:cNvSpPr txBox="1"/>
          <p:nvPr userDrawn="1"/>
        </p:nvSpPr>
        <p:spPr>
          <a:xfrm>
            <a:off x="470927" y="6385112"/>
            <a:ext cx="2141644" cy="154978"/>
          </a:xfrm>
          <a:prstGeom prst="rect">
            <a:avLst/>
          </a:prstGeom>
          <a:noFill/>
        </p:spPr>
        <p:txBody>
          <a:bodyPr wrap="square" lIns="0" tIns="0" rIns="0" bIns="0" rtlCol="0">
            <a:normAutofit fontScale="92500" lnSpcReduction="10000"/>
          </a:bodyPr>
          <a:lstStyle/>
          <a:p>
            <a:pPr marL="0" indent="0" algn="l">
              <a:lnSpc>
                <a:spcPct val="120000"/>
              </a:lnSpc>
              <a:spcAft>
                <a:spcPts val="1200"/>
              </a:spcAft>
            </a:pPr>
            <a:r>
              <a:rPr lang="en-US" sz="1600" b="0" i="0" baseline="30000">
                <a:solidFill>
                  <a:schemeClr val="tx2"/>
                </a:solidFill>
                <a:latin typeface="+mn-lt"/>
                <a:ea typeface="Verdana" panose="020B0604030504040204" pitchFamily="34" charset="0"/>
                <a:cs typeface="Verdana" panose="020B0604030504040204" pitchFamily="34" charset="0"/>
              </a:rPr>
              <a:t>Katz Institute for Women’s Health®</a:t>
            </a:r>
          </a:p>
        </p:txBody>
      </p:sp>
    </p:spTree>
    <p:extLst>
      <p:ext uri="{BB962C8B-B14F-4D97-AF65-F5344CB8AC3E}">
        <p14:creationId xmlns:p14="http://schemas.microsoft.com/office/powerpoint/2010/main" val="19375499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ntent video">
    <p:bg>
      <p:bgPr>
        <a:solidFill>
          <a:schemeClr val="tx1"/>
        </a:solidFill>
        <a:effectLst/>
      </p:bgPr>
    </p:bg>
    <p:spTree>
      <p:nvGrpSpPr>
        <p:cNvPr id="1" name=""/>
        <p:cNvGrpSpPr/>
        <p:nvPr/>
      </p:nvGrpSpPr>
      <p:grpSpPr>
        <a:xfrm>
          <a:off x="0" y="0"/>
          <a:ext cx="0" cy="0"/>
          <a:chOff x="0" y="0"/>
          <a:chExt cx="0" cy="0"/>
        </a:xfrm>
      </p:grpSpPr>
      <p:sp>
        <p:nvSpPr>
          <p:cNvPr id="3" name="Media Placeholder 2"/>
          <p:cNvSpPr>
            <a:spLocks noGrp="1"/>
          </p:cNvSpPr>
          <p:nvPr>
            <p:ph type="media" sz="quarter" idx="10"/>
          </p:nvPr>
        </p:nvSpPr>
        <p:spPr>
          <a:xfrm>
            <a:off x="0" y="0"/>
            <a:ext cx="12192000" cy="6858000"/>
          </a:xfrm>
          <a:solidFill>
            <a:schemeClr val="tx1"/>
          </a:solidFill>
        </p:spPr>
        <p:txBody>
          <a:bodyPr tIns="731520" anchor="ctr" anchorCtr="0"/>
          <a:lstStyle>
            <a:lvl1pPr algn="ctr">
              <a:defRPr sz="2000" b="0" i="0">
                <a:solidFill>
                  <a:schemeClr val="bg2"/>
                </a:solidFill>
              </a:defRPr>
            </a:lvl1pPr>
          </a:lstStyle>
          <a:p>
            <a:r>
              <a:rPr lang="en-US"/>
              <a:t>Click icon to add media</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accent1"/>
        </a:solidFill>
        <a:effectLst/>
      </p:bgPr>
    </p:bg>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F19AA7FB-D45F-0E48-BCC5-215310002072}"/>
              </a:ext>
            </a:extLst>
          </p:cNvPr>
          <p:cNvSpPr/>
          <p:nvPr userDrawn="1"/>
        </p:nvSpPr>
        <p:spPr bwMode="auto">
          <a:xfrm>
            <a:off x="-1" y="1255363"/>
            <a:ext cx="5617399" cy="5617399"/>
          </a:xfrm>
          <a:prstGeom prst="rtTriangle">
            <a:avLst/>
          </a:prstGeom>
          <a:solidFill>
            <a:schemeClr val="bg1"/>
          </a:solidFill>
          <a:ln>
            <a:noFill/>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endParaRPr lang="en-US" sz="1800">
              <a:solidFill>
                <a:schemeClr val="bg1"/>
              </a:solidFill>
            </a:endParaRPr>
          </a:p>
        </p:txBody>
      </p:sp>
      <p:sp>
        <p:nvSpPr>
          <p:cNvPr id="2" name="Title 1">
            <a:extLst>
              <a:ext uri="{FF2B5EF4-FFF2-40B4-BE49-F238E27FC236}">
                <a16:creationId xmlns:a16="http://schemas.microsoft.com/office/drawing/2014/main" id="{45F4A0C1-9109-9149-B3A4-DDBCEAFAAFCB}"/>
              </a:ext>
            </a:extLst>
          </p:cNvPr>
          <p:cNvSpPr>
            <a:spLocks noGrp="1"/>
          </p:cNvSpPr>
          <p:nvPr>
            <p:ph type="title" hasCustomPrompt="1"/>
          </p:nvPr>
        </p:nvSpPr>
        <p:spPr>
          <a:xfrm>
            <a:off x="4308475" y="1541462"/>
            <a:ext cx="7421563" cy="4516437"/>
          </a:xfrm>
          <a:noFill/>
        </p:spPr>
        <p:txBody>
          <a:bodyPr lIns="1234440" tIns="0" rIns="228600" bIns="731520" anchor="ctr" anchorCtr="0"/>
          <a:lstStyle>
            <a:lvl1pPr>
              <a:defRPr sz="7600" b="0" i="0">
                <a:solidFill>
                  <a:schemeClr val="accent5"/>
                </a:solidFill>
              </a:defRPr>
            </a:lvl1pPr>
          </a:lstStyle>
          <a:p>
            <a:r>
              <a:rPr lang="en-US"/>
              <a:t>CLOSING TEXT</a:t>
            </a:r>
          </a:p>
        </p:txBody>
      </p:sp>
      <p:pic>
        <p:nvPicPr>
          <p:cNvPr id="6" name="Picture 5">
            <a:extLst>
              <a:ext uri="{FF2B5EF4-FFF2-40B4-BE49-F238E27FC236}">
                <a16:creationId xmlns:a16="http://schemas.microsoft.com/office/drawing/2014/main" id="{A0D868BF-E1AD-4EBF-A2A5-08F0B445807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3560" y="5280786"/>
            <a:ext cx="2697809" cy="1184659"/>
          </a:xfrm>
          <a:prstGeom prst="rect">
            <a:avLst/>
          </a:prstGeom>
        </p:spPr>
      </p:pic>
    </p:spTree>
    <p:extLst>
      <p:ext uri="{BB962C8B-B14F-4D97-AF65-F5344CB8AC3E}">
        <p14:creationId xmlns:p14="http://schemas.microsoft.com/office/powerpoint/2010/main" val="36533187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E5565-9DBA-045B-2BB9-16F4F157A8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EBADD3-B1E5-B32E-9CAA-5D7B20CD03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50C9FC-CAA0-A360-B007-FF4C9D994BFF}"/>
              </a:ext>
            </a:extLst>
          </p:cNvPr>
          <p:cNvSpPr>
            <a:spLocks noGrp="1"/>
          </p:cNvSpPr>
          <p:nvPr>
            <p:ph type="dt" sz="half" idx="10"/>
          </p:nvPr>
        </p:nvSpPr>
        <p:spPr/>
        <p:txBody>
          <a:bodyPr/>
          <a:lstStyle/>
          <a:p>
            <a:fld id="{03C076FE-73F9-4D89-B4E2-D60D6412D124}" type="datetimeFigureOut">
              <a:rPr lang="en-US" smtClean="0"/>
              <a:t>7/8/2026</a:t>
            </a:fld>
            <a:endParaRPr lang="en-US"/>
          </a:p>
        </p:txBody>
      </p:sp>
      <p:sp>
        <p:nvSpPr>
          <p:cNvPr id="5" name="Footer Placeholder 4">
            <a:extLst>
              <a:ext uri="{FF2B5EF4-FFF2-40B4-BE49-F238E27FC236}">
                <a16:creationId xmlns:a16="http://schemas.microsoft.com/office/drawing/2014/main" id="{3353AC3D-9A39-F2CD-F3C7-C6141B7265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F53B10-ACAB-CF96-0CC4-3DB22ACDCE4F}"/>
              </a:ext>
            </a:extLst>
          </p:cNvPr>
          <p:cNvSpPr>
            <a:spLocks noGrp="1"/>
          </p:cNvSpPr>
          <p:nvPr>
            <p:ph type="sldNum" sz="quarter" idx="12"/>
          </p:nvPr>
        </p:nvSpPr>
        <p:spPr/>
        <p:txBody>
          <a:bodyPr/>
          <a:lstStyle/>
          <a:p>
            <a:fld id="{10210B65-9CAC-4E7E-AF30-6E87353A11DC}" type="slidenum">
              <a:rPr lang="en-US" smtClean="0"/>
              <a:t>‹#›</a:t>
            </a:fld>
            <a:endParaRPr lang="en-US"/>
          </a:p>
        </p:txBody>
      </p:sp>
    </p:spTree>
    <p:extLst>
      <p:ext uri="{BB962C8B-B14F-4D97-AF65-F5344CB8AC3E}">
        <p14:creationId xmlns:p14="http://schemas.microsoft.com/office/powerpoint/2010/main" val="1586544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6243638" y="416406"/>
            <a:ext cx="5486399" cy="2538892"/>
          </a:xfrm>
          <a:noFill/>
        </p:spPr>
        <p:txBody>
          <a:bodyPr lIns="0" tIns="0" rIns="0" bIns="155448" anchor="b" anchorCtr="0"/>
          <a:lstStyle>
            <a:lvl1pPr>
              <a:lnSpc>
                <a:spcPts val="4400"/>
              </a:lnSpc>
              <a:defRPr sz="4400" b="0" i="0">
                <a:solidFill>
                  <a:srgbClr val="9494D1"/>
                </a:solidFill>
              </a:defRPr>
            </a:lvl1pPr>
          </a:lstStyle>
          <a:p>
            <a:r>
              <a:rPr lang="en-US"/>
              <a:t>Click to edit Master title style TEST</a:t>
            </a:r>
          </a:p>
        </p:txBody>
      </p:sp>
      <p:sp>
        <p:nvSpPr>
          <p:cNvPr id="5" name="Date Placeholder 4">
            <a:extLst>
              <a:ext uri="{FF2B5EF4-FFF2-40B4-BE49-F238E27FC236}">
                <a16:creationId xmlns:a16="http://schemas.microsoft.com/office/drawing/2014/main" id="{25C413C7-A5C3-C440-BEAB-026A4F9049A9}"/>
              </a:ext>
            </a:extLst>
          </p:cNvPr>
          <p:cNvSpPr>
            <a:spLocks noGrp="1"/>
          </p:cNvSpPr>
          <p:nvPr>
            <p:ph type="dt" sz="half" idx="18"/>
          </p:nvPr>
        </p:nvSpPr>
        <p:spPr>
          <a:xfrm>
            <a:off x="6243636" y="3760788"/>
            <a:ext cx="5486401" cy="366831"/>
          </a:xfrm>
          <a:prstGeom prst="rect">
            <a:avLst/>
          </a:prstGeom>
        </p:spPr>
        <p:txBody>
          <a:bodyPr lIns="0" tIns="0" rIns="0" bIns="0" anchor="b" anchorCtr="0"/>
          <a:lstStyle>
            <a:lvl1pPr algn="l">
              <a:defRPr sz="1600" b="0" i="0">
                <a:solidFill>
                  <a:schemeClr val="bg1"/>
                </a:solidFill>
                <a:latin typeface="+mn-lt"/>
                <a:ea typeface="Verdana" panose="020B0604030504040204" pitchFamily="34" charset="0"/>
                <a:cs typeface="Verdana" panose="020B0604030504040204" pitchFamily="34" charset="0"/>
              </a:defRPr>
            </a:lvl1pPr>
            <a:lvl2pPr marL="0" algn="l">
              <a:defRPr sz="1600" b="0" i="0">
                <a:solidFill>
                  <a:schemeClr val="bg1"/>
                </a:solidFill>
                <a:latin typeface="+mn-lt"/>
                <a:ea typeface="Verdana" panose="020B0604030504040204" pitchFamily="34" charset="0"/>
                <a:cs typeface="Verdana" panose="020B0604030504040204" pitchFamily="34" charset="0"/>
              </a:defRPr>
            </a:lvl2pPr>
            <a:lvl3pPr marL="0" algn="l">
              <a:defRPr sz="1600" b="0" i="0">
                <a:solidFill>
                  <a:schemeClr val="bg1"/>
                </a:solidFill>
                <a:latin typeface="+mn-lt"/>
                <a:ea typeface="Verdana" panose="020B0604030504040204" pitchFamily="34" charset="0"/>
                <a:cs typeface="Verdana" panose="020B0604030504040204" pitchFamily="34" charset="0"/>
              </a:defRPr>
            </a:lvl3pPr>
            <a:lvl4pPr marL="0" algn="l">
              <a:defRPr sz="1600" b="0" i="0">
                <a:solidFill>
                  <a:schemeClr val="bg1"/>
                </a:solidFill>
                <a:latin typeface="+mn-lt"/>
                <a:ea typeface="Verdana" panose="020B0604030504040204" pitchFamily="34" charset="0"/>
                <a:cs typeface="Verdana" panose="020B0604030504040204" pitchFamily="34" charset="0"/>
              </a:defRPr>
            </a:lvl4pPr>
            <a:lvl5pPr marL="0" algn="l">
              <a:defRPr sz="1600" b="0" i="0">
                <a:solidFill>
                  <a:schemeClr val="bg1"/>
                </a:solidFill>
                <a:latin typeface="+mn-lt"/>
                <a:ea typeface="Verdana" panose="020B0604030504040204" pitchFamily="34" charset="0"/>
                <a:cs typeface="Verdana" panose="020B0604030504040204" pitchFamily="34" charset="0"/>
              </a:defRPr>
            </a:lvl5pPr>
            <a:lvl6pPr marL="0" algn="l">
              <a:defRPr sz="1600" b="0" i="0">
                <a:solidFill>
                  <a:schemeClr val="bg1"/>
                </a:solidFill>
                <a:latin typeface="+mn-lt"/>
                <a:ea typeface="Verdana" panose="020B0604030504040204" pitchFamily="34" charset="0"/>
                <a:cs typeface="Verdana" panose="020B0604030504040204" pitchFamily="34" charset="0"/>
              </a:defRPr>
            </a:lvl6pPr>
            <a:lvl7pPr marL="0" algn="l">
              <a:defRPr sz="1600" b="0" i="0">
                <a:solidFill>
                  <a:schemeClr val="bg1"/>
                </a:solidFill>
                <a:latin typeface="+mn-lt"/>
                <a:ea typeface="Verdana" panose="020B0604030504040204" pitchFamily="34" charset="0"/>
                <a:cs typeface="Verdana" panose="020B0604030504040204" pitchFamily="34" charset="0"/>
              </a:defRPr>
            </a:lvl7pPr>
            <a:lvl8pPr marL="0" algn="l">
              <a:defRPr sz="1600" b="0" i="0">
                <a:solidFill>
                  <a:schemeClr val="bg1"/>
                </a:solidFill>
                <a:latin typeface="+mn-lt"/>
                <a:ea typeface="Verdana" panose="020B0604030504040204" pitchFamily="34" charset="0"/>
                <a:cs typeface="Verdana" panose="020B0604030504040204" pitchFamily="34" charset="0"/>
              </a:defRPr>
            </a:lvl8pPr>
            <a:lvl9pPr marL="0" algn="l">
              <a:defRPr sz="1600" b="0" i="0">
                <a:solidFill>
                  <a:schemeClr val="bg1"/>
                </a:solidFill>
                <a:latin typeface="+mn-lt"/>
                <a:ea typeface="Verdana" panose="020B0604030504040204" pitchFamily="34" charset="0"/>
                <a:cs typeface="Verdana" panose="020B0604030504040204" pitchFamily="34" charset="0"/>
              </a:defRPr>
            </a:lvl9pPr>
          </a:lstStyle>
          <a:p>
            <a:fld id="{B2ACE9BD-C329-A64A-988E-50DF35D326FB}" type="datetime4">
              <a:rPr lang="en-US"/>
              <a:pPr/>
              <a:t>July 8, 2026</a:t>
            </a:fld>
            <a:endParaRPr lang="en-US"/>
          </a:p>
        </p:txBody>
      </p:sp>
      <p:sp>
        <p:nvSpPr>
          <p:cNvPr id="3" name="Text Placeholder 2">
            <a:extLst>
              <a:ext uri="{FF2B5EF4-FFF2-40B4-BE49-F238E27FC236}">
                <a16:creationId xmlns:a16="http://schemas.microsoft.com/office/drawing/2014/main" id="{E4A5FA76-0FD1-414E-B84A-E29B14AD1DC7}"/>
              </a:ext>
            </a:extLst>
          </p:cNvPr>
          <p:cNvSpPr>
            <a:spLocks noGrp="1"/>
          </p:cNvSpPr>
          <p:nvPr>
            <p:ph type="body" sz="quarter" idx="19"/>
          </p:nvPr>
        </p:nvSpPr>
        <p:spPr>
          <a:xfrm>
            <a:off x="6243638" y="2955925"/>
            <a:ext cx="5486400" cy="804863"/>
          </a:xfrm>
        </p:spPr>
        <p:txBody>
          <a:bodyPr/>
          <a:lstStyle>
            <a:lvl1pPr>
              <a:lnSpc>
                <a:spcPct val="100000"/>
              </a:lnSpc>
              <a:spcAft>
                <a:spcPts val="0"/>
              </a:spcAft>
              <a:defRPr sz="2400" b="0" i="0">
                <a:solidFill>
                  <a:schemeClr val="bg1"/>
                </a:solidFill>
                <a:latin typeface="Georgia" panose="02040502050405020303" pitchFamily="18" charset="0"/>
              </a:defRPr>
            </a:lvl1pPr>
            <a:lvl2pPr>
              <a:lnSpc>
                <a:spcPct val="100000"/>
              </a:lnSpc>
              <a:spcAft>
                <a:spcPts val="0"/>
              </a:spcAft>
              <a:defRPr>
                <a:solidFill>
                  <a:schemeClr val="bg1"/>
                </a:solidFill>
              </a:defRPr>
            </a:lvl2pPr>
            <a:lvl3pPr marL="0" indent="0">
              <a:buFontTx/>
              <a:buNone/>
              <a:defRPr>
                <a:solidFill>
                  <a:schemeClr val="bg1"/>
                </a:solidFill>
              </a:defRPr>
            </a:lvl3pPr>
            <a:lvl4pPr marL="228600" indent="0">
              <a:buFontTx/>
              <a:buNone/>
              <a:defRPr>
                <a:solidFill>
                  <a:schemeClr val="bg1"/>
                </a:solidFill>
              </a:defRPr>
            </a:lvl4pPr>
            <a:lvl5pPr marL="457200" indent="0">
              <a:buFontTx/>
              <a:buNone/>
              <a:defRPr>
                <a:solidFill>
                  <a:schemeClr val="bg1"/>
                </a:solidFill>
              </a:defRPr>
            </a:lvl5pPr>
            <a:lvl6pPr marL="685800" indent="0">
              <a:buFontTx/>
              <a:buNone/>
              <a:defRPr>
                <a:solidFill>
                  <a:schemeClr val="bg1"/>
                </a:solidFill>
              </a:defRPr>
            </a:lvl6pPr>
            <a:lvl7pPr marL="914400" indent="0">
              <a:buFontTx/>
              <a:buNone/>
              <a:defRPr>
                <a:solidFill>
                  <a:schemeClr val="bg1"/>
                </a:solidFill>
              </a:defRPr>
            </a:lvl7pPr>
            <a:lvl8pPr marL="914400" indent="0">
              <a:buFontTx/>
              <a:buNone/>
              <a:defRPr>
                <a:solidFill>
                  <a:schemeClr val="bg1"/>
                </a:solidFill>
              </a:defRPr>
            </a:lvl8pPr>
            <a:lvl9pPr marL="914400" indent="0">
              <a:buFontTx/>
              <a:buNone/>
              <a:defRPr>
                <a:solidFill>
                  <a:schemeClr val="bg1"/>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CCD1CAC6-BF00-4848-976B-24F74C60C86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33560" y="5280786"/>
            <a:ext cx="2697809" cy="1184659"/>
          </a:xfrm>
          <a:prstGeom prst="rect">
            <a:avLst/>
          </a:prstGeom>
        </p:spPr>
      </p:pic>
    </p:spTree>
    <p:extLst>
      <p:ext uri="{BB962C8B-B14F-4D97-AF65-F5344CB8AC3E}">
        <p14:creationId xmlns:p14="http://schemas.microsoft.com/office/powerpoint/2010/main" val="568337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6243638" y="416406"/>
            <a:ext cx="5486399" cy="2538892"/>
          </a:xfrm>
          <a:noFill/>
        </p:spPr>
        <p:txBody>
          <a:bodyPr lIns="0" tIns="0" rIns="0" bIns="155448" anchor="b" anchorCtr="0"/>
          <a:lstStyle>
            <a:lvl1pPr>
              <a:lnSpc>
                <a:spcPts val="4400"/>
              </a:lnSpc>
              <a:defRPr sz="4400" b="0" i="0">
                <a:solidFill>
                  <a:schemeClr val="accent3"/>
                </a:solidFill>
              </a:defRPr>
            </a:lvl1pPr>
          </a:lstStyle>
          <a:p>
            <a:r>
              <a:rPr lang="en-US"/>
              <a:t>Click to edit Master title style TEST</a:t>
            </a:r>
          </a:p>
        </p:txBody>
      </p:sp>
      <p:sp>
        <p:nvSpPr>
          <p:cNvPr id="5" name="Date Placeholder 4">
            <a:extLst>
              <a:ext uri="{FF2B5EF4-FFF2-40B4-BE49-F238E27FC236}">
                <a16:creationId xmlns:a16="http://schemas.microsoft.com/office/drawing/2014/main" id="{25C413C7-A5C3-C440-BEAB-026A4F9049A9}"/>
              </a:ext>
            </a:extLst>
          </p:cNvPr>
          <p:cNvSpPr>
            <a:spLocks noGrp="1"/>
          </p:cNvSpPr>
          <p:nvPr>
            <p:ph type="dt" sz="half" idx="18"/>
          </p:nvPr>
        </p:nvSpPr>
        <p:spPr>
          <a:xfrm>
            <a:off x="6243636" y="3760788"/>
            <a:ext cx="5486401" cy="366831"/>
          </a:xfrm>
          <a:prstGeom prst="rect">
            <a:avLst/>
          </a:prstGeom>
        </p:spPr>
        <p:txBody>
          <a:bodyPr lIns="0" tIns="0" rIns="0" bIns="0" anchor="b" anchorCtr="0"/>
          <a:lstStyle>
            <a:lvl1pPr algn="l">
              <a:defRPr sz="1600" b="0" i="0">
                <a:solidFill>
                  <a:schemeClr val="bg1"/>
                </a:solidFill>
                <a:latin typeface="+mn-lt"/>
                <a:ea typeface="Verdana" panose="020B0604030504040204" pitchFamily="34" charset="0"/>
                <a:cs typeface="Verdana" panose="020B0604030504040204" pitchFamily="34" charset="0"/>
              </a:defRPr>
            </a:lvl1pPr>
            <a:lvl2pPr marL="0" algn="l">
              <a:defRPr sz="1600" b="0" i="0">
                <a:solidFill>
                  <a:schemeClr val="bg1"/>
                </a:solidFill>
                <a:latin typeface="+mn-lt"/>
                <a:ea typeface="Verdana" panose="020B0604030504040204" pitchFamily="34" charset="0"/>
                <a:cs typeface="Verdana" panose="020B0604030504040204" pitchFamily="34" charset="0"/>
              </a:defRPr>
            </a:lvl2pPr>
            <a:lvl3pPr marL="0" algn="l">
              <a:defRPr sz="1600" b="0" i="0">
                <a:solidFill>
                  <a:schemeClr val="bg1"/>
                </a:solidFill>
                <a:latin typeface="+mn-lt"/>
                <a:ea typeface="Verdana" panose="020B0604030504040204" pitchFamily="34" charset="0"/>
                <a:cs typeface="Verdana" panose="020B0604030504040204" pitchFamily="34" charset="0"/>
              </a:defRPr>
            </a:lvl3pPr>
            <a:lvl4pPr marL="0" algn="l">
              <a:defRPr sz="1600" b="0" i="0">
                <a:solidFill>
                  <a:schemeClr val="bg1"/>
                </a:solidFill>
                <a:latin typeface="+mn-lt"/>
                <a:ea typeface="Verdana" panose="020B0604030504040204" pitchFamily="34" charset="0"/>
                <a:cs typeface="Verdana" panose="020B0604030504040204" pitchFamily="34" charset="0"/>
              </a:defRPr>
            </a:lvl4pPr>
            <a:lvl5pPr marL="0" algn="l">
              <a:defRPr sz="1600" b="0" i="0">
                <a:solidFill>
                  <a:schemeClr val="bg1"/>
                </a:solidFill>
                <a:latin typeface="+mn-lt"/>
                <a:ea typeface="Verdana" panose="020B0604030504040204" pitchFamily="34" charset="0"/>
                <a:cs typeface="Verdana" panose="020B0604030504040204" pitchFamily="34" charset="0"/>
              </a:defRPr>
            </a:lvl5pPr>
            <a:lvl6pPr marL="0" algn="l">
              <a:defRPr sz="1600" b="0" i="0">
                <a:solidFill>
                  <a:schemeClr val="bg1"/>
                </a:solidFill>
                <a:latin typeface="+mn-lt"/>
                <a:ea typeface="Verdana" panose="020B0604030504040204" pitchFamily="34" charset="0"/>
                <a:cs typeface="Verdana" panose="020B0604030504040204" pitchFamily="34" charset="0"/>
              </a:defRPr>
            </a:lvl6pPr>
            <a:lvl7pPr marL="0" algn="l">
              <a:defRPr sz="1600" b="0" i="0">
                <a:solidFill>
                  <a:schemeClr val="bg1"/>
                </a:solidFill>
                <a:latin typeface="+mn-lt"/>
                <a:ea typeface="Verdana" panose="020B0604030504040204" pitchFamily="34" charset="0"/>
                <a:cs typeface="Verdana" panose="020B0604030504040204" pitchFamily="34" charset="0"/>
              </a:defRPr>
            </a:lvl7pPr>
            <a:lvl8pPr marL="0" algn="l">
              <a:defRPr sz="1600" b="0" i="0">
                <a:solidFill>
                  <a:schemeClr val="bg1"/>
                </a:solidFill>
                <a:latin typeface="+mn-lt"/>
                <a:ea typeface="Verdana" panose="020B0604030504040204" pitchFamily="34" charset="0"/>
                <a:cs typeface="Verdana" panose="020B0604030504040204" pitchFamily="34" charset="0"/>
              </a:defRPr>
            </a:lvl8pPr>
            <a:lvl9pPr marL="0" algn="l">
              <a:defRPr sz="1600" b="0" i="0">
                <a:solidFill>
                  <a:schemeClr val="bg1"/>
                </a:solidFill>
                <a:latin typeface="+mn-lt"/>
                <a:ea typeface="Verdana" panose="020B0604030504040204" pitchFamily="34" charset="0"/>
                <a:cs typeface="Verdana" panose="020B0604030504040204" pitchFamily="34" charset="0"/>
              </a:defRPr>
            </a:lvl9pPr>
          </a:lstStyle>
          <a:p>
            <a:fld id="{B2ACE9BD-C329-A64A-988E-50DF35D326FB}" type="datetime4">
              <a:rPr lang="en-US"/>
              <a:pPr/>
              <a:t>July 8, 2026</a:t>
            </a:fld>
            <a:endParaRPr lang="en-US"/>
          </a:p>
        </p:txBody>
      </p:sp>
      <p:sp>
        <p:nvSpPr>
          <p:cNvPr id="3" name="Text Placeholder 2">
            <a:extLst>
              <a:ext uri="{FF2B5EF4-FFF2-40B4-BE49-F238E27FC236}">
                <a16:creationId xmlns:a16="http://schemas.microsoft.com/office/drawing/2014/main" id="{E4A5FA76-0FD1-414E-B84A-E29B14AD1DC7}"/>
              </a:ext>
            </a:extLst>
          </p:cNvPr>
          <p:cNvSpPr>
            <a:spLocks noGrp="1"/>
          </p:cNvSpPr>
          <p:nvPr>
            <p:ph type="body" sz="quarter" idx="19"/>
          </p:nvPr>
        </p:nvSpPr>
        <p:spPr>
          <a:xfrm>
            <a:off x="6243638" y="2955925"/>
            <a:ext cx="5486400" cy="804863"/>
          </a:xfrm>
        </p:spPr>
        <p:txBody>
          <a:bodyPr/>
          <a:lstStyle>
            <a:lvl1pPr>
              <a:lnSpc>
                <a:spcPct val="100000"/>
              </a:lnSpc>
              <a:spcAft>
                <a:spcPts val="0"/>
              </a:spcAft>
              <a:defRPr sz="2400" b="0" i="0">
                <a:solidFill>
                  <a:schemeClr val="bg1"/>
                </a:solidFill>
                <a:latin typeface="Georgia" panose="02040502050405020303" pitchFamily="18" charset="0"/>
              </a:defRPr>
            </a:lvl1pPr>
            <a:lvl2pPr>
              <a:lnSpc>
                <a:spcPct val="100000"/>
              </a:lnSpc>
              <a:spcAft>
                <a:spcPts val="0"/>
              </a:spcAft>
              <a:defRPr>
                <a:solidFill>
                  <a:schemeClr val="bg1"/>
                </a:solidFill>
              </a:defRPr>
            </a:lvl2pPr>
            <a:lvl3pPr marL="0" indent="0">
              <a:buFontTx/>
              <a:buNone/>
              <a:defRPr>
                <a:solidFill>
                  <a:schemeClr val="bg1"/>
                </a:solidFill>
              </a:defRPr>
            </a:lvl3pPr>
            <a:lvl4pPr marL="228600" indent="0">
              <a:buFontTx/>
              <a:buNone/>
              <a:defRPr>
                <a:solidFill>
                  <a:schemeClr val="bg1"/>
                </a:solidFill>
              </a:defRPr>
            </a:lvl4pPr>
            <a:lvl5pPr marL="457200" indent="0">
              <a:buFontTx/>
              <a:buNone/>
              <a:defRPr>
                <a:solidFill>
                  <a:schemeClr val="bg1"/>
                </a:solidFill>
              </a:defRPr>
            </a:lvl5pPr>
            <a:lvl6pPr marL="685800" indent="0">
              <a:buFontTx/>
              <a:buNone/>
              <a:defRPr>
                <a:solidFill>
                  <a:schemeClr val="bg1"/>
                </a:solidFill>
              </a:defRPr>
            </a:lvl6pPr>
            <a:lvl7pPr marL="914400" indent="0">
              <a:buFontTx/>
              <a:buNone/>
              <a:defRPr>
                <a:solidFill>
                  <a:schemeClr val="bg1"/>
                </a:solidFill>
              </a:defRPr>
            </a:lvl7pPr>
            <a:lvl8pPr marL="914400" indent="0">
              <a:buFontTx/>
              <a:buNone/>
              <a:defRPr>
                <a:solidFill>
                  <a:schemeClr val="bg1"/>
                </a:solidFill>
              </a:defRPr>
            </a:lvl8pPr>
            <a:lvl9pPr marL="914400" indent="0">
              <a:buFontTx/>
              <a:buNone/>
              <a:defRPr>
                <a:solidFill>
                  <a:schemeClr val="bg1"/>
                </a:solidFill>
              </a:defRPr>
            </a:lvl9pPr>
          </a:lstStyle>
          <a:p>
            <a:pPr lvl="0"/>
            <a:r>
              <a:rPr lang="en-US"/>
              <a:t>Click to edit Master text styles</a:t>
            </a:r>
          </a:p>
        </p:txBody>
      </p:sp>
      <p:pic>
        <p:nvPicPr>
          <p:cNvPr id="6" name="Picture 5">
            <a:extLst>
              <a:ext uri="{FF2B5EF4-FFF2-40B4-BE49-F238E27FC236}">
                <a16:creationId xmlns:a16="http://schemas.microsoft.com/office/drawing/2014/main" id="{68E75D81-5B05-4C74-98F8-A3859B177CE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33560" y="5280786"/>
            <a:ext cx="2697809" cy="1184659"/>
          </a:xfrm>
          <a:prstGeom prst="rect">
            <a:avLst/>
          </a:prstGeom>
        </p:spPr>
      </p:pic>
    </p:spTree>
    <p:extLst>
      <p:ext uri="{BB962C8B-B14F-4D97-AF65-F5344CB8AC3E}">
        <p14:creationId xmlns:p14="http://schemas.microsoft.com/office/powerpoint/2010/main" val="1522709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agenda">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EE8588-CCD6-C848-AF0C-7182A05F5022}"/>
              </a:ext>
            </a:extLst>
          </p:cNvPr>
          <p:cNvSpPr>
            <a:spLocks noGrp="1"/>
          </p:cNvSpPr>
          <p:nvPr>
            <p:ph type="title" hasCustomPrompt="1"/>
          </p:nvPr>
        </p:nvSpPr>
        <p:spPr>
          <a:xfrm>
            <a:off x="461964" y="441435"/>
            <a:ext cx="7421562" cy="599089"/>
          </a:xfrm>
        </p:spPr>
        <p:txBody>
          <a:bodyPr rIns="0" anchor="t" anchorCtr="0"/>
          <a:lstStyle>
            <a:lvl1pPr>
              <a:defRPr sz="4400" b="0" i="0">
                <a:solidFill>
                  <a:schemeClr val="accent4"/>
                </a:solidFill>
              </a:defRPr>
            </a:lvl1pPr>
          </a:lstStyle>
          <a:p>
            <a:r>
              <a:rPr lang="en-US"/>
              <a:t>AGENDA</a:t>
            </a:r>
          </a:p>
        </p:txBody>
      </p:sp>
      <p:sp>
        <p:nvSpPr>
          <p:cNvPr id="11" name="Text Placeholder 10">
            <a:extLst>
              <a:ext uri="{FF2B5EF4-FFF2-40B4-BE49-F238E27FC236}">
                <a16:creationId xmlns:a16="http://schemas.microsoft.com/office/drawing/2014/main" id="{BE783A32-95D3-8546-86F7-42B78F6E8585}"/>
              </a:ext>
            </a:extLst>
          </p:cNvPr>
          <p:cNvSpPr>
            <a:spLocks noGrp="1"/>
          </p:cNvSpPr>
          <p:nvPr>
            <p:ph type="body" sz="quarter" idx="16"/>
          </p:nvPr>
        </p:nvSpPr>
        <p:spPr>
          <a:xfrm>
            <a:off x="461963" y="1040525"/>
            <a:ext cx="11268073" cy="4720514"/>
          </a:xfrm>
        </p:spPr>
        <p:txBody>
          <a:bodyPr tIns="228600"/>
          <a:lstStyle>
            <a:lvl1pPr marL="411480" indent="-411480">
              <a:spcAft>
                <a:spcPts val="600"/>
              </a:spcAft>
              <a:buClr>
                <a:schemeClr val="tx2"/>
              </a:buClr>
              <a:buFont typeface="+mj-lt"/>
              <a:buAutoNum type="arabicPeriod"/>
              <a:defRPr b="0" i="0">
                <a:solidFill>
                  <a:schemeClr val="tx2"/>
                </a:solidFill>
              </a:defRPr>
            </a:lvl1pPr>
            <a:lvl2pPr marL="411480" indent="-411480">
              <a:spcAft>
                <a:spcPts val="600"/>
              </a:spcAft>
              <a:buClr>
                <a:schemeClr val="tx2"/>
              </a:buClr>
              <a:buFont typeface="+mj-lt"/>
              <a:buAutoNum type="arabicPeriod"/>
              <a:defRPr sz="1800" b="0" cap="none" baseline="0">
                <a:solidFill>
                  <a:schemeClr val="tx2"/>
                </a:solidFill>
                <a:latin typeface="+mn-lt"/>
              </a:defRPr>
            </a:lvl2pPr>
            <a:lvl3pPr marL="640080" indent="-320040">
              <a:spcAft>
                <a:spcPts val="600"/>
              </a:spcAft>
              <a:buClr>
                <a:schemeClr val="tx2"/>
              </a:buClr>
              <a:buFont typeface="System Font Regular"/>
              <a:buChar char="–"/>
              <a:defRPr/>
            </a:lvl3pPr>
            <a:lvl4pPr marL="411480" indent="-411480">
              <a:spcAft>
                <a:spcPts val="600"/>
              </a:spcAft>
              <a:buClr>
                <a:schemeClr val="tx2"/>
              </a:buClr>
              <a:buFont typeface="+mj-lt"/>
              <a:buAutoNum type="arabicPeriod"/>
              <a:defRPr sz="1800"/>
            </a:lvl4pPr>
            <a:lvl5pPr marL="411480" indent="-411480">
              <a:spcAft>
                <a:spcPts val="600"/>
              </a:spcAft>
              <a:buClr>
                <a:schemeClr val="tx2"/>
              </a:buClr>
              <a:buFont typeface="+mj-lt"/>
              <a:buAutoNum type="arabicPeriod"/>
              <a:defRPr sz="1800"/>
            </a:lvl5pPr>
            <a:lvl6pPr marL="411480" indent="-411480">
              <a:spcAft>
                <a:spcPts val="600"/>
              </a:spcAft>
              <a:buClr>
                <a:schemeClr val="tx2"/>
              </a:buClr>
              <a:buFont typeface="+mj-lt"/>
              <a:buAutoNum type="arabicPeriod"/>
              <a:defRPr sz="1800">
                <a:solidFill>
                  <a:schemeClr val="tx2"/>
                </a:solidFill>
              </a:defRPr>
            </a:lvl6pPr>
            <a:lvl7pPr marL="411480" indent="-411480">
              <a:spcAft>
                <a:spcPts val="600"/>
              </a:spcAft>
              <a:buClr>
                <a:schemeClr val="tx2"/>
              </a:buClr>
              <a:buFont typeface="+mj-lt"/>
              <a:buAutoNum type="arabicPeriod"/>
              <a:defRPr sz="1800"/>
            </a:lvl7pPr>
            <a:lvl8pPr marL="411480" indent="-411480">
              <a:spcAft>
                <a:spcPts val="600"/>
              </a:spcAft>
              <a:buClr>
                <a:schemeClr val="tx2"/>
              </a:buClr>
              <a:buFont typeface="+mj-lt"/>
              <a:buAutoNum type="arabicPeriod"/>
              <a:defRPr sz="1800">
                <a:solidFill>
                  <a:schemeClr val="tx2"/>
                </a:solidFill>
              </a:defRPr>
            </a:lvl8pPr>
            <a:lvl9pPr marL="411480" indent="-411480">
              <a:spcAft>
                <a:spcPts val="600"/>
              </a:spcAft>
              <a:buFont typeface="+mj-lt"/>
              <a:buAutoNum type="arabicPeriod"/>
              <a:defRPr sz="1800"/>
            </a:lvl9pPr>
          </a:lstStyle>
          <a:p>
            <a:pPr lvl="0"/>
            <a:r>
              <a:rPr lang="en-US"/>
              <a:t>Click to edit Master text styles</a:t>
            </a:r>
          </a:p>
          <a:p>
            <a:pPr lvl="0"/>
            <a:r>
              <a:rPr lang="en-US"/>
              <a:t>Second level</a:t>
            </a:r>
          </a:p>
          <a:p>
            <a:pPr lvl="0"/>
            <a:r>
              <a:rPr lang="en-US"/>
              <a:t>Third level</a:t>
            </a:r>
          </a:p>
        </p:txBody>
      </p:sp>
      <p:pic>
        <p:nvPicPr>
          <p:cNvPr id="10" name="Picture 9">
            <a:extLst>
              <a:ext uri="{FF2B5EF4-FFF2-40B4-BE49-F238E27FC236}">
                <a16:creationId xmlns:a16="http://schemas.microsoft.com/office/drawing/2014/main" id="{9E3E42B6-063D-F04B-819D-B3FBF2291D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56851" y="6098406"/>
            <a:ext cx="1373253" cy="317360"/>
          </a:xfrm>
          <a:prstGeom prst="rect">
            <a:avLst/>
          </a:prstGeom>
        </p:spPr>
      </p:pic>
      <p:sp>
        <p:nvSpPr>
          <p:cNvPr id="6" name="Date Placeholder 5">
            <a:extLst>
              <a:ext uri="{FF2B5EF4-FFF2-40B4-BE49-F238E27FC236}">
                <a16:creationId xmlns:a16="http://schemas.microsoft.com/office/drawing/2014/main" id="{48BCF668-7C97-1A4F-8B5B-A1AE970E63D9}"/>
              </a:ext>
            </a:extLst>
          </p:cNvPr>
          <p:cNvSpPr>
            <a:spLocks noGrp="1"/>
          </p:cNvSpPr>
          <p:nvPr>
            <p:ph type="dt" sz="half" idx="18"/>
          </p:nvPr>
        </p:nvSpPr>
        <p:spPr/>
        <p:txBody>
          <a:bodyPr/>
          <a:lstStyle/>
          <a:p>
            <a:fld id="{734B39E6-B962-4248-95F7-329EC775DD82}" type="datetime4">
              <a:t>July 8, 2026</a:t>
            </a:fld>
            <a:endParaRPr lang="en-US"/>
          </a:p>
        </p:txBody>
      </p:sp>
      <p:sp>
        <p:nvSpPr>
          <p:cNvPr id="9" name="Slide Number Placeholder 8">
            <a:extLst>
              <a:ext uri="{FF2B5EF4-FFF2-40B4-BE49-F238E27FC236}">
                <a16:creationId xmlns:a16="http://schemas.microsoft.com/office/drawing/2014/main" id="{25D4A6B7-AE00-5043-8502-D05D7B6F454D}"/>
              </a:ext>
            </a:extLst>
          </p:cNvPr>
          <p:cNvSpPr>
            <a:spLocks noGrp="1"/>
          </p:cNvSpPr>
          <p:nvPr>
            <p:ph type="sldNum" sz="quarter" idx="20"/>
          </p:nvPr>
        </p:nvSpPr>
        <p:spPr/>
        <p:txBody>
          <a:bodyPr/>
          <a:lstStyle>
            <a:lvl1pPr>
              <a:defRPr b="0" i="0"/>
            </a:lvl1pPr>
          </a:lstStyle>
          <a:p>
            <a:fld id="{63DCA5C9-2E11-4C67-86EB-AE1DE127DC64}" type="slidenum">
              <a:rPr lang="en-US" smtClean="0"/>
              <a:pPr/>
              <a:t>‹#›</a:t>
            </a:fld>
            <a:endParaRPr lang="en-US"/>
          </a:p>
        </p:txBody>
      </p:sp>
      <p:sp>
        <p:nvSpPr>
          <p:cNvPr id="15" name="TextBox 14">
            <a:extLst>
              <a:ext uri="{FF2B5EF4-FFF2-40B4-BE49-F238E27FC236}">
                <a16:creationId xmlns:a16="http://schemas.microsoft.com/office/drawing/2014/main" id="{352E3DDF-7490-3B49-962E-D5C045DEA83A}"/>
              </a:ext>
            </a:extLst>
          </p:cNvPr>
          <p:cNvSpPr txBox="1"/>
          <p:nvPr userDrawn="1"/>
        </p:nvSpPr>
        <p:spPr>
          <a:xfrm>
            <a:off x="470927" y="6385112"/>
            <a:ext cx="2045850" cy="154978"/>
          </a:xfrm>
          <a:prstGeom prst="rect">
            <a:avLst/>
          </a:prstGeom>
          <a:noFill/>
        </p:spPr>
        <p:txBody>
          <a:bodyPr wrap="square" lIns="0" tIns="0" rIns="0" bIns="0" rtlCol="0">
            <a:normAutofit fontScale="62500" lnSpcReduction="20000"/>
          </a:bodyPr>
          <a:lstStyle/>
          <a:p>
            <a:pPr marL="0" indent="0" algn="l">
              <a:lnSpc>
                <a:spcPct val="120000"/>
              </a:lnSpc>
              <a:spcAft>
                <a:spcPts val="1200"/>
              </a:spcAft>
            </a:pPr>
            <a:r>
              <a:rPr lang="en-US" sz="1600" b="0" i="0">
                <a:solidFill>
                  <a:schemeClr val="tx2"/>
                </a:solidFill>
                <a:latin typeface="+mn-lt"/>
                <a:ea typeface="Verdana" panose="020B0604030504040204" pitchFamily="34" charset="0"/>
                <a:cs typeface="Verdana" panose="020B0604030504040204" pitchFamily="34" charset="0"/>
              </a:rPr>
              <a:t>Katz Institute for Women's Health</a:t>
            </a:r>
            <a:r>
              <a:rPr lang="en-US" sz="1600" b="0" i="0" baseline="30000">
                <a:solidFill>
                  <a:schemeClr val="tx2"/>
                </a:solidFill>
                <a:latin typeface="+mn-lt"/>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1759309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_blue_green">
    <p:bg>
      <p:bgPr>
        <a:solidFill>
          <a:schemeClr val="accent1"/>
        </a:solidFill>
        <a:effectLst/>
      </p:bgPr>
    </p:bg>
    <p:spTree>
      <p:nvGrpSpPr>
        <p:cNvPr id="1" name=""/>
        <p:cNvGrpSpPr/>
        <p:nvPr/>
      </p:nvGrpSpPr>
      <p:grpSpPr>
        <a:xfrm>
          <a:off x="0" y="0"/>
          <a:ext cx="0" cy="0"/>
          <a:chOff x="0" y="0"/>
          <a:chExt cx="0" cy="0"/>
        </a:xfrm>
      </p:grpSpPr>
      <p:sp>
        <p:nvSpPr>
          <p:cNvPr id="7" name="Right Triangle 6">
            <a:extLst>
              <a:ext uri="{FF2B5EF4-FFF2-40B4-BE49-F238E27FC236}">
                <a16:creationId xmlns:a16="http://schemas.microsoft.com/office/drawing/2014/main" id="{6C7EDEE5-5C31-A14E-84A5-365C095E998C}"/>
              </a:ext>
            </a:extLst>
          </p:cNvPr>
          <p:cNvSpPr/>
          <p:nvPr userDrawn="1"/>
        </p:nvSpPr>
        <p:spPr bwMode="auto">
          <a:xfrm flipH="1">
            <a:off x="9400032" y="4080794"/>
            <a:ext cx="2791968" cy="2791968"/>
          </a:xfrm>
          <a:prstGeom prst="rtTriangle">
            <a:avLst/>
          </a:prstGeom>
          <a:solidFill>
            <a:schemeClr val="accent5"/>
          </a:solidFill>
          <a:ln>
            <a:noFill/>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endParaRPr lang="en-US" sz="1800">
              <a:solidFill>
                <a:schemeClr val="bg1"/>
              </a:solidFill>
            </a:endParaRPr>
          </a:p>
        </p:txBody>
      </p:sp>
      <p:sp>
        <p:nvSpPr>
          <p:cNvPr id="10" name="Title 9">
            <a:extLst>
              <a:ext uri="{FF2B5EF4-FFF2-40B4-BE49-F238E27FC236}">
                <a16:creationId xmlns:a16="http://schemas.microsoft.com/office/drawing/2014/main" id="{F5D766FC-34C1-4347-A51E-24BC8D6FA43C}"/>
              </a:ext>
            </a:extLst>
          </p:cNvPr>
          <p:cNvSpPr>
            <a:spLocks noGrp="1"/>
          </p:cNvSpPr>
          <p:nvPr>
            <p:ph type="title"/>
          </p:nvPr>
        </p:nvSpPr>
        <p:spPr>
          <a:xfrm>
            <a:off x="0" y="430213"/>
            <a:ext cx="11730038" cy="3826477"/>
          </a:xfrm>
          <a:noFill/>
        </p:spPr>
        <p:txBody>
          <a:bodyPr lIns="457200" tIns="0" rIns="228600" bIns="0" anchor="ctr" anchorCtr="0"/>
          <a:lstStyle>
            <a:lvl1pPr>
              <a:lnSpc>
                <a:spcPts val="7200"/>
              </a:lnSpc>
              <a:defRPr sz="7200" b="0" i="0">
                <a:solidFill>
                  <a:schemeClr val="accent5"/>
                </a:solidFill>
              </a:defRPr>
            </a:lvl1pPr>
          </a:lstStyle>
          <a:p>
            <a:r>
              <a:rPr lang="en-US"/>
              <a:t>Click to edit Master title style</a:t>
            </a:r>
          </a:p>
        </p:txBody>
      </p:sp>
      <p:sp>
        <p:nvSpPr>
          <p:cNvPr id="4" name="Date Placeholder 3">
            <a:extLst>
              <a:ext uri="{FF2B5EF4-FFF2-40B4-BE49-F238E27FC236}">
                <a16:creationId xmlns:a16="http://schemas.microsoft.com/office/drawing/2014/main" id="{824AB25C-1FA6-D844-A247-BE15338D2649}"/>
              </a:ext>
            </a:extLst>
          </p:cNvPr>
          <p:cNvSpPr>
            <a:spLocks noGrp="1"/>
          </p:cNvSpPr>
          <p:nvPr>
            <p:ph type="dt" sz="half" idx="10"/>
          </p:nvPr>
        </p:nvSpPr>
        <p:spPr/>
        <p:txBody>
          <a:bodyPr/>
          <a:lstStyle/>
          <a:p>
            <a:fld id="{462D3F9E-D80E-B846-A020-9DA56E73ADB1}" type="datetime4">
              <a:t>July 8, 2026</a:t>
            </a:fld>
            <a:endParaRPr lang="en-US"/>
          </a:p>
        </p:txBody>
      </p:sp>
      <p:sp>
        <p:nvSpPr>
          <p:cNvPr id="9" name="Slide Number Placeholder 8">
            <a:extLst>
              <a:ext uri="{FF2B5EF4-FFF2-40B4-BE49-F238E27FC236}">
                <a16:creationId xmlns:a16="http://schemas.microsoft.com/office/drawing/2014/main" id="{080D55D5-9684-6A47-9F9B-95DBAE5CCE8B}"/>
              </a:ext>
            </a:extLst>
          </p:cNvPr>
          <p:cNvSpPr>
            <a:spLocks noGrp="1"/>
          </p:cNvSpPr>
          <p:nvPr>
            <p:ph type="sldNum" sz="quarter" idx="12"/>
          </p:nvPr>
        </p:nvSpPr>
        <p:spPr/>
        <p:txBody>
          <a:bodyPr/>
          <a:lstStyle>
            <a:lvl1pPr>
              <a:defRPr b="0" i="0"/>
            </a:lvl1pPr>
          </a:lstStyle>
          <a:p>
            <a:fld id="{63DCA5C9-2E11-4C67-86EB-AE1DE127DC64}" type="slidenum">
              <a:rPr lang="en-US" smtClean="0"/>
              <a:pPr/>
              <a:t>‹#›</a:t>
            </a:fld>
            <a:endParaRPr lang="en-US"/>
          </a:p>
        </p:txBody>
      </p:sp>
      <p:sp>
        <p:nvSpPr>
          <p:cNvPr id="8" name="TextBox 7">
            <a:extLst>
              <a:ext uri="{FF2B5EF4-FFF2-40B4-BE49-F238E27FC236}">
                <a16:creationId xmlns:a16="http://schemas.microsoft.com/office/drawing/2014/main" id="{8D10453C-7B2B-4047-A97C-D86AFD12E0C6}"/>
              </a:ext>
            </a:extLst>
          </p:cNvPr>
          <p:cNvSpPr txBox="1"/>
          <p:nvPr userDrawn="1"/>
        </p:nvSpPr>
        <p:spPr>
          <a:xfrm>
            <a:off x="470927" y="6385112"/>
            <a:ext cx="2045850" cy="154978"/>
          </a:xfrm>
          <a:prstGeom prst="rect">
            <a:avLst/>
          </a:prstGeom>
          <a:noFill/>
        </p:spPr>
        <p:txBody>
          <a:bodyPr wrap="square" lIns="0" tIns="0" rIns="0" bIns="0" rtlCol="0">
            <a:normAutofit fontScale="62500" lnSpcReduction="20000"/>
          </a:bodyPr>
          <a:lstStyle/>
          <a:p>
            <a:pPr marL="0" indent="0" algn="l">
              <a:lnSpc>
                <a:spcPct val="120000"/>
              </a:lnSpc>
              <a:spcAft>
                <a:spcPts val="1200"/>
              </a:spcAft>
            </a:pPr>
            <a:r>
              <a:rPr lang="en-US" sz="1600" b="0" i="0">
                <a:solidFill>
                  <a:schemeClr val="bg1"/>
                </a:solidFill>
                <a:latin typeface="+mn-lt"/>
                <a:ea typeface="Verdana" panose="020B0604030504040204" pitchFamily="34" charset="0"/>
                <a:cs typeface="Verdana" panose="020B0604030504040204" pitchFamily="34" charset="0"/>
              </a:rPr>
              <a:t>Katz Institute for Women's Health</a:t>
            </a:r>
            <a:r>
              <a:rPr lang="en-US" sz="1600" b="0" i="0" baseline="30000">
                <a:solidFill>
                  <a:schemeClr val="bg1"/>
                </a:solidFill>
                <a:latin typeface="+mn-lt"/>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3695348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_blue_green_sub">
    <p:bg>
      <p:bgPr>
        <a:solidFill>
          <a:schemeClr val="accent1"/>
        </a:solidFill>
        <a:effectLst/>
      </p:bgPr>
    </p:bg>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E41E970B-DEED-964C-8002-DA3681F28A30}"/>
              </a:ext>
            </a:extLst>
          </p:cNvPr>
          <p:cNvSpPr/>
          <p:nvPr userDrawn="1"/>
        </p:nvSpPr>
        <p:spPr bwMode="auto">
          <a:xfrm flipH="1">
            <a:off x="9400032" y="4080794"/>
            <a:ext cx="2791968" cy="2791968"/>
          </a:xfrm>
          <a:prstGeom prst="rtTriangle">
            <a:avLst/>
          </a:prstGeom>
          <a:solidFill>
            <a:schemeClr val="accent5"/>
          </a:solidFill>
          <a:ln>
            <a:noFill/>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endParaRPr lang="en-US" sz="1800">
              <a:solidFill>
                <a:schemeClr val="bg1"/>
              </a:solidFill>
            </a:endParaRPr>
          </a:p>
        </p:txBody>
      </p:sp>
      <p:sp>
        <p:nvSpPr>
          <p:cNvPr id="10" name="Title 9">
            <a:extLst>
              <a:ext uri="{FF2B5EF4-FFF2-40B4-BE49-F238E27FC236}">
                <a16:creationId xmlns:a16="http://schemas.microsoft.com/office/drawing/2014/main" id="{F5D766FC-34C1-4347-A51E-24BC8D6FA43C}"/>
              </a:ext>
            </a:extLst>
          </p:cNvPr>
          <p:cNvSpPr>
            <a:spLocks noGrp="1"/>
          </p:cNvSpPr>
          <p:nvPr>
            <p:ph type="title"/>
          </p:nvPr>
        </p:nvSpPr>
        <p:spPr>
          <a:xfrm>
            <a:off x="461962" y="430213"/>
            <a:ext cx="11268075" cy="1802447"/>
          </a:xfrm>
          <a:noFill/>
        </p:spPr>
        <p:txBody>
          <a:bodyPr lIns="0" tIns="0" rIns="228600" bIns="0" anchor="b" anchorCtr="0"/>
          <a:lstStyle>
            <a:lvl1pPr>
              <a:lnSpc>
                <a:spcPts val="4400"/>
              </a:lnSpc>
              <a:defRPr sz="4400" b="0" i="0">
                <a:solidFill>
                  <a:schemeClr val="accent5"/>
                </a:solidFill>
              </a:defRPr>
            </a:lvl1pPr>
          </a:lstStyle>
          <a:p>
            <a:r>
              <a:rPr lang="en-US"/>
              <a:t>Click to edit Master title style</a:t>
            </a:r>
          </a:p>
        </p:txBody>
      </p:sp>
      <p:sp>
        <p:nvSpPr>
          <p:cNvPr id="4" name="Date Placeholder 3">
            <a:extLst>
              <a:ext uri="{FF2B5EF4-FFF2-40B4-BE49-F238E27FC236}">
                <a16:creationId xmlns:a16="http://schemas.microsoft.com/office/drawing/2014/main" id="{824AB25C-1FA6-D844-A247-BE15338D2649}"/>
              </a:ext>
            </a:extLst>
          </p:cNvPr>
          <p:cNvSpPr>
            <a:spLocks noGrp="1"/>
          </p:cNvSpPr>
          <p:nvPr>
            <p:ph type="dt" sz="half" idx="10"/>
          </p:nvPr>
        </p:nvSpPr>
        <p:spPr/>
        <p:txBody>
          <a:bodyPr/>
          <a:lstStyle/>
          <a:p>
            <a:fld id="{19ADE2AA-61EC-D048-97AA-8609B83F1E6A}" type="datetime4">
              <a:t>July 8, 2026</a:t>
            </a:fld>
            <a:endParaRPr lang="en-US"/>
          </a:p>
        </p:txBody>
      </p:sp>
      <p:sp>
        <p:nvSpPr>
          <p:cNvPr id="9" name="Slide Number Placeholder 8">
            <a:extLst>
              <a:ext uri="{FF2B5EF4-FFF2-40B4-BE49-F238E27FC236}">
                <a16:creationId xmlns:a16="http://schemas.microsoft.com/office/drawing/2014/main" id="{080D55D5-9684-6A47-9F9B-95DBAE5CCE8B}"/>
              </a:ext>
            </a:extLst>
          </p:cNvPr>
          <p:cNvSpPr>
            <a:spLocks noGrp="1"/>
          </p:cNvSpPr>
          <p:nvPr>
            <p:ph type="sldNum" sz="quarter" idx="12"/>
          </p:nvPr>
        </p:nvSpPr>
        <p:spPr/>
        <p:txBody>
          <a:bodyPr/>
          <a:lstStyle>
            <a:lvl1pPr>
              <a:defRPr b="0" i="0"/>
            </a:lvl1pPr>
          </a:lstStyle>
          <a:p>
            <a:fld id="{63DCA5C9-2E11-4C67-86EB-AE1DE127DC64}" type="slidenum">
              <a:rPr lang="en-US" smtClean="0"/>
              <a:pPr/>
              <a:t>‹#›</a:t>
            </a:fld>
            <a:endParaRPr lang="en-US"/>
          </a:p>
        </p:txBody>
      </p:sp>
      <p:sp>
        <p:nvSpPr>
          <p:cNvPr id="7" name="Text Placeholder 2">
            <a:extLst>
              <a:ext uri="{FF2B5EF4-FFF2-40B4-BE49-F238E27FC236}">
                <a16:creationId xmlns:a16="http://schemas.microsoft.com/office/drawing/2014/main" id="{C478B0B0-8074-EC48-BD26-3A93AD4673EA}"/>
              </a:ext>
            </a:extLst>
          </p:cNvPr>
          <p:cNvSpPr>
            <a:spLocks noGrp="1"/>
          </p:cNvSpPr>
          <p:nvPr>
            <p:ph type="body" sz="quarter" idx="19"/>
          </p:nvPr>
        </p:nvSpPr>
        <p:spPr>
          <a:xfrm>
            <a:off x="461963" y="2232660"/>
            <a:ext cx="11268075" cy="1528129"/>
          </a:xfrm>
        </p:spPr>
        <p:txBody>
          <a:bodyPr tIns="182880" rIns="1828800"/>
          <a:lstStyle>
            <a:lvl1pPr>
              <a:lnSpc>
                <a:spcPct val="100000"/>
              </a:lnSpc>
              <a:spcAft>
                <a:spcPts val="0"/>
              </a:spcAft>
              <a:defRPr sz="2400" b="0" i="0">
                <a:solidFill>
                  <a:schemeClr val="bg1"/>
                </a:solidFill>
                <a:latin typeface="Georgia" panose="02040502050405020303" pitchFamily="18" charset="0"/>
              </a:defRPr>
            </a:lvl1pPr>
            <a:lvl2pPr>
              <a:lnSpc>
                <a:spcPct val="100000"/>
              </a:lnSpc>
              <a:spcAft>
                <a:spcPts val="0"/>
              </a:spcAft>
              <a:defRPr>
                <a:solidFill>
                  <a:schemeClr val="bg1"/>
                </a:solidFill>
              </a:defRPr>
            </a:lvl2pPr>
            <a:lvl3pPr marL="0" indent="0">
              <a:buFontTx/>
              <a:buNone/>
              <a:defRPr>
                <a:solidFill>
                  <a:schemeClr val="bg1"/>
                </a:solidFill>
              </a:defRPr>
            </a:lvl3pPr>
            <a:lvl4pPr marL="228600" indent="0">
              <a:buFontTx/>
              <a:buNone/>
              <a:defRPr>
                <a:solidFill>
                  <a:schemeClr val="bg1"/>
                </a:solidFill>
              </a:defRPr>
            </a:lvl4pPr>
            <a:lvl5pPr marL="457200" indent="0">
              <a:buFontTx/>
              <a:buNone/>
              <a:defRPr>
                <a:solidFill>
                  <a:schemeClr val="bg1"/>
                </a:solidFill>
              </a:defRPr>
            </a:lvl5pPr>
            <a:lvl6pPr marL="685800" indent="0">
              <a:buFontTx/>
              <a:buNone/>
              <a:defRPr>
                <a:solidFill>
                  <a:schemeClr val="bg1"/>
                </a:solidFill>
              </a:defRPr>
            </a:lvl6pPr>
            <a:lvl7pPr marL="914400" indent="0">
              <a:buFontTx/>
              <a:buNone/>
              <a:defRPr>
                <a:solidFill>
                  <a:schemeClr val="bg1"/>
                </a:solidFill>
              </a:defRPr>
            </a:lvl7pPr>
            <a:lvl8pPr marL="914400" indent="0">
              <a:buFontTx/>
              <a:buNone/>
              <a:defRPr>
                <a:solidFill>
                  <a:schemeClr val="bg1"/>
                </a:solidFill>
              </a:defRPr>
            </a:lvl8pPr>
            <a:lvl9pPr marL="914400" indent="0">
              <a:buFontTx/>
              <a:buNone/>
              <a:defRPr>
                <a:solidFill>
                  <a:schemeClr val="bg1"/>
                </a:solidFill>
              </a:defRPr>
            </a:lvl9pPr>
          </a:lstStyle>
          <a:p>
            <a:pPr lvl="0"/>
            <a:r>
              <a:rPr lang="en-US"/>
              <a:t>Click to edit Master text styles</a:t>
            </a:r>
          </a:p>
        </p:txBody>
      </p:sp>
      <p:sp>
        <p:nvSpPr>
          <p:cNvPr id="12" name="TextBox 11">
            <a:extLst>
              <a:ext uri="{FF2B5EF4-FFF2-40B4-BE49-F238E27FC236}">
                <a16:creationId xmlns:a16="http://schemas.microsoft.com/office/drawing/2014/main" id="{C52ABA3D-D83F-493F-B167-080424F419E8}"/>
              </a:ext>
            </a:extLst>
          </p:cNvPr>
          <p:cNvSpPr txBox="1"/>
          <p:nvPr userDrawn="1"/>
        </p:nvSpPr>
        <p:spPr>
          <a:xfrm>
            <a:off x="470927" y="6385112"/>
            <a:ext cx="2045850" cy="154978"/>
          </a:xfrm>
          <a:prstGeom prst="rect">
            <a:avLst/>
          </a:prstGeom>
          <a:noFill/>
        </p:spPr>
        <p:txBody>
          <a:bodyPr wrap="square" lIns="0" tIns="0" rIns="0" bIns="0" rtlCol="0">
            <a:normAutofit fontScale="62500" lnSpcReduction="20000"/>
          </a:bodyPr>
          <a:lstStyle/>
          <a:p>
            <a:pPr marL="0" indent="0" algn="l">
              <a:lnSpc>
                <a:spcPct val="120000"/>
              </a:lnSpc>
              <a:spcAft>
                <a:spcPts val="1200"/>
              </a:spcAft>
            </a:pPr>
            <a:r>
              <a:rPr lang="en-US" sz="1600" b="0" i="0">
                <a:solidFill>
                  <a:schemeClr val="bg1"/>
                </a:solidFill>
                <a:latin typeface="+mn-lt"/>
                <a:ea typeface="Verdana" panose="020B0604030504040204" pitchFamily="34" charset="0"/>
                <a:cs typeface="Verdana" panose="020B0604030504040204" pitchFamily="34" charset="0"/>
              </a:rPr>
              <a:t>Katz Institute for Women's Health</a:t>
            </a:r>
            <a:r>
              <a:rPr lang="en-US" sz="1600" b="0" i="0" baseline="30000">
                <a:solidFill>
                  <a:schemeClr val="bg1"/>
                </a:solidFill>
                <a:latin typeface="+mn-lt"/>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969779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_purple_orange">
    <p:bg>
      <p:bgPr>
        <a:solidFill>
          <a:srgbClr val="5C0B8A"/>
        </a:solidFill>
        <a:effectLst/>
      </p:bgPr>
    </p:bg>
    <p:spTree>
      <p:nvGrpSpPr>
        <p:cNvPr id="1" name=""/>
        <p:cNvGrpSpPr/>
        <p:nvPr/>
      </p:nvGrpSpPr>
      <p:grpSpPr>
        <a:xfrm>
          <a:off x="0" y="0"/>
          <a:ext cx="0" cy="0"/>
          <a:chOff x="0" y="0"/>
          <a:chExt cx="0" cy="0"/>
        </a:xfrm>
      </p:grpSpPr>
      <p:sp>
        <p:nvSpPr>
          <p:cNvPr id="8" name="Right Triangle 7">
            <a:extLst>
              <a:ext uri="{FF2B5EF4-FFF2-40B4-BE49-F238E27FC236}">
                <a16:creationId xmlns:a16="http://schemas.microsoft.com/office/drawing/2014/main" id="{C49F9024-0D46-9642-B119-7E48FFB90FA7}"/>
              </a:ext>
            </a:extLst>
          </p:cNvPr>
          <p:cNvSpPr/>
          <p:nvPr userDrawn="1"/>
        </p:nvSpPr>
        <p:spPr bwMode="auto">
          <a:xfrm flipH="1">
            <a:off x="9400032" y="4080794"/>
            <a:ext cx="2791968" cy="2791968"/>
          </a:xfrm>
          <a:prstGeom prst="rtTriangle">
            <a:avLst/>
          </a:prstGeom>
          <a:solidFill>
            <a:schemeClr val="accent6"/>
          </a:solidFill>
          <a:ln>
            <a:noFill/>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endParaRPr lang="en-US" sz="1800">
              <a:solidFill>
                <a:schemeClr val="bg1"/>
              </a:solidFill>
            </a:endParaRPr>
          </a:p>
        </p:txBody>
      </p:sp>
      <p:sp>
        <p:nvSpPr>
          <p:cNvPr id="10" name="Title 9">
            <a:extLst>
              <a:ext uri="{FF2B5EF4-FFF2-40B4-BE49-F238E27FC236}">
                <a16:creationId xmlns:a16="http://schemas.microsoft.com/office/drawing/2014/main" id="{F5D766FC-34C1-4347-A51E-24BC8D6FA43C}"/>
              </a:ext>
            </a:extLst>
          </p:cNvPr>
          <p:cNvSpPr>
            <a:spLocks noGrp="1"/>
          </p:cNvSpPr>
          <p:nvPr>
            <p:ph type="title"/>
          </p:nvPr>
        </p:nvSpPr>
        <p:spPr>
          <a:xfrm>
            <a:off x="0" y="430213"/>
            <a:ext cx="11730038" cy="3826477"/>
          </a:xfrm>
          <a:noFill/>
        </p:spPr>
        <p:txBody>
          <a:bodyPr lIns="457200" tIns="0" rIns="228600" bIns="0" anchor="ctr" anchorCtr="0"/>
          <a:lstStyle>
            <a:lvl1pPr>
              <a:lnSpc>
                <a:spcPts val="7200"/>
              </a:lnSpc>
              <a:defRPr sz="7200" b="0" i="0">
                <a:solidFill>
                  <a:schemeClr val="accent6"/>
                </a:solidFill>
              </a:defRPr>
            </a:lvl1pPr>
          </a:lstStyle>
          <a:p>
            <a:r>
              <a:rPr lang="en-US"/>
              <a:t>Click to edit Master title style</a:t>
            </a:r>
          </a:p>
        </p:txBody>
      </p:sp>
      <p:sp>
        <p:nvSpPr>
          <p:cNvPr id="4" name="Date Placeholder 3">
            <a:extLst>
              <a:ext uri="{FF2B5EF4-FFF2-40B4-BE49-F238E27FC236}">
                <a16:creationId xmlns:a16="http://schemas.microsoft.com/office/drawing/2014/main" id="{824AB25C-1FA6-D844-A247-BE15338D2649}"/>
              </a:ext>
            </a:extLst>
          </p:cNvPr>
          <p:cNvSpPr>
            <a:spLocks noGrp="1"/>
          </p:cNvSpPr>
          <p:nvPr>
            <p:ph type="dt" sz="half" idx="10"/>
          </p:nvPr>
        </p:nvSpPr>
        <p:spPr/>
        <p:txBody>
          <a:bodyPr/>
          <a:lstStyle/>
          <a:p>
            <a:fld id="{CA258861-F07E-9646-BB4E-E4E9E9667AD2}" type="datetime4">
              <a:t>July 8, 2026</a:t>
            </a:fld>
            <a:endParaRPr lang="en-US"/>
          </a:p>
        </p:txBody>
      </p:sp>
      <p:sp>
        <p:nvSpPr>
          <p:cNvPr id="9" name="Slide Number Placeholder 8">
            <a:extLst>
              <a:ext uri="{FF2B5EF4-FFF2-40B4-BE49-F238E27FC236}">
                <a16:creationId xmlns:a16="http://schemas.microsoft.com/office/drawing/2014/main" id="{080D55D5-9684-6A47-9F9B-95DBAE5CCE8B}"/>
              </a:ext>
            </a:extLst>
          </p:cNvPr>
          <p:cNvSpPr>
            <a:spLocks noGrp="1"/>
          </p:cNvSpPr>
          <p:nvPr>
            <p:ph type="sldNum" sz="quarter" idx="12"/>
          </p:nvPr>
        </p:nvSpPr>
        <p:spPr/>
        <p:txBody>
          <a:bodyPr/>
          <a:lstStyle>
            <a:lvl1pPr>
              <a:defRPr b="0" i="0"/>
            </a:lvl1pPr>
          </a:lstStyle>
          <a:p>
            <a:fld id="{63DCA5C9-2E11-4C67-86EB-AE1DE127DC64}" type="slidenum">
              <a:rPr lang="en-US" smtClean="0"/>
              <a:pPr/>
              <a:t>‹#›</a:t>
            </a:fld>
            <a:endParaRPr lang="en-US"/>
          </a:p>
        </p:txBody>
      </p:sp>
      <p:sp>
        <p:nvSpPr>
          <p:cNvPr id="11" name="TextBox 10">
            <a:extLst>
              <a:ext uri="{FF2B5EF4-FFF2-40B4-BE49-F238E27FC236}">
                <a16:creationId xmlns:a16="http://schemas.microsoft.com/office/drawing/2014/main" id="{868072E5-0E52-44A3-9FBC-C597485894C2}"/>
              </a:ext>
            </a:extLst>
          </p:cNvPr>
          <p:cNvSpPr txBox="1"/>
          <p:nvPr userDrawn="1"/>
        </p:nvSpPr>
        <p:spPr>
          <a:xfrm>
            <a:off x="470927" y="6385112"/>
            <a:ext cx="2045850" cy="154978"/>
          </a:xfrm>
          <a:prstGeom prst="rect">
            <a:avLst/>
          </a:prstGeom>
          <a:noFill/>
        </p:spPr>
        <p:txBody>
          <a:bodyPr wrap="square" lIns="0" tIns="0" rIns="0" bIns="0" rtlCol="0">
            <a:normAutofit fontScale="62500" lnSpcReduction="20000"/>
          </a:bodyPr>
          <a:lstStyle/>
          <a:p>
            <a:pPr marL="0" indent="0" algn="l">
              <a:lnSpc>
                <a:spcPct val="120000"/>
              </a:lnSpc>
              <a:spcAft>
                <a:spcPts val="1200"/>
              </a:spcAft>
            </a:pPr>
            <a:r>
              <a:rPr lang="en-US" sz="1600" b="0" i="0">
                <a:solidFill>
                  <a:schemeClr val="bg1"/>
                </a:solidFill>
                <a:latin typeface="+mn-lt"/>
                <a:ea typeface="Verdana" panose="020B0604030504040204" pitchFamily="34" charset="0"/>
                <a:cs typeface="Verdana" panose="020B0604030504040204" pitchFamily="34" charset="0"/>
              </a:rPr>
              <a:t>Katz Institute for Women's Health</a:t>
            </a:r>
            <a:r>
              <a:rPr lang="en-US" sz="1600" b="0" i="0" baseline="30000">
                <a:solidFill>
                  <a:schemeClr val="bg1"/>
                </a:solidFill>
                <a:latin typeface="+mn-lt"/>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188123641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1963" y="406399"/>
            <a:ext cx="11268075" cy="973993"/>
          </a:xfrm>
          <a:prstGeom prst="rect">
            <a:avLst/>
          </a:prstGeom>
        </p:spPr>
        <p:txBody>
          <a:bodyPr vert="horz" lIns="0" tIns="0" rIns="1371600" bIns="0" rtlCol="0" anchor="t" anchorCtr="0">
            <a:noAutofit/>
          </a:bodyPr>
          <a:lstStyle/>
          <a:p>
            <a:r>
              <a:rPr lang="en-US"/>
              <a:t>Click to edit Master title style</a:t>
            </a:r>
          </a:p>
        </p:txBody>
      </p:sp>
      <p:sp>
        <p:nvSpPr>
          <p:cNvPr id="3" name="Text Placeholder 2"/>
          <p:cNvSpPr>
            <a:spLocks noGrp="1"/>
          </p:cNvSpPr>
          <p:nvPr>
            <p:ph type="body" idx="1"/>
          </p:nvPr>
        </p:nvSpPr>
        <p:spPr>
          <a:xfrm>
            <a:off x="461963" y="1547066"/>
            <a:ext cx="11268075" cy="4510834"/>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a:t>
            </a:r>
          </a:p>
          <a:p>
            <a:pPr lvl="5"/>
            <a:r>
              <a:rPr lang="en-US"/>
              <a:t>Sixth</a:t>
            </a:r>
          </a:p>
          <a:p>
            <a:pPr lvl="6"/>
            <a:r>
              <a:rPr lang="en-US"/>
              <a:t>Seventh</a:t>
            </a:r>
          </a:p>
          <a:p>
            <a:pPr lvl="7"/>
            <a:r>
              <a:rPr lang="en-US"/>
              <a:t>Eighth</a:t>
            </a:r>
          </a:p>
          <a:p>
            <a:pPr lvl="8"/>
            <a:r>
              <a:rPr lang="en-US"/>
              <a:t>Ninth</a:t>
            </a:r>
          </a:p>
        </p:txBody>
      </p:sp>
      <p:sp>
        <p:nvSpPr>
          <p:cNvPr id="6" name="Slide Number Placeholder 5"/>
          <p:cNvSpPr>
            <a:spLocks noGrp="1"/>
          </p:cNvSpPr>
          <p:nvPr>
            <p:ph type="sldNum" sz="quarter" idx="4"/>
          </p:nvPr>
        </p:nvSpPr>
        <p:spPr>
          <a:xfrm>
            <a:off x="11347742" y="6346858"/>
            <a:ext cx="382295" cy="193232"/>
          </a:xfrm>
          <a:prstGeom prst="rect">
            <a:avLst/>
          </a:prstGeom>
        </p:spPr>
        <p:txBody>
          <a:bodyPr vert="horz" lIns="0" tIns="0" rIns="0" bIns="0" rtlCol="0" anchor="b" anchorCtr="0"/>
          <a:lstStyle>
            <a:lvl1pPr algn="r">
              <a:defRPr sz="1000" b="0" i="0">
                <a:solidFill>
                  <a:schemeClr val="tx2"/>
                </a:solidFill>
                <a:latin typeface="+mn-lt"/>
                <a:ea typeface="Verdana" panose="020B0604030504040204" pitchFamily="34" charset="0"/>
                <a:cs typeface="Verdana" panose="020B0604030504040204" pitchFamily="34" charset="0"/>
              </a:defRPr>
            </a:lvl1pPr>
            <a:lvl2pPr marL="0" algn="r">
              <a:defRPr sz="1000" b="0" i="0">
                <a:solidFill>
                  <a:schemeClr val="tx2"/>
                </a:solidFill>
                <a:latin typeface="+mn-lt"/>
                <a:ea typeface="Verdana" panose="020B0604030504040204" pitchFamily="34" charset="0"/>
                <a:cs typeface="Verdana" panose="020B0604030504040204" pitchFamily="34" charset="0"/>
              </a:defRPr>
            </a:lvl2pPr>
            <a:lvl3pPr marL="0" algn="r">
              <a:defRPr sz="1000" b="0" i="0">
                <a:solidFill>
                  <a:schemeClr val="tx2"/>
                </a:solidFill>
                <a:latin typeface="+mn-lt"/>
                <a:ea typeface="Verdana" panose="020B0604030504040204" pitchFamily="34" charset="0"/>
                <a:cs typeface="Verdana" panose="020B0604030504040204" pitchFamily="34" charset="0"/>
              </a:defRPr>
            </a:lvl3pPr>
            <a:lvl4pPr marL="0" algn="r">
              <a:defRPr sz="1000" b="0" i="0">
                <a:solidFill>
                  <a:schemeClr val="tx2"/>
                </a:solidFill>
                <a:latin typeface="+mn-lt"/>
                <a:ea typeface="Verdana" panose="020B0604030504040204" pitchFamily="34" charset="0"/>
                <a:cs typeface="Verdana" panose="020B0604030504040204" pitchFamily="34" charset="0"/>
              </a:defRPr>
            </a:lvl4pPr>
            <a:lvl5pPr marL="0" algn="r">
              <a:defRPr sz="1000" b="0" i="0">
                <a:solidFill>
                  <a:schemeClr val="tx2"/>
                </a:solidFill>
                <a:latin typeface="+mn-lt"/>
                <a:ea typeface="Verdana" panose="020B0604030504040204" pitchFamily="34" charset="0"/>
                <a:cs typeface="Verdana" panose="020B0604030504040204" pitchFamily="34" charset="0"/>
              </a:defRPr>
            </a:lvl5pPr>
            <a:lvl6pPr marL="0" algn="r">
              <a:defRPr sz="1000" b="0" i="0">
                <a:solidFill>
                  <a:schemeClr val="tx2"/>
                </a:solidFill>
                <a:latin typeface="+mn-lt"/>
                <a:ea typeface="Verdana" panose="020B0604030504040204" pitchFamily="34" charset="0"/>
                <a:cs typeface="Verdana" panose="020B0604030504040204" pitchFamily="34" charset="0"/>
              </a:defRPr>
            </a:lvl6pPr>
            <a:lvl7pPr marL="0" algn="r">
              <a:defRPr sz="1000" b="0" i="0">
                <a:solidFill>
                  <a:schemeClr val="tx2"/>
                </a:solidFill>
                <a:latin typeface="+mn-lt"/>
                <a:ea typeface="Verdana" panose="020B0604030504040204" pitchFamily="34" charset="0"/>
                <a:cs typeface="Verdana" panose="020B0604030504040204" pitchFamily="34" charset="0"/>
              </a:defRPr>
            </a:lvl7pPr>
            <a:lvl8pPr marL="0" algn="r">
              <a:defRPr sz="1000" b="0" i="0">
                <a:solidFill>
                  <a:schemeClr val="tx2"/>
                </a:solidFill>
                <a:latin typeface="+mn-lt"/>
                <a:ea typeface="Verdana" panose="020B0604030504040204" pitchFamily="34" charset="0"/>
                <a:cs typeface="Verdana" panose="020B0604030504040204" pitchFamily="34" charset="0"/>
              </a:defRPr>
            </a:lvl8pPr>
            <a:lvl9pPr marL="0" algn="r">
              <a:defRPr sz="1000" b="0"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a:p>
        </p:txBody>
      </p:sp>
      <p:sp>
        <p:nvSpPr>
          <p:cNvPr id="12" name="TextBox 11">
            <a:extLst>
              <a:ext uri="{FF2B5EF4-FFF2-40B4-BE49-F238E27FC236}">
                <a16:creationId xmlns:a16="http://schemas.microsoft.com/office/drawing/2014/main" id="{28F567E9-0F8A-7A42-93BC-4CB9D6A8A731}"/>
              </a:ext>
            </a:extLst>
          </p:cNvPr>
          <p:cNvSpPr txBox="1"/>
          <p:nvPr userDrawn="1"/>
        </p:nvSpPr>
        <p:spPr>
          <a:xfrm>
            <a:off x="7010400" y="767255"/>
            <a:ext cx="0" cy="0"/>
          </a:xfrm>
          <a:prstGeom prst="rect">
            <a:avLst/>
          </a:prstGeom>
          <a:noFill/>
        </p:spPr>
        <p:txBody>
          <a:bodyPr wrap="none" lIns="0" tIns="0" rIns="0" bIns="0" rtlCol="0">
            <a:normAutofit fontScale="25000" lnSpcReduction="20000"/>
          </a:bodyPr>
          <a:lstStyle/>
          <a:p>
            <a:pPr marL="0" indent="-3657600" algn="l">
              <a:spcAft>
                <a:spcPts val="1000"/>
              </a:spcAft>
            </a:pPr>
            <a:endParaRPr lang="en-US" sz="1800" b="0" i="0">
              <a:solidFill>
                <a:schemeClr val="accent6"/>
              </a:solidFill>
              <a:latin typeface="Franklin Gothic Book" panose="020B0503020102020204" pitchFamily="34" charset="0"/>
              <a:ea typeface="Verdana" panose="020B0604030504040204" pitchFamily="34" charset="0"/>
              <a:cs typeface="Verdana" panose="020B0604030504040204" pitchFamily="34" charset="0"/>
            </a:endParaRPr>
          </a:p>
        </p:txBody>
      </p:sp>
      <p:sp>
        <p:nvSpPr>
          <p:cNvPr id="13" name="TextBox 12">
            <a:extLst>
              <a:ext uri="{FF2B5EF4-FFF2-40B4-BE49-F238E27FC236}">
                <a16:creationId xmlns:a16="http://schemas.microsoft.com/office/drawing/2014/main" id="{35885144-1A90-9649-8FEE-7F30D22B9842}"/>
              </a:ext>
            </a:extLst>
          </p:cNvPr>
          <p:cNvSpPr txBox="1"/>
          <p:nvPr userDrawn="1"/>
        </p:nvSpPr>
        <p:spPr>
          <a:xfrm>
            <a:off x="8935656" y="1747777"/>
            <a:ext cx="0" cy="0"/>
          </a:xfrm>
          <a:prstGeom prst="rect">
            <a:avLst/>
          </a:prstGeom>
          <a:noFill/>
        </p:spPr>
        <p:txBody>
          <a:bodyPr wrap="none" lIns="0" tIns="0" rIns="0" bIns="0" rtlCol="0">
            <a:normAutofit fontScale="25000" lnSpcReduction="20000"/>
          </a:bodyPr>
          <a:lstStyle/>
          <a:p>
            <a:pPr marL="0" indent="-3657600" algn="l">
              <a:spcAft>
                <a:spcPts val="1000"/>
              </a:spcAft>
            </a:pPr>
            <a:endParaRPr lang="en-US" sz="1800" b="0" i="0">
              <a:solidFill>
                <a:schemeClr val="accent6"/>
              </a:solidFill>
              <a:latin typeface="Franklin Gothic Book" panose="020B0503020102020204" pitchFamily="34" charset="0"/>
              <a:ea typeface="Verdana" panose="020B0604030504040204" pitchFamily="34" charset="0"/>
              <a:cs typeface="Verdana" panose="020B0604030504040204" pitchFamily="34" charset="0"/>
            </a:endParaRPr>
          </a:p>
        </p:txBody>
      </p:sp>
      <p:sp>
        <p:nvSpPr>
          <p:cNvPr id="14" name="Date Placeholder 13">
            <a:extLst>
              <a:ext uri="{FF2B5EF4-FFF2-40B4-BE49-F238E27FC236}">
                <a16:creationId xmlns:a16="http://schemas.microsoft.com/office/drawing/2014/main" id="{7B9C08B3-B3E6-9943-98D0-6585785E9BAA}"/>
              </a:ext>
            </a:extLst>
          </p:cNvPr>
          <p:cNvSpPr>
            <a:spLocks noGrp="1"/>
          </p:cNvSpPr>
          <p:nvPr>
            <p:ph type="dt" sz="half" idx="2"/>
          </p:nvPr>
        </p:nvSpPr>
        <p:spPr>
          <a:xfrm>
            <a:off x="8166101" y="6343651"/>
            <a:ext cx="3181641" cy="203200"/>
          </a:xfrm>
          <a:prstGeom prst="rect">
            <a:avLst/>
          </a:prstGeom>
        </p:spPr>
        <p:txBody>
          <a:bodyPr vert="horz" lIns="0" tIns="0" rIns="0" bIns="0" rtlCol="0" anchor="b" anchorCtr="0"/>
          <a:lstStyle>
            <a:lvl1pPr algn="r">
              <a:defRPr sz="1000">
                <a:solidFill>
                  <a:schemeClr val="tx2"/>
                </a:solidFill>
              </a:defRPr>
            </a:lvl1pPr>
            <a:lvl2pPr marL="0" algn="r">
              <a:defRPr sz="1000">
                <a:solidFill>
                  <a:schemeClr val="tx2"/>
                </a:solidFill>
              </a:defRPr>
            </a:lvl2pPr>
            <a:lvl3pPr marL="0" algn="r">
              <a:defRPr sz="1000">
                <a:solidFill>
                  <a:schemeClr val="tx2"/>
                </a:solidFill>
              </a:defRPr>
            </a:lvl3pPr>
            <a:lvl4pPr marL="0" algn="r">
              <a:defRPr sz="1000">
                <a:solidFill>
                  <a:schemeClr val="tx2"/>
                </a:solidFill>
              </a:defRPr>
            </a:lvl4pPr>
            <a:lvl5pPr marL="0" algn="r">
              <a:defRPr sz="1000">
                <a:solidFill>
                  <a:schemeClr val="tx2"/>
                </a:solidFill>
              </a:defRPr>
            </a:lvl5pPr>
            <a:lvl6pPr marL="0" algn="r">
              <a:defRPr sz="1000">
                <a:solidFill>
                  <a:schemeClr val="tx2"/>
                </a:solidFill>
              </a:defRPr>
            </a:lvl6pPr>
            <a:lvl7pPr marL="0" algn="r">
              <a:defRPr sz="1000">
                <a:solidFill>
                  <a:schemeClr val="tx2"/>
                </a:solidFill>
              </a:defRPr>
            </a:lvl7pPr>
            <a:lvl8pPr marL="0" algn="r">
              <a:defRPr sz="1000">
                <a:solidFill>
                  <a:schemeClr val="tx2"/>
                </a:solidFill>
              </a:defRPr>
            </a:lvl8pPr>
            <a:lvl9pPr marL="0" algn="r">
              <a:defRPr sz="1000">
                <a:solidFill>
                  <a:schemeClr val="tx2"/>
                </a:solidFill>
              </a:defRPr>
            </a:lvl9pPr>
          </a:lstStyle>
          <a:p>
            <a:fld id="{6ACA85A0-DBD7-1D43-8E71-342F03501C85}" type="datetime4">
              <a:t>July 8, 2026</a:t>
            </a:fld>
            <a:endParaRPr lang="en-US"/>
          </a:p>
        </p:txBody>
      </p:sp>
      <p:sp>
        <p:nvSpPr>
          <p:cNvPr id="4" name="Rectangle 3">
            <a:extLst>
              <a:ext uri="{FF2B5EF4-FFF2-40B4-BE49-F238E27FC236}">
                <a16:creationId xmlns:a16="http://schemas.microsoft.com/office/drawing/2014/main" id="{02988CA2-4DA7-AC4E-8943-A3776CE2CDD9}"/>
              </a:ext>
            </a:extLst>
          </p:cNvPr>
          <p:cNvSpPr/>
          <p:nvPr userDrawn="1"/>
        </p:nvSpPr>
        <p:spPr bwMode="auto">
          <a:xfrm>
            <a:off x="12344399" y="870830"/>
            <a:ext cx="810491" cy="388612"/>
          </a:xfrm>
          <a:prstGeom prst="rect">
            <a:avLst/>
          </a:prstGeom>
          <a:solidFill>
            <a:srgbClr val="FF681E"/>
          </a:solidFill>
          <a:ln>
            <a:noFill/>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sz="1600">
              <a:solidFill>
                <a:schemeClr val="bg1"/>
              </a:solidFill>
            </a:endParaRPr>
          </a:p>
        </p:txBody>
      </p:sp>
      <p:sp>
        <p:nvSpPr>
          <p:cNvPr id="7" name="Rectangle 6">
            <a:extLst>
              <a:ext uri="{FF2B5EF4-FFF2-40B4-BE49-F238E27FC236}">
                <a16:creationId xmlns:a16="http://schemas.microsoft.com/office/drawing/2014/main" id="{32037B80-FD6C-7A43-8DB2-276A71361E4F}"/>
              </a:ext>
            </a:extLst>
          </p:cNvPr>
          <p:cNvSpPr/>
          <p:nvPr userDrawn="1"/>
        </p:nvSpPr>
        <p:spPr bwMode="auto">
          <a:xfrm>
            <a:off x="12344399" y="1311448"/>
            <a:ext cx="810491" cy="388612"/>
          </a:xfrm>
          <a:prstGeom prst="rect">
            <a:avLst/>
          </a:prstGeom>
          <a:solidFill>
            <a:srgbClr val="E33D2E"/>
          </a:solidFill>
          <a:ln>
            <a:noFill/>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sz="1600">
              <a:solidFill>
                <a:schemeClr val="bg1"/>
              </a:solidFill>
            </a:endParaRPr>
          </a:p>
        </p:txBody>
      </p:sp>
      <p:sp>
        <p:nvSpPr>
          <p:cNvPr id="8" name="Rectangle 7">
            <a:extLst>
              <a:ext uri="{FF2B5EF4-FFF2-40B4-BE49-F238E27FC236}">
                <a16:creationId xmlns:a16="http://schemas.microsoft.com/office/drawing/2014/main" id="{9FFC2578-F38E-0E43-A6CF-9A52EA7CBB28}"/>
              </a:ext>
            </a:extLst>
          </p:cNvPr>
          <p:cNvSpPr/>
          <p:nvPr userDrawn="1"/>
        </p:nvSpPr>
        <p:spPr bwMode="auto">
          <a:xfrm>
            <a:off x="12344399" y="1752065"/>
            <a:ext cx="810491" cy="388612"/>
          </a:xfrm>
          <a:prstGeom prst="rect">
            <a:avLst/>
          </a:prstGeom>
          <a:solidFill>
            <a:srgbClr val="BD83CA"/>
          </a:solidFill>
          <a:ln>
            <a:noFill/>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sz="1600">
              <a:solidFill>
                <a:schemeClr val="bg1"/>
              </a:solidFill>
            </a:endParaRPr>
          </a:p>
        </p:txBody>
      </p:sp>
      <p:sp>
        <p:nvSpPr>
          <p:cNvPr id="9" name="Rectangle 8">
            <a:extLst>
              <a:ext uri="{FF2B5EF4-FFF2-40B4-BE49-F238E27FC236}">
                <a16:creationId xmlns:a16="http://schemas.microsoft.com/office/drawing/2014/main" id="{33688C46-7D34-1947-A31C-01D95A12B8CC}"/>
              </a:ext>
            </a:extLst>
          </p:cNvPr>
          <p:cNvSpPr/>
          <p:nvPr userDrawn="1"/>
        </p:nvSpPr>
        <p:spPr bwMode="auto">
          <a:xfrm>
            <a:off x="12344399" y="2192683"/>
            <a:ext cx="810491" cy="388612"/>
          </a:xfrm>
          <a:prstGeom prst="rect">
            <a:avLst/>
          </a:prstGeom>
          <a:solidFill>
            <a:srgbClr val="9E29B5"/>
          </a:solidFill>
          <a:ln>
            <a:noFill/>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sz="1600">
              <a:solidFill>
                <a:schemeClr val="bg1"/>
              </a:solidFill>
            </a:endParaRPr>
          </a:p>
        </p:txBody>
      </p:sp>
      <p:sp>
        <p:nvSpPr>
          <p:cNvPr id="10" name="Rectangle 9">
            <a:extLst>
              <a:ext uri="{FF2B5EF4-FFF2-40B4-BE49-F238E27FC236}">
                <a16:creationId xmlns:a16="http://schemas.microsoft.com/office/drawing/2014/main" id="{EAEC32CC-92E5-C246-BC0A-F4896EB6884A}"/>
              </a:ext>
            </a:extLst>
          </p:cNvPr>
          <p:cNvSpPr/>
          <p:nvPr userDrawn="1"/>
        </p:nvSpPr>
        <p:spPr bwMode="auto">
          <a:xfrm>
            <a:off x="12344399" y="2633300"/>
            <a:ext cx="810491" cy="388612"/>
          </a:xfrm>
          <a:prstGeom prst="rect">
            <a:avLst/>
          </a:prstGeom>
          <a:solidFill>
            <a:srgbClr val="5C0B8A"/>
          </a:solidFill>
          <a:ln>
            <a:noFill/>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sz="1600">
              <a:solidFill>
                <a:schemeClr val="bg1"/>
              </a:solidFill>
            </a:endParaRPr>
          </a:p>
        </p:txBody>
      </p:sp>
      <p:sp>
        <p:nvSpPr>
          <p:cNvPr id="11" name="Rectangle 10">
            <a:extLst>
              <a:ext uri="{FF2B5EF4-FFF2-40B4-BE49-F238E27FC236}">
                <a16:creationId xmlns:a16="http://schemas.microsoft.com/office/drawing/2014/main" id="{F4A6940E-E094-864E-BA6B-3BADC77F5C4F}"/>
              </a:ext>
            </a:extLst>
          </p:cNvPr>
          <p:cNvSpPr/>
          <p:nvPr userDrawn="1"/>
        </p:nvSpPr>
        <p:spPr bwMode="auto">
          <a:xfrm>
            <a:off x="12344399" y="3073918"/>
            <a:ext cx="810491" cy="388612"/>
          </a:xfrm>
          <a:prstGeom prst="rect">
            <a:avLst/>
          </a:prstGeom>
          <a:solidFill>
            <a:srgbClr val="9494D1"/>
          </a:solidFill>
          <a:ln>
            <a:noFill/>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sz="1600">
              <a:solidFill>
                <a:schemeClr val="bg1"/>
              </a:solidFill>
            </a:endParaRPr>
          </a:p>
        </p:txBody>
      </p:sp>
      <p:sp>
        <p:nvSpPr>
          <p:cNvPr id="15" name="Rectangle 14">
            <a:extLst>
              <a:ext uri="{FF2B5EF4-FFF2-40B4-BE49-F238E27FC236}">
                <a16:creationId xmlns:a16="http://schemas.microsoft.com/office/drawing/2014/main" id="{A4EC73F7-7E1E-0449-B066-7FEA8A90A550}"/>
              </a:ext>
            </a:extLst>
          </p:cNvPr>
          <p:cNvSpPr/>
          <p:nvPr userDrawn="1"/>
        </p:nvSpPr>
        <p:spPr bwMode="auto">
          <a:xfrm>
            <a:off x="12344399" y="3514535"/>
            <a:ext cx="810491" cy="388612"/>
          </a:xfrm>
          <a:prstGeom prst="rect">
            <a:avLst/>
          </a:prstGeom>
          <a:solidFill>
            <a:srgbClr val="6DC3DF"/>
          </a:solidFill>
          <a:ln>
            <a:noFill/>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sz="1600">
              <a:solidFill>
                <a:schemeClr val="bg1"/>
              </a:solidFill>
            </a:endParaRPr>
          </a:p>
        </p:txBody>
      </p:sp>
      <p:sp>
        <p:nvSpPr>
          <p:cNvPr id="16" name="Rectangle 15">
            <a:extLst>
              <a:ext uri="{FF2B5EF4-FFF2-40B4-BE49-F238E27FC236}">
                <a16:creationId xmlns:a16="http://schemas.microsoft.com/office/drawing/2014/main" id="{4B679336-5AFB-2A47-B363-B8D2F27D3764}"/>
              </a:ext>
            </a:extLst>
          </p:cNvPr>
          <p:cNvSpPr/>
          <p:nvPr userDrawn="1"/>
        </p:nvSpPr>
        <p:spPr bwMode="auto">
          <a:xfrm>
            <a:off x="12344399" y="3955153"/>
            <a:ext cx="810491" cy="388612"/>
          </a:xfrm>
          <a:prstGeom prst="rect">
            <a:avLst/>
          </a:prstGeom>
          <a:solidFill>
            <a:srgbClr val="009ADF"/>
          </a:solidFill>
          <a:ln>
            <a:noFill/>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sz="1600">
              <a:solidFill>
                <a:schemeClr val="bg1"/>
              </a:solidFill>
            </a:endParaRPr>
          </a:p>
        </p:txBody>
      </p:sp>
      <p:sp>
        <p:nvSpPr>
          <p:cNvPr id="17" name="Rectangle 16">
            <a:extLst>
              <a:ext uri="{FF2B5EF4-FFF2-40B4-BE49-F238E27FC236}">
                <a16:creationId xmlns:a16="http://schemas.microsoft.com/office/drawing/2014/main" id="{6A0414D3-5DE8-A041-9BC9-7C6384121CE7}"/>
              </a:ext>
            </a:extLst>
          </p:cNvPr>
          <p:cNvSpPr/>
          <p:nvPr userDrawn="1"/>
        </p:nvSpPr>
        <p:spPr bwMode="auto">
          <a:xfrm>
            <a:off x="12344399" y="4395770"/>
            <a:ext cx="810491" cy="388612"/>
          </a:xfrm>
          <a:prstGeom prst="rect">
            <a:avLst/>
          </a:prstGeom>
          <a:solidFill>
            <a:srgbClr val="003CA5"/>
          </a:solidFill>
          <a:ln>
            <a:noFill/>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sz="1600">
              <a:solidFill>
                <a:schemeClr val="bg1"/>
              </a:solidFill>
            </a:endParaRPr>
          </a:p>
        </p:txBody>
      </p:sp>
      <p:sp>
        <p:nvSpPr>
          <p:cNvPr id="18" name="Rectangle 17">
            <a:extLst>
              <a:ext uri="{FF2B5EF4-FFF2-40B4-BE49-F238E27FC236}">
                <a16:creationId xmlns:a16="http://schemas.microsoft.com/office/drawing/2014/main" id="{D6B447EB-25A9-4C4E-9176-8436783F6943}"/>
              </a:ext>
            </a:extLst>
          </p:cNvPr>
          <p:cNvSpPr/>
          <p:nvPr userDrawn="1"/>
        </p:nvSpPr>
        <p:spPr bwMode="auto">
          <a:xfrm>
            <a:off x="12344399" y="4836387"/>
            <a:ext cx="810491" cy="388612"/>
          </a:xfrm>
          <a:prstGeom prst="rect">
            <a:avLst/>
          </a:prstGeom>
          <a:solidFill>
            <a:srgbClr val="B7DC7A"/>
          </a:solidFill>
          <a:ln>
            <a:noFill/>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sz="1600">
              <a:solidFill>
                <a:schemeClr val="bg1"/>
              </a:solidFill>
            </a:endParaRPr>
          </a:p>
        </p:txBody>
      </p:sp>
      <p:sp>
        <p:nvSpPr>
          <p:cNvPr id="19" name="Rectangle 18">
            <a:extLst>
              <a:ext uri="{FF2B5EF4-FFF2-40B4-BE49-F238E27FC236}">
                <a16:creationId xmlns:a16="http://schemas.microsoft.com/office/drawing/2014/main" id="{7D8D2BE1-D132-C946-942F-B8022B86ABC3}"/>
              </a:ext>
            </a:extLst>
          </p:cNvPr>
          <p:cNvSpPr/>
          <p:nvPr userDrawn="1"/>
        </p:nvSpPr>
        <p:spPr bwMode="auto">
          <a:xfrm>
            <a:off x="12344399" y="5277005"/>
            <a:ext cx="810491" cy="388612"/>
          </a:xfrm>
          <a:prstGeom prst="rect">
            <a:avLst/>
          </a:prstGeom>
          <a:solidFill>
            <a:srgbClr val="3DAD2C"/>
          </a:solidFill>
          <a:ln>
            <a:noFill/>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sz="1600">
              <a:solidFill>
                <a:schemeClr val="bg1"/>
              </a:solidFill>
            </a:endParaRPr>
          </a:p>
        </p:txBody>
      </p:sp>
      <p:sp>
        <p:nvSpPr>
          <p:cNvPr id="20" name="Rectangle 19">
            <a:extLst>
              <a:ext uri="{FF2B5EF4-FFF2-40B4-BE49-F238E27FC236}">
                <a16:creationId xmlns:a16="http://schemas.microsoft.com/office/drawing/2014/main" id="{79E7AF33-A945-EA48-AAD8-AF6DC4A1EEDC}"/>
              </a:ext>
            </a:extLst>
          </p:cNvPr>
          <p:cNvSpPr/>
          <p:nvPr userDrawn="1"/>
        </p:nvSpPr>
        <p:spPr bwMode="auto">
          <a:xfrm>
            <a:off x="12344399" y="5717622"/>
            <a:ext cx="810491" cy="388612"/>
          </a:xfrm>
          <a:prstGeom prst="rect">
            <a:avLst/>
          </a:prstGeom>
          <a:solidFill>
            <a:srgbClr val="00823D"/>
          </a:solidFill>
          <a:ln>
            <a:noFill/>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sz="1600">
              <a:solidFill>
                <a:schemeClr val="bg1"/>
              </a:solidFill>
            </a:endParaRPr>
          </a:p>
        </p:txBody>
      </p:sp>
      <p:sp>
        <p:nvSpPr>
          <p:cNvPr id="21" name="Rectangle 20">
            <a:extLst>
              <a:ext uri="{FF2B5EF4-FFF2-40B4-BE49-F238E27FC236}">
                <a16:creationId xmlns:a16="http://schemas.microsoft.com/office/drawing/2014/main" id="{E19272B3-2A95-DE44-948F-2DC965714D17}"/>
              </a:ext>
            </a:extLst>
          </p:cNvPr>
          <p:cNvSpPr/>
          <p:nvPr userDrawn="1"/>
        </p:nvSpPr>
        <p:spPr bwMode="auto">
          <a:xfrm>
            <a:off x="12344399" y="6158239"/>
            <a:ext cx="810491" cy="388612"/>
          </a:xfrm>
          <a:prstGeom prst="rect">
            <a:avLst/>
          </a:prstGeom>
          <a:solidFill>
            <a:srgbClr val="414141"/>
          </a:solidFill>
          <a:ln>
            <a:noFill/>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sz="1600">
              <a:solidFill>
                <a:schemeClr val="bg1"/>
              </a:solidFill>
            </a:endParaRPr>
          </a:p>
        </p:txBody>
      </p:sp>
      <p:sp>
        <p:nvSpPr>
          <p:cNvPr id="23" name="Rectangle 22">
            <a:extLst>
              <a:ext uri="{FF2B5EF4-FFF2-40B4-BE49-F238E27FC236}">
                <a16:creationId xmlns:a16="http://schemas.microsoft.com/office/drawing/2014/main" id="{CBCD7B12-CD37-5547-B9F2-86E6BBC476BC}"/>
              </a:ext>
            </a:extLst>
          </p:cNvPr>
          <p:cNvSpPr/>
          <p:nvPr userDrawn="1"/>
        </p:nvSpPr>
        <p:spPr bwMode="auto">
          <a:xfrm>
            <a:off x="12344399" y="430213"/>
            <a:ext cx="810491" cy="388612"/>
          </a:xfrm>
          <a:prstGeom prst="rect">
            <a:avLst/>
          </a:prstGeom>
          <a:solidFill>
            <a:srgbClr val="FFBA00"/>
          </a:solidFill>
          <a:ln>
            <a:noFill/>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n-US" sz="1600">
              <a:solidFill>
                <a:schemeClr val="bg1"/>
              </a:solidFill>
            </a:endParaRPr>
          </a:p>
        </p:txBody>
      </p:sp>
    </p:spTree>
    <p:extLst>
      <p:ext uri="{BB962C8B-B14F-4D97-AF65-F5344CB8AC3E}">
        <p14:creationId xmlns:p14="http://schemas.microsoft.com/office/powerpoint/2010/main" val="172771477"/>
      </p:ext>
    </p:extLst>
  </p:cSld>
  <p:clrMap bg1="lt1" tx1="dk1" bg2="lt2" tx2="dk2" accent1="accent1" accent2="accent2" accent3="accent3" accent4="accent4" accent5="accent5" accent6="accent6" hlink="hlink" folHlink="folHlink"/>
  <p:sldLayoutIdLst>
    <p:sldLayoutId id="2147483794" r:id="rId1"/>
    <p:sldLayoutId id="2147483825" r:id="rId2"/>
    <p:sldLayoutId id="2147483826" r:id="rId3"/>
    <p:sldLayoutId id="2147483827" r:id="rId4"/>
    <p:sldLayoutId id="2147483828" r:id="rId5"/>
    <p:sldLayoutId id="2147483807" r:id="rId6"/>
    <p:sldLayoutId id="2147483805" r:id="rId7"/>
    <p:sldLayoutId id="2147483815" r:id="rId8"/>
    <p:sldLayoutId id="2147483816" r:id="rId9"/>
    <p:sldLayoutId id="2147483817" r:id="rId10"/>
    <p:sldLayoutId id="2147483818" r:id="rId11"/>
    <p:sldLayoutId id="2147483819" r:id="rId12"/>
    <p:sldLayoutId id="2147483829" r:id="rId13"/>
    <p:sldLayoutId id="2147483830" r:id="rId14"/>
    <p:sldLayoutId id="2147483831" r:id="rId15"/>
    <p:sldLayoutId id="2147483832" r:id="rId16"/>
    <p:sldLayoutId id="2147483820" r:id="rId17"/>
    <p:sldLayoutId id="2147483823" r:id="rId18"/>
    <p:sldLayoutId id="2147483824" r:id="rId19"/>
    <p:sldLayoutId id="2147483833" r:id="rId20"/>
    <p:sldLayoutId id="2147483834" r:id="rId21"/>
    <p:sldLayoutId id="2147483745" r:id="rId22"/>
    <p:sldLayoutId id="2147483746" r:id="rId23"/>
    <p:sldLayoutId id="2147483779" r:id="rId24"/>
    <p:sldLayoutId id="2147483780" r:id="rId25"/>
    <p:sldLayoutId id="2147483802" r:id="rId26"/>
    <p:sldLayoutId id="2147483821" r:id="rId27"/>
    <p:sldLayoutId id="2147483747" r:id="rId28"/>
    <p:sldLayoutId id="2147483822" r:id="rId29"/>
    <p:sldLayoutId id="2147483792" r:id="rId30"/>
    <p:sldLayoutId id="2147483760" r:id="rId31"/>
    <p:sldLayoutId id="2147483756" r:id="rId32"/>
    <p:sldLayoutId id="2147483708" r:id="rId33"/>
    <p:sldLayoutId id="2147483790" r:id="rId34"/>
    <p:sldLayoutId id="2147483835" r:id="rId35"/>
  </p:sldLayoutIdLst>
  <p:hf hdr="0" ftr="0"/>
  <p:txStyles>
    <p:title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120000"/>
        </a:lnSpc>
        <a:spcBef>
          <a:spcPts val="0"/>
        </a:spcBef>
        <a:spcAft>
          <a:spcPts val="600"/>
        </a:spcAft>
        <a:buFont typeface="Arial" panose="020B0604020202020204" pitchFamily="34" charset="0"/>
        <a:buNone/>
        <a:defRPr sz="1800" b="0" i="0" kern="1200">
          <a:solidFill>
            <a:schemeClr val="tx2"/>
          </a:solidFill>
          <a:latin typeface="+mn-lt"/>
          <a:ea typeface="Verdana" panose="020B0604030504040204" pitchFamily="34" charset="0"/>
          <a:cs typeface="Verdana" panose="020B0604030504040204" pitchFamily="34" charset="0"/>
        </a:defRPr>
      </a:lvl1pPr>
      <a:lvl2pPr marL="0" indent="0" algn="l" defTabSz="914400" rtl="0" eaLnBrk="1" latinLnBrk="0" hangingPunct="1">
        <a:lnSpc>
          <a:spcPct val="100000"/>
        </a:lnSpc>
        <a:spcBef>
          <a:spcPts val="0"/>
        </a:spcBef>
        <a:spcAft>
          <a:spcPts val="600"/>
        </a:spcAft>
        <a:buClr>
          <a:schemeClr val="accent1"/>
        </a:buClr>
        <a:buFontTx/>
        <a:buNone/>
        <a:tabLst>
          <a:tab pos="280988" algn="l"/>
        </a:tabLst>
        <a:defRPr sz="2400" b="0" i="0" kern="1200" cap="none" baseline="0">
          <a:solidFill>
            <a:schemeClr val="tx2"/>
          </a:solidFill>
          <a:latin typeface="Georgia" panose="02040502050405020303" pitchFamily="18" charset="0"/>
          <a:ea typeface="Verdana" panose="020B0604030504040204" pitchFamily="34" charset="0"/>
          <a:cs typeface="Verdana" panose="020B0604030504040204" pitchFamily="34" charset="0"/>
        </a:defRPr>
      </a:lvl2pPr>
      <a:lvl3pPr marL="228600" indent="-228600" algn="l" defTabSz="292608" rtl="0" eaLnBrk="1" latinLnBrk="0" hangingPunct="1">
        <a:lnSpc>
          <a:spcPct val="120000"/>
        </a:lnSpc>
        <a:spcBef>
          <a:spcPts val="0"/>
        </a:spcBef>
        <a:spcAft>
          <a:spcPts val="600"/>
        </a:spcAft>
        <a:buClr>
          <a:schemeClr val="tx2"/>
        </a:buClr>
        <a:buFont typeface="System Font Regular"/>
        <a:buChar char="–"/>
        <a:tabLst>
          <a:tab pos="276225" algn="l"/>
          <a:tab pos="584200" algn="l"/>
        </a:tabLst>
        <a:defRPr sz="1600" b="0" i="0" kern="1200">
          <a:solidFill>
            <a:schemeClr val="tx2"/>
          </a:solidFill>
          <a:latin typeface="+mn-lt"/>
          <a:ea typeface="Verdana" panose="020B0604030504040204" pitchFamily="34" charset="0"/>
          <a:cs typeface="Verdana" panose="020B0604030504040204" pitchFamily="34" charset="0"/>
        </a:defRPr>
      </a:lvl3pPr>
      <a:lvl4pPr marL="457200" marR="0" indent="-228600" algn="l" defTabSz="292608" rtl="0" eaLnBrk="1" fontAlgn="auto" latinLnBrk="0" hangingPunct="1">
        <a:lnSpc>
          <a:spcPct val="120000"/>
        </a:lnSpc>
        <a:spcBef>
          <a:spcPts val="0"/>
        </a:spcBef>
        <a:spcAft>
          <a:spcPts val="600"/>
        </a:spcAft>
        <a:buClr>
          <a:schemeClr val="tx2"/>
        </a:buClr>
        <a:buSzPct val="100000"/>
        <a:buFont typeface="Arial" panose="020B0604020202020204" pitchFamily="34" charset="0"/>
        <a:buChar char="•"/>
        <a:tabLst/>
        <a:defRPr sz="1600" b="0" i="0" kern="1200">
          <a:solidFill>
            <a:schemeClr val="tx2"/>
          </a:solidFill>
          <a:latin typeface="+mn-lt"/>
          <a:ea typeface="Verdana" panose="020B0604030504040204" pitchFamily="34" charset="0"/>
          <a:cs typeface="Verdana" panose="020B0604030504040204" pitchFamily="34" charset="0"/>
        </a:defRPr>
      </a:lvl4pPr>
      <a:lvl5pPr marL="685800" indent="-228600" algn="l" defTabSz="292608" rtl="0" eaLnBrk="1" latinLnBrk="0" hangingPunct="1">
        <a:lnSpc>
          <a:spcPct val="120000"/>
        </a:lnSpc>
        <a:spcBef>
          <a:spcPts val="0"/>
        </a:spcBef>
        <a:spcAft>
          <a:spcPts val="600"/>
        </a:spcAft>
        <a:buClr>
          <a:schemeClr val="tx2"/>
        </a:buClr>
        <a:buSzPct val="100000"/>
        <a:buFont typeface="System Font Regular"/>
        <a:buChar char="–"/>
        <a:tabLst>
          <a:tab pos="292608" algn="l"/>
          <a:tab pos="585216" algn="l"/>
        </a:tabLst>
        <a:defRPr sz="1400" b="0" i="0" kern="1200">
          <a:solidFill>
            <a:schemeClr val="tx2"/>
          </a:solidFill>
          <a:latin typeface="+mn-lt"/>
          <a:ea typeface="Verdana" panose="020B0604030504040204" pitchFamily="34" charset="0"/>
          <a:cs typeface="Verdana" panose="020B0604030504040204" pitchFamily="34" charset="0"/>
        </a:defRPr>
      </a:lvl5pPr>
      <a:lvl6pPr marL="914400" indent="-228600" algn="l" defTabSz="914400" rtl="0" eaLnBrk="1" latinLnBrk="0" hangingPunct="1">
        <a:lnSpc>
          <a:spcPct val="120000"/>
        </a:lnSpc>
        <a:spcBef>
          <a:spcPts val="0"/>
        </a:spcBef>
        <a:spcAft>
          <a:spcPts val="600"/>
        </a:spcAft>
        <a:buClr>
          <a:schemeClr val="tx2"/>
        </a:buClr>
        <a:buSzPct val="100000"/>
        <a:buFont typeface="Arial" panose="020B0604020202020204" pitchFamily="34" charset="0"/>
        <a:buChar char="•"/>
        <a:tabLst/>
        <a:defRPr sz="1400" b="0" i="0" kern="1200">
          <a:solidFill>
            <a:schemeClr val="tx2"/>
          </a:solidFill>
          <a:latin typeface="+mn-lt"/>
          <a:ea typeface="Verdana" panose="020B0604030504040204" pitchFamily="34" charset="0"/>
          <a:cs typeface="Verdana" panose="020B0604030504040204" pitchFamily="34" charset="0"/>
        </a:defRPr>
      </a:lvl6pPr>
      <a:lvl7pPr marL="1143000" indent="-228600" algn="l" defTabSz="914400" rtl="0" eaLnBrk="1" latinLnBrk="0" hangingPunct="1">
        <a:lnSpc>
          <a:spcPct val="120000"/>
        </a:lnSpc>
        <a:spcBef>
          <a:spcPts val="0"/>
        </a:spcBef>
        <a:spcAft>
          <a:spcPts val="600"/>
        </a:spcAft>
        <a:buClr>
          <a:schemeClr val="tx2"/>
        </a:buClr>
        <a:buSzPct val="100000"/>
        <a:buFont typeface="System Font Regular"/>
        <a:buChar char="–"/>
        <a:tabLst/>
        <a:defRPr sz="1400" b="0" i="0" kern="1200">
          <a:solidFill>
            <a:schemeClr val="tx2"/>
          </a:solidFill>
          <a:latin typeface="+mn-lt"/>
          <a:ea typeface="Verdana" panose="020B0604030504040204" pitchFamily="34" charset="0"/>
          <a:cs typeface="Verdana" panose="020B0604030504040204" pitchFamily="34" charset="0"/>
        </a:defRPr>
      </a:lvl7pPr>
      <a:lvl8pPr marL="1143000" indent="-228600" algn="l" defTabSz="914400" rtl="0" eaLnBrk="1" latinLnBrk="0" hangingPunct="1">
        <a:lnSpc>
          <a:spcPct val="120000"/>
        </a:lnSpc>
        <a:spcBef>
          <a:spcPts val="0"/>
        </a:spcBef>
        <a:spcAft>
          <a:spcPts val="600"/>
        </a:spcAft>
        <a:buClr>
          <a:schemeClr val="tx2"/>
        </a:buClr>
        <a:buSzPct val="100000"/>
        <a:buFont typeface="System Font Regular"/>
        <a:buChar char="–"/>
        <a:tabLst/>
        <a:defRPr sz="1400" b="0" i="0" kern="1200">
          <a:solidFill>
            <a:schemeClr val="tx2"/>
          </a:solidFill>
          <a:latin typeface="+mn-lt"/>
          <a:ea typeface="Verdana" panose="020B0604030504040204" pitchFamily="34" charset="0"/>
          <a:cs typeface="Verdana" panose="020B0604030504040204" pitchFamily="34" charset="0"/>
        </a:defRPr>
      </a:lvl8pPr>
      <a:lvl9pPr marL="1143000" indent="-228600" algn="l" defTabSz="914400" rtl="0" eaLnBrk="1" latinLnBrk="0" hangingPunct="1">
        <a:lnSpc>
          <a:spcPct val="120000"/>
        </a:lnSpc>
        <a:spcBef>
          <a:spcPts val="0"/>
        </a:spcBef>
        <a:spcAft>
          <a:spcPts val="600"/>
        </a:spcAft>
        <a:buClr>
          <a:schemeClr val="tx2"/>
        </a:buClr>
        <a:buSzPct val="100000"/>
        <a:buFont typeface="System Font Regular"/>
        <a:buChar char="–"/>
        <a:tabLst/>
        <a:defRPr sz="1400" b="0" i="0" kern="1200">
          <a:solidFill>
            <a:schemeClr val="tx2"/>
          </a:solidFill>
          <a:latin typeface="+mn-lt"/>
          <a:ea typeface="Verdana" panose="020B0604030504040204" pitchFamily="34" charset="0"/>
          <a:cs typeface="Verdana" panose="020B060403050404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14">
          <p15:clr>
            <a:srgbClr val="F26B43"/>
          </p15:clr>
        </p15:guide>
        <p15:guide id="3" pos="291">
          <p15:clr>
            <a:srgbClr val="F26B43"/>
          </p15:clr>
        </p15:guide>
        <p15:guide id="8" pos="2536">
          <p15:clr>
            <a:srgbClr val="F26B43"/>
          </p15:clr>
        </p15:guide>
        <p15:guide id="9" pos="3747">
          <p15:clr>
            <a:srgbClr val="F26B43"/>
          </p15:clr>
        </p15:guide>
        <p15:guide id="10" pos="3840">
          <p15:clr>
            <a:srgbClr val="F26B43"/>
          </p15:clr>
        </p15:guide>
        <p15:guide id="12" pos="3933">
          <p15:clr>
            <a:srgbClr val="F26B43"/>
          </p15:clr>
        </p15:guide>
        <p15:guide id="13" pos="7389">
          <p15:clr>
            <a:srgbClr val="F26B43"/>
          </p15:clr>
        </p15:guide>
        <p15:guide id="15" pos="4966">
          <p15:clr>
            <a:srgbClr val="F26B43"/>
          </p15:clr>
        </p15:guide>
        <p15:guide id="16" pos="5144">
          <p15:clr>
            <a:srgbClr val="F26B43"/>
          </p15:clr>
        </p15:guide>
        <p15:guide id="25" orient="horz" pos="254">
          <p15:clr>
            <a:srgbClr val="F26B43"/>
          </p15:clr>
        </p15:guide>
        <p15:guide id="26" orient="horz" pos="971">
          <p15:clr>
            <a:srgbClr val="F26B43"/>
          </p15:clr>
        </p15:guide>
        <p15:guide id="31" orient="horz" pos="3816">
          <p15:clr>
            <a:srgbClr val="F26B43"/>
          </p15:clr>
        </p15:guide>
        <p15:guide id="32" orient="horz" pos="3996">
          <p15:clr>
            <a:srgbClr val="F26B43"/>
          </p15:clr>
        </p15:guide>
        <p15:guide id="33" orient="horz" pos="870">
          <p15:clr>
            <a:srgbClr val="F26B43"/>
          </p15:clr>
        </p15:guide>
        <p15:guide id="35" orient="horz" pos="412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5.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svg"/><Relationship Id="rId10" Type="http://schemas.openxmlformats.org/officeDocument/2006/relationships/image" Target="../media/image16.png"/><Relationship Id="rId4" Type="http://schemas.openxmlformats.org/officeDocument/2006/relationships/image" Target="../media/image10.svg"/><Relationship Id="rId9"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https://i.emlfiles4.com/cmpimg/7/4/8/7/1/3/files/928374_kiwhambassadortexttreatment.png" TargetMode="External"/><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2.xml"/><Relationship Id="rId6" Type="http://schemas.openxmlformats.org/officeDocument/2006/relationships/image" Target="../media/image20.png"/><Relationship Id="rId11" Type="http://schemas.openxmlformats.org/officeDocument/2006/relationships/image" Target="../media/image25.jpeg"/><Relationship Id="rId5" Type="http://schemas.openxmlformats.org/officeDocument/2006/relationships/image" Target="../media/image19.png"/><Relationship Id="rId10" Type="http://schemas.openxmlformats.org/officeDocument/2006/relationships/image" Target="../media/image24.jpeg"/><Relationship Id="rId4" Type="http://schemas.openxmlformats.org/officeDocument/2006/relationships/image" Target="../media/image18.png"/><Relationship Id="rId9" Type="http://schemas.openxmlformats.org/officeDocument/2006/relationships/image" Target="../media/image23.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26.tmp"/><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ECC87-F6AC-6108-2B6D-9BBB0B7DB2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96580F-DC9C-6E3F-1AE3-5E6EBD07D6D9}"/>
              </a:ext>
            </a:extLst>
          </p:cNvPr>
          <p:cNvSpPr>
            <a:spLocks noGrp="1"/>
          </p:cNvSpPr>
          <p:nvPr>
            <p:ph type="title"/>
          </p:nvPr>
        </p:nvSpPr>
        <p:spPr>
          <a:xfrm>
            <a:off x="6098495" y="1163892"/>
            <a:ext cx="5486399" cy="2538892"/>
          </a:xfrm>
        </p:spPr>
        <p:txBody>
          <a:bodyPr/>
          <a:lstStyle/>
          <a:p>
            <a:r>
              <a:rPr lang="en-US">
                <a:solidFill>
                  <a:srgbClr val="B7DC79"/>
                </a:solidFill>
                <a:latin typeface="Franklin Gothic Demi Cond"/>
                <a:ea typeface="Verdana"/>
                <a:cs typeface="Arial"/>
              </a:rPr>
              <a:t>Screening Women Through the Ages</a:t>
            </a:r>
            <a:br>
              <a:rPr lang="en-US">
                <a:solidFill>
                  <a:srgbClr val="B7DC79"/>
                </a:solidFill>
                <a:latin typeface="Franklin Gothic Demi Cond"/>
                <a:ea typeface="Verdana"/>
                <a:cs typeface="Arial"/>
              </a:rPr>
            </a:br>
            <a:endParaRPr lang="en-US"/>
          </a:p>
          <a:p>
            <a:endParaRPr lang="en-US">
              <a:cs typeface="Arial"/>
            </a:endParaRPr>
          </a:p>
          <a:p>
            <a:endParaRPr lang="en-US">
              <a:solidFill>
                <a:srgbClr val="B7DC79"/>
              </a:solidFill>
              <a:latin typeface="Franklin Gothic Demi Cond"/>
              <a:ea typeface="Verdana"/>
              <a:cs typeface="Arial"/>
            </a:endParaRPr>
          </a:p>
        </p:txBody>
      </p:sp>
      <p:sp>
        <p:nvSpPr>
          <p:cNvPr id="3" name="Date Placeholder 2">
            <a:extLst>
              <a:ext uri="{FF2B5EF4-FFF2-40B4-BE49-F238E27FC236}">
                <a16:creationId xmlns:a16="http://schemas.microsoft.com/office/drawing/2014/main" id="{BF4127B7-C004-D6B9-AE6D-BF1D7478F715}"/>
              </a:ext>
            </a:extLst>
          </p:cNvPr>
          <p:cNvSpPr>
            <a:spLocks noGrp="1"/>
          </p:cNvSpPr>
          <p:nvPr>
            <p:ph type="dt" sz="half" idx="18"/>
          </p:nvPr>
        </p:nvSpPr>
        <p:spPr/>
        <p:txBody>
          <a:bodyPr/>
          <a:lstStyle/>
          <a:p>
            <a:fld id="{B2ACE9BD-C329-A64A-988E-50DF35D326FB}" type="datetime4">
              <a:rPr lang="en-US"/>
              <a:t>July 8, 2026</a:t>
            </a:fld>
            <a:endParaRPr lang="en-US"/>
          </a:p>
        </p:txBody>
      </p:sp>
      <p:sp>
        <p:nvSpPr>
          <p:cNvPr id="4" name="Text Placeholder 3">
            <a:extLst>
              <a:ext uri="{FF2B5EF4-FFF2-40B4-BE49-F238E27FC236}">
                <a16:creationId xmlns:a16="http://schemas.microsoft.com/office/drawing/2014/main" id="{33478617-836A-6EE3-8D0E-45D4254F26C5}"/>
              </a:ext>
            </a:extLst>
          </p:cNvPr>
          <p:cNvSpPr>
            <a:spLocks noGrp="1"/>
          </p:cNvSpPr>
          <p:nvPr>
            <p:ph type="body" sz="quarter" idx="19"/>
          </p:nvPr>
        </p:nvSpPr>
        <p:spPr>
          <a:xfrm>
            <a:off x="6098495" y="2433411"/>
            <a:ext cx="5486400" cy="804863"/>
          </a:xfrm>
        </p:spPr>
        <p:txBody>
          <a:bodyPr vert="horz" lIns="0" tIns="0" rIns="0" bIns="0" rtlCol="0" anchor="t">
            <a:noAutofit/>
          </a:bodyPr>
          <a:lstStyle/>
          <a:p>
            <a:r>
              <a:rPr lang="en-US">
                <a:solidFill>
                  <a:srgbClr val="FFFFFF"/>
                </a:solidFill>
                <a:latin typeface="Georgia"/>
              </a:rPr>
              <a:t>Dr. Samihah Ahmed, MD, MBA</a:t>
            </a:r>
          </a:p>
          <a:p>
            <a:r>
              <a:rPr lang="en-US">
                <a:solidFill>
                  <a:srgbClr val="FFFFFF"/>
                </a:solidFill>
                <a:latin typeface="Georgia"/>
              </a:rPr>
              <a:t>Endocrinology</a:t>
            </a:r>
          </a:p>
          <a:p>
            <a:endParaRPr lang="en-US">
              <a:latin typeface="Georgia"/>
            </a:endParaRPr>
          </a:p>
          <a:p>
            <a:endParaRPr lang="en-US"/>
          </a:p>
        </p:txBody>
      </p:sp>
      <p:pic>
        <p:nvPicPr>
          <p:cNvPr id="5" name="Picture 4">
            <a:extLst>
              <a:ext uri="{FF2B5EF4-FFF2-40B4-BE49-F238E27FC236}">
                <a16:creationId xmlns:a16="http://schemas.microsoft.com/office/drawing/2014/main" id="{67830C27-CD6B-3E9B-1D5B-86D3D72D83A7}"/>
              </a:ext>
            </a:extLst>
          </p:cNvPr>
          <p:cNvPicPr>
            <a:picLocks noChangeAspect="1"/>
          </p:cNvPicPr>
          <p:nvPr/>
        </p:nvPicPr>
        <p:blipFill>
          <a:blip r:embed="rId3"/>
          <a:stretch>
            <a:fillRect/>
          </a:stretch>
        </p:blipFill>
        <p:spPr>
          <a:xfrm>
            <a:off x="8329613" y="3427867"/>
            <a:ext cx="2840717" cy="2919639"/>
          </a:xfrm>
          <a:prstGeom prst="rect">
            <a:avLst/>
          </a:prstGeom>
        </p:spPr>
      </p:pic>
    </p:spTree>
    <p:extLst>
      <p:ext uri="{BB962C8B-B14F-4D97-AF65-F5344CB8AC3E}">
        <p14:creationId xmlns:p14="http://schemas.microsoft.com/office/powerpoint/2010/main" val="2976609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93FF06D-B37F-914B-9F6F-1A71769BF2D2}"/>
              </a:ext>
            </a:extLst>
          </p:cNvPr>
          <p:cNvSpPr>
            <a:spLocks noGrp="1"/>
          </p:cNvSpPr>
          <p:nvPr>
            <p:ph type="title"/>
          </p:nvPr>
        </p:nvSpPr>
        <p:spPr>
          <a:xfrm>
            <a:off x="461963" y="441435"/>
            <a:ext cx="11268075" cy="938957"/>
          </a:xfrm>
        </p:spPr>
        <p:txBody>
          <a:bodyPr/>
          <a:lstStyle/>
          <a:p>
            <a:r>
              <a:rPr lang="en-US">
                <a:latin typeface="Franklin Gothic Demi Cond"/>
                <a:ea typeface="Verdana"/>
              </a:rPr>
              <a:t>Prevention is powerful </a:t>
            </a:r>
          </a:p>
        </p:txBody>
      </p:sp>
      <p:sp>
        <p:nvSpPr>
          <p:cNvPr id="3" name="Slide Number Placeholder 2">
            <a:extLst>
              <a:ext uri="{FF2B5EF4-FFF2-40B4-BE49-F238E27FC236}">
                <a16:creationId xmlns:a16="http://schemas.microsoft.com/office/drawing/2014/main" id="{46544DFC-0CF6-E948-A30D-7C8E15B5A198}"/>
              </a:ext>
            </a:extLst>
          </p:cNvPr>
          <p:cNvSpPr>
            <a:spLocks noGrp="1"/>
          </p:cNvSpPr>
          <p:nvPr>
            <p:ph type="sldNum" sz="quarter" idx="16"/>
          </p:nvPr>
        </p:nvSpPr>
        <p:spPr/>
        <p:txBody>
          <a:bodyPr/>
          <a:lstStyle/>
          <a:p>
            <a:pPr lvl="8"/>
            <a:fld id="{63DCA5C9-2E11-4C67-86EB-AE1DE127DC64}" type="slidenum">
              <a:rPr lang="en-US" smtClean="0"/>
              <a:pPr lvl="8"/>
              <a:t>10</a:t>
            </a:fld>
            <a:endParaRPr lang="en-US"/>
          </a:p>
        </p:txBody>
      </p:sp>
      <p:sp>
        <p:nvSpPr>
          <p:cNvPr id="7" name="Date Placeholder 6">
            <a:extLst>
              <a:ext uri="{FF2B5EF4-FFF2-40B4-BE49-F238E27FC236}">
                <a16:creationId xmlns:a16="http://schemas.microsoft.com/office/drawing/2014/main" id="{DD102679-C4EB-F048-9CE1-0674794A3FD3}"/>
              </a:ext>
            </a:extLst>
          </p:cNvPr>
          <p:cNvSpPr>
            <a:spLocks noGrp="1"/>
          </p:cNvSpPr>
          <p:nvPr>
            <p:ph type="dt" sz="half" idx="17"/>
          </p:nvPr>
        </p:nvSpPr>
        <p:spPr/>
        <p:txBody>
          <a:bodyPr/>
          <a:lstStyle/>
          <a:p>
            <a:fld id="{2FB99438-5D65-FE42-BC68-47D833DB8E50}" type="datetime4">
              <a:rPr lang="en-US"/>
              <a:t>July 8, 2026</a:t>
            </a:fld>
            <a:endParaRPr lang="en-US"/>
          </a:p>
        </p:txBody>
      </p:sp>
      <p:sp>
        <p:nvSpPr>
          <p:cNvPr id="9" name="Rectangle 8">
            <a:extLst>
              <a:ext uri="{FF2B5EF4-FFF2-40B4-BE49-F238E27FC236}">
                <a16:creationId xmlns:a16="http://schemas.microsoft.com/office/drawing/2014/main" id="{91BE684B-B262-EB24-BEE4-CB7EE876EF6D}"/>
              </a:ext>
            </a:extLst>
          </p:cNvPr>
          <p:cNvSpPr/>
          <p:nvPr/>
        </p:nvSpPr>
        <p:spPr>
          <a:xfrm>
            <a:off x="0" y="1005840"/>
            <a:ext cx="12191695" cy="4572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0" name="TextBox 4">
            <a:extLst>
              <a:ext uri="{FF2B5EF4-FFF2-40B4-BE49-F238E27FC236}">
                <a16:creationId xmlns:a16="http://schemas.microsoft.com/office/drawing/2014/main" id="{0D6BFA1D-5831-3E32-A9C9-C8169FDF3E0A}"/>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Many serious illnesses can be:</a:t>
            </a:r>
          </a:p>
        </p:txBody>
      </p:sp>
      <p:sp>
        <p:nvSpPr>
          <p:cNvPr id="11" name="Rectangle 10">
            <a:extLst>
              <a:ext uri="{FF2B5EF4-FFF2-40B4-BE49-F238E27FC236}">
                <a16:creationId xmlns:a16="http://schemas.microsoft.com/office/drawing/2014/main" id="{C028890F-63E1-8FA1-A647-46D252CB8C91}"/>
              </a:ext>
            </a:extLst>
          </p:cNvPr>
          <p:cNvSpPr/>
          <p:nvPr/>
        </p:nvSpPr>
        <p:spPr>
          <a:xfrm>
            <a:off x="320040" y="1691640"/>
            <a:ext cx="3474720" cy="41148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2" name="Rectangle 11">
            <a:extLst>
              <a:ext uri="{FF2B5EF4-FFF2-40B4-BE49-F238E27FC236}">
                <a16:creationId xmlns:a16="http://schemas.microsoft.com/office/drawing/2014/main" id="{101C3293-F038-B78E-5DFE-55CB64B4AA27}"/>
              </a:ext>
            </a:extLst>
          </p:cNvPr>
          <p:cNvSpPr/>
          <p:nvPr/>
        </p:nvSpPr>
        <p:spPr>
          <a:xfrm>
            <a:off x="320040" y="1691640"/>
            <a:ext cx="3474720" cy="64008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3" name="TextBox 7">
            <a:extLst>
              <a:ext uri="{FF2B5EF4-FFF2-40B4-BE49-F238E27FC236}">
                <a16:creationId xmlns:a16="http://schemas.microsoft.com/office/drawing/2014/main" id="{DB843B6A-0B6C-480B-7B64-482790E07385}"/>
              </a:ext>
            </a:extLst>
          </p:cNvPr>
          <p:cNvSpPr txBox="1"/>
          <p:nvPr/>
        </p:nvSpPr>
        <p:spPr>
          <a:xfrm>
            <a:off x="320040" y="1737360"/>
            <a:ext cx="3474720" cy="5486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600" b="1" i="0">
                <a:solidFill>
                  <a:srgbClr val="FFFFFF"/>
                </a:solidFill>
                <a:latin typeface="Arial"/>
              </a:rPr>
              <a:t>🛡</a:t>
            </a:r>
          </a:p>
        </p:txBody>
      </p:sp>
      <p:sp>
        <p:nvSpPr>
          <p:cNvPr id="14" name="TextBox 8">
            <a:extLst>
              <a:ext uri="{FF2B5EF4-FFF2-40B4-BE49-F238E27FC236}">
                <a16:creationId xmlns:a16="http://schemas.microsoft.com/office/drawing/2014/main" id="{FC80E2E8-FAE7-3E7D-7D55-90751C890573}"/>
              </a:ext>
            </a:extLst>
          </p:cNvPr>
          <p:cNvSpPr txBox="1"/>
          <p:nvPr/>
        </p:nvSpPr>
        <p:spPr>
          <a:xfrm>
            <a:off x="411480" y="2423160"/>
            <a:ext cx="3291840" cy="6858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200" b="1" i="0">
                <a:solidFill>
                  <a:srgbClr val="0C2340"/>
                </a:solidFill>
                <a:latin typeface="Arial"/>
              </a:rPr>
              <a:t>PREVENTED</a:t>
            </a:r>
          </a:p>
        </p:txBody>
      </p:sp>
      <p:sp>
        <p:nvSpPr>
          <p:cNvPr id="15" name="TextBox 9">
            <a:extLst>
              <a:ext uri="{FF2B5EF4-FFF2-40B4-BE49-F238E27FC236}">
                <a16:creationId xmlns:a16="http://schemas.microsoft.com/office/drawing/2014/main" id="{DFE71CAD-0390-35AD-7137-542618B42285}"/>
              </a:ext>
            </a:extLst>
          </p:cNvPr>
          <p:cNvSpPr txBox="1"/>
          <p:nvPr/>
        </p:nvSpPr>
        <p:spPr>
          <a:xfrm>
            <a:off x="457200" y="3200400"/>
            <a:ext cx="3200400" cy="22860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800" b="0" i="0">
                <a:solidFill>
                  <a:srgbClr val="495057"/>
                </a:solidFill>
                <a:latin typeface="Arial"/>
              </a:rPr>
              <a:t>Before onset through
proactive care</a:t>
            </a:r>
          </a:p>
        </p:txBody>
      </p:sp>
      <p:sp>
        <p:nvSpPr>
          <p:cNvPr id="16" name="Rectangle 15">
            <a:extLst>
              <a:ext uri="{FF2B5EF4-FFF2-40B4-BE49-F238E27FC236}">
                <a16:creationId xmlns:a16="http://schemas.microsoft.com/office/drawing/2014/main" id="{8FD793ED-E8A1-E3A5-E665-5642906FA04B}"/>
              </a:ext>
            </a:extLst>
          </p:cNvPr>
          <p:cNvSpPr/>
          <p:nvPr/>
        </p:nvSpPr>
        <p:spPr>
          <a:xfrm>
            <a:off x="4343400" y="1691640"/>
            <a:ext cx="3474720" cy="41148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7" name="Rectangle 16">
            <a:extLst>
              <a:ext uri="{FF2B5EF4-FFF2-40B4-BE49-F238E27FC236}">
                <a16:creationId xmlns:a16="http://schemas.microsoft.com/office/drawing/2014/main" id="{BBECD672-0B3A-4E2E-CB62-31A1B5EA0AF5}"/>
              </a:ext>
            </a:extLst>
          </p:cNvPr>
          <p:cNvSpPr/>
          <p:nvPr/>
        </p:nvSpPr>
        <p:spPr>
          <a:xfrm>
            <a:off x="4343400" y="1691640"/>
            <a:ext cx="3474720" cy="64008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8" name="TextBox 12">
            <a:extLst>
              <a:ext uri="{FF2B5EF4-FFF2-40B4-BE49-F238E27FC236}">
                <a16:creationId xmlns:a16="http://schemas.microsoft.com/office/drawing/2014/main" id="{79EF0515-1CAC-5B88-6983-E2D177FA90E4}"/>
              </a:ext>
            </a:extLst>
          </p:cNvPr>
          <p:cNvSpPr txBox="1"/>
          <p:nvPr/>
        </p:nvSpPr>
        <p:spPr>
          <a:xfrm>
            <a:off x="4343400" y="1737360"/>
            <a:ext cx="3474720" cy="5486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600" b="1" i="0">
                <a:solidFill>
                  <a:srgbClr val="FFFFFF"/>
                </a:solidFill>
                <a:latin typeface="Arial"/>
              </a:rPr>
              <a:t>⏰</a:t>
            </a:r>
          </a:p>
        </p:txBody>
      </p:sp>
      <p:sp>
        <p:nvSpPr>
          <p:cNvPr id="19" name="TextBox 13">
            <a:extLst>
              <a:ext uri="{FF2B5EF4-FFF2-40B4-BE49-F238E27FC236}">
                <a16:creationId xmlns:a16="http://schemas.microsoft.com/office/drawing/2014/main" id="{57B3DC93-7415-C905-88F9-93E92DB18D0E}"/>
              </a:ext>
            </a:extLst>
          </p:cNvPr>
          <p:cNvSpPr txBox="1"/>
          <p:nvPr/>
        </p:nvSpPr>
        <p:spPr>
          <a:xfrm>
            <a:off x="4434840" y="2423160"/>
            <a:ext cx="3291840" cy="6858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200" b="1" i="0">
                <a:solidFill>
                  <a:srgbClr val="0C2340"/>
                </a:solidFill>
                <a:latin typeface="Arial"/>
              </a:rPr>
              <a:t>DELAYED</a:t>
            </a:r>
          </a:p>
        </p:txBody>
      </p:sp>
      <p:sp>
        <p:nvSpPr>
          <p:cNvPr id="20" name="TextBox 14">
            <a:extLst>
              <a:ext uri="{FF2B5EF4-FFF2-40B4-BE49-F238E27FC236}">
                <a16:creationId xmlns:a16="http://schemas.microsoft.com/office/drawing/2014/main" id="{DD7E8B9B-E3F7-57FF-22D0-3F6415FDF215}"/>
              </a:ext>
            </a:extLst>
          </p:cNvPr>
          <p:cNvSpPr txBox="1"/>
          <p:nvPr/>
        </p:nvSpPr>
        <p:spPr>
          <a:xfrm>
            <a:off x="4480560" y="3200400"/>
            <a:ext cx="3200400" cy="22860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800" b="0" i="0">
                <a:solidFill>
                  <a:srgbClr val="495057"/>
                </a:solidFill>
                <a:latin typeface="Arial"/>
              </a:rPr>
              <a:t>Through structured
lifestyle changes</a:t>
            </a:r>
          </a:p>
        </p:txBody>
      </p:sp>
      <p:sp>
        <p:nvSpPr>
          <p:cNvPr id="21" name="Rectangle 20">
            <a:extLst>
              <a:ext uri="{FF2B5EF4-FFF2-40B4-BE49-F238E27FC236}">
                <a16:creationId xmlns:a16="http://schemas.microsoft.com/office/drawing/2014/main" id="{AA10F6BD-0BBD-91EC-6E52-201EA2295BD0}"/>
              </a:ext>
            </a:extLst>
          </p:cNvPr>
          <p:cNvSpPr/>
          <p:nvPr/>
        </p:nvSpPr>
        <p:spPr>
          <a:xfrm>
            <a:off x="8366760" y="1691640"/>
            <a:ext cx="3474720" cy="41148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2" name="Rectangle 21">
            <a:extLst>
              <a:ext uri="{FF2B5EF4-FFF2-40B4-BE49-F238E27FC236}">
                <a16:creationId xmlns:a16="http://schemas.microsoft.com/office/drawing/2014/main" id="{43D8E2DF-4AB8-7DE5-1FB6-90046F94B61E}"/>
              </a:ext>
            </a:extLst>
          </p:cNvPr>
          <p:cNvSpPr/>
          <p:nvPr/>
        </p:nvSpPr>
        <p:spPr>
          <a:xfrm>
            <a:off x="8366760" y="1691640"/>
            <a:ext cx="3474720" cy="64008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3" name="TextBox 17">
            <a:extLst>
              <a:ext uri="{FF2B5EF4-FFF2-40B4-BE49-F238E27FC236}">
                <a16:creationId xmlns:a16="http://schemas.microsoft.com/office/drawing/2014/main" id="{27E09C28-DED1-6531-1867-A02BC4C89F1F}"/>
              </a:ext>
            </a:extLst>
          </p:cNvPr>
          <p:cNvSpPr txBox="1"/>
          <p:nvPr/>
        </p:nvSpPr>
        <p:spPr>
          <a:xfrm>
            <a:off x="8366760" y="1737360"/>
            <a:ext cx="3474720" cy="5486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600" b="1" i="0">
                <a:solidFill>
                  <a:srgbClr val="FFFFFF"/>
                </a:solidFill>
                <a:latin typeface="Arial"/>
              </a:rPr>
              <a:t>🔍</a:t>
            </a:r>
          </a:p>
        </p:txBody>
      </p:sp>
      <p:sp>
        <p:nvSpPr>
          <p:cNvPr id="24" name="TextBox 18">
            <a:extLst>
              <a:ext uri="{FF2B5EF4-FFF2-40B4-BE49-F238E27FC236}">
                <a16:creationId xmlns:a16="http://schemas.microsoft.com/office/drawing/2014/main" id="{624F6562-B177-5A91-FC1E-828F834BDE62}"/>
              </a:ext>
            </a:extLst>
          </p:cNvPr>
          <p:cNvSpPr txBox="1"/>
          <p:nvPr/>
        </p:nvSpPr>
        <p:spPr>
          <a:xfrm>
            <a:off x="8458200" y="2423160"/>
            <a:ext cx="3291840" cy="6858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200" b="1" i="0">
                <a:solidFill>
                  <a:srgbClr val="0C2340"/>
                </a:solidFill>
                <a:latin typeface="Arial"/>
              </a:rPr>
              <a:t>DETECTED EARLY</a:t>
            </a:r>
          </a:p>
        </p:txBody>
      </p:sp>
      <p:sp>
        <p:nvSpPr>
          <p:cNvPr id="25" name="TextBox 19">
            <a:extLst>
              <a:ext uri="{FF2B5EF4-FFF2-40B4-BE49-F238E27FC236}">
                <a16:creationId xmlns:a16="http://schemas.microsoft.com/office/drawing/2014/main" id="{ADD98F5D-150D-1F16-2B19-CCBDEEEE7C7E}"/>
              </a:ext>
            </a:extLst>
          </p:cNvPr>
          <p:cNvSpPr txBox="1"/>
          <p:nvPr/>
        </p:nvSpPr>
        <p:spPr>
          <a:xfrm>
            <a:off x="8503920" y="3200400"/>
            <a:ext cx="3200400" cy="22860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800" b="0" i="0">
                <a:solidFill>
                  <a:srgbClr val="495057"/>
                </a:solidFill>
                <a:latin typeface="Arial"/>
              </a:rPr>
              <a:t>When treatment outcomes
are most effective</a:t>
            </a:r>
          </a:p>
        </p:txBody>
      </p:sp>
    </p:spTree>
    <p:extLst>
      <p:ext uri="{BB962C8B-B14F-4D97-AF65-F5344CB8AC3E}">
        <p14:creationId xmlns:p14="http://schemas.microsoft.com/office/powerpoint/2010/main" val="2089421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A655C-AFA9-8CBF-B747-A16AE9A092E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7A110D1-ECFE-EB94-CAAE-81B5C273FFF6}"/>
              </a:ext>
            </a:extLst>
          </p:cNvPr>
          <p:cNvSpPr>
            <a:spLocks noGrp="1"/>
          </p:cNvSpPr>
          <p:nvPr>
            <p:ph type="title"/>
          </p:nvPr>
        </p:nvSpPr>
        <p:spPr>
          <a:xfrm>
            <a:off x="461963" y="441435"/>
            <a:ext cx="11268075" cy="938957"/>
          </a:xfrm>
        </p:spPr>
        <p:txBody>
          <a:bodyPr/>
          <a:lstStyle/>
          <a:p>
            <a:r>
              <a:rPr lang="en-US">
                <a:latin typeface="Franklin Gothic Demi Cond"/>
                <a:ea typeface="Verdana"/>
              </a:rPr>
              <a:t>The women's health timeline </a:t>
            </a:r>
            <a:endParaRPr lang="en-US"/>
          </a:p>
        </p:txBody>
      </p:sp>
      <p:sp>
        <p:nvSpPr>
          <p:cNvPr id="3" name="Slide Number Placeholder 2">
            <a:extLst>
              <a:ext uri="{FF2B5EF4-FFF2-40B4-BE49-F238E27FC236}">
                <a16:creationId xmlns:a16="http://schemas.microsoft.com/office/drawing/2014/main" id="{5D3C0CD0-0AFE-0DC5-8B49-612060246400}"/>
              </a:ext>
            </a:extLst>
          </p:cNvPr>
          <p:cNvSpPr>
            <a:spLocks noGrp="1"/>
          </p:cNvSpPr>
          <p:nvPr>
            <p:ph type="sldNum" sz="quarter" idx="11"/>
          </p:nvPr>
        </p:nvSpPr>
        <p:spPr/>
        <p:txBody>
          <a:bodyPr/>
          <a:lstStyle/>
          <a:p>
            <a:pPr lvl="8"/>
            <a:fld id="{63DCA5C9-2E11-4C67-86EB-AE1DE127DC64}" type="slidenum">
              <a:rPr lang="en-US" smtClean="0"/>
              <a:pPr lvl="8"/>
              <a:t>11</a:t>
            </a:fld>
            <a:endParaRPr lang="en-US"/>
          </a:p>
        </p:txBody>
      </p:sp>
      <p:sp>
        <p:nvSpPr>
          <p:cNvPr id="5" name="Date Placeholder 4">
            <a:extLst>
              <a:ext uri="{FF2B5EF4-FFF2-40B4-BE49-F238E27FC236}">
                <a16:creationId xmlns:a16="http://schemas.microsoft.com/office/drawing/2014/main" id="{BBCE78A9-99D6-34A0-B8B7-77054252B638}"/>
              </a:ext>
            </a:extLst>
          </p:cNvPr>
          <p:cNvSpPr>
            <a:spLocks noGrp="1"/>
          </p:cNvSpPr>
          <p:nvPr>
            <p:ph type="dt" sz="half" idx="12"/>
          </p:nvPr>
        </p:nvSpPr>
        <p:spPr/>
        <p:txBody>
          <a:bodyPr/>
          <a:lstStyle/>
          <a:p>
            <a:fld id="{699A746E-CFE2-A44C-B8CA-F26F13958145}" type="datetime4">
              <a:rPr lang="en-US"/>
              <a:t>July 8, 2026</a:t>
            </a:fld>
            <a:endParaRPr lang="en-US"/>
          </a:p>
        </p:txBody>
      </p:sp>
      <p:sp>
        <p:nvSpPr>
          <p:cNvPr id="2" name="Rectangle 1">
            <a:extLst>
              <a:ext uri="{FF2B5EF4-FFF2-40B4-BE49-F238E27FC236}">
                <a16:creationId xmlns:a16="http://schemas.microsoft.com/office/drawing/2014/main" id="{84FB504B-C65D-86D2-AD8F-586484B5AF3D}"/>
              </a:ext>
            </a:extLst>
          </p:cNvPr>
          <p:cNvSpPr/>
          <p:nvPr/>
        </p:nvSpPr>
        <p:spPr>
          <a:xfrm>
            <a:off x="731520" y="3621024"/>
            <a:ext cx="10728655" cy="73152"/>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 name="Rectangle 5">
            <a:extLst>
              <a:ext uri="{FF2B5EF4-FFF2-40B4-BE49-F238E27FC236}">
                <a16:creationId xmlns:a16="http://schemas.microsoft.com/office/drawing/2014/main" id="{0028A9EB-E04B-6102-30FE-986AF6C74090}"/>
              </a:ext>
            </a:extLst>
          </p:cNvPr>
          <p:cNvSpPr/>
          <p:nvPr/>
        </p:nvSpPr>
        <p:spPr>
          <a:xfrm>
            <a:off x="475488" y="3401568"/>
            <a:ext cx="512064" cy="51206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7" name="TextBox 5">
            <a:extLst>
              <a:ext uri="{FF2B5EF4-FFF2-40B4-BE49-F238E27FC236}">
                <a16:creationId xmlns:a16="http://schemas.microsoft.com/office/drawing/2014/main" id="{F3BDC9E2-0A77-7649-8A68-2C001F5752E9}"/>
              </a:ext>
            </a:extLst>
          </p:cNvPr>
          <p:cNvSpPr txBox="1"/>
          <p:nvPr/>
        </p:nvSpPr>
        <p:spPr>
          <a:xfrm>
            <a:off x="-91440" y="2468880"/>
            <a:ext cx="16459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500" b="1" i="0">
                <a:solidFill>
                  <a:srgbClr val="0C2340"/>
                </a:solidFill>
                <a:latin typeface="Arial"/>
              </a:rPr>
              <a:t>Teen Years</a:t>
            </a:r>
          </a:p>
        </p:txBody>
      </p:sp>
      <p:sp>
        <p:nvSpPr>
          <p:cNvPr id="8" name="TextBox 6">
            <a:extLst>
              <a:ext uri="{FF2B5EF4-FFF2-40B4-BE49-F238E27FC236}">
                <a16:creationId xmlns:a16="http://schemas.microsoft.com/office/drawing/2014/main" id="{22502B0D-8567-2DB2-9A14-98049477EE4B}"/>
              </a:ext>
            </a:extLst>
          </p:cNvPr>
          <p:cNvSpPr txBox="1"/>
          <p:nvPr/>
        </p:nvSpPr>
        <p:spPr>
          <a:xfrm>
            <a:off x="-91440" y="4069080"/>
            <a:ext cx="1645920" cy="523220"/>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400" b="0" i="0">
                <a:solidFill>
                  <a:schemeClr val="accent4"/>
                </a:solidFill>
                <a:latin typeface="Arial"/>
              </a:rPr>
              <a:t>Building
Foundations</a:t>
            </a:r>
            <a:endParaRPr lang="en-US" sz="1400" b="0" i="0">
              <a:solidFill>
                <a:schemeClr val="accent4"/>
              </a:solidFill>
              <a:latin typeface="Arial"/>
              <a:cs typeface="Arial"/>
            </a:endParaRPr>
          </a:p>
        </p:txBody>
      </p:sp>
      <p:sp>
        <p:nvSpPr>
          <p:cNvPr id="9" name="Rectangle 8">
            <a:extLst>
              <a:ext uri="{FF2B5EF4-FFF2-40B4-BE49-F238E27FC236}">
                <a16:creationId xmlns:a16="http://schemas.microsoft.com/office/drawing/2014/main" id="{EFD42450-AF79-A91A-5650-64E7C8B236CB}"/>
              </a:ext>
            </a:extLst>
          </p:cNvPr>
          <p:cNvSpPr/>
          <p:nvPr/>
        </p:nvSpPr>
        <p:spPr>
          <a:xfrm>
            <a:off x="3157651" y="3401568"/>
            <a:ext cx="512064" cy="51206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0" name="TextBox 8">
            <a:extLst>
              <a:ext uri="{FF2B5EF4-FFF2-40B4-BE49-F238E27FC236}">
                <a16:creationId xmlns:a16="http://schemas.microsoft.com/office/drawing/2014/main" id="{6940C07B-43ED-F229-9C02-1D46547FEED7}"/>
              </a:ext>
            </a:extLst>
          </p:cNvPr>
          <p:cNvSpPr txBox="1"/>
          <p:nvPr/>
        </p:nvSpPr>
        <p:spPr>
          <a:xfrm>
            <a:off x="2590723" y="2468880"/>
            <a:ext cx="16459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500" b="1" i="0">
                <a:solidFill>
                  <a:srgbClr val="0C2340"/>
                </a:solidFill>
                <a:latin typeface="Arial"/>
              </a:rPr>
              <a:t>20s &amp; 30s</a:t>
            </a:r>
          </a:p>
        </p:txBody>
      </p:sp>
      <p:sp>
        <p:nvSpPr>
          <p:cNvPr id="11" name="TextBox 9">
            <a:extLst>
              <a:ext uri="{FF2B5EF4-FFF2-40B4-BE49-F238E27FC236}">
                <a16:creationId xmlns:a16="http://schemas.microsoft.com/office/drawing/2014/main" id="{3F8E57D5-EE78-AECC-4386-93B0A7999B1F}"/>
              </a:ext>
            </a:extLst>
          </p:cNvPr>
          <p:cNvSpPr txBox="1"/>
          <p:nvPr/>
        </p:nvSpPr>
        <p:spPr>
          <a:xfrm>
            <a:off x="2590723" y="4069080"/>
            <a:ext cx="1645920" cy="523220"/>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400" b="0" i="0">
                <a:solidFill>
                  <a:schemeClr val="accent4"/>
                </a:solidFill>
                <a:latin typeface="Arial"/>
              </a:rPr>
              <a:t>Reproductive
Health</a:t>
            </a:r>
            <a:endParaRPr lang="en-US" sz="1400" b="0" i="0">
              <a:solidFill>
                <a:schemeClr val="accent4"/>
              </a:solidFill>
              <a:latin typeface="Arial"/>
              <a:cs typeface="Arial"/>
            </a:endParaRPr>
          </a:p>
        </p:txBody>
      </p:sp>
      <p:sp>
        <p:nvSpPr>
          <p:cNvPr id="12" name="Rectangle 11">
            <a:extLst>
              <a:ext uri="{FF2B5EF4-FFF2-40B4-BE49-F238E27FC236}">
                <a16:creationId xmlns:a16="http://schemas.microsoft.com/office/drawing/2014/main" id="{9C83AE9A-D079-EDC8-C02A-61E7A267FCC1}"/>
              </a:ext>
            </a:extLst>
          </p:cNvPr>
          <p:cNvSpPr/>
          <p:nvPr/>
        </p:nvSpPr>
        <p:spPr>
          <a:xfrm>
            <a:off x="5839815" y="3401568"/>
            <a:ext cx="512064" cy="51206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3" name="TextBox 11">
            <a:extLst>
              <a:ext uri="{FF2B5EF4-FFF2-40B4-BE49-F238E27FC236}">
                <a16:creationId xmlns:a16="http://schemas.microsoft.com/office/drawing/2014/main" id="{95A52BC6-EEA6-37FF-CB17-6AA21E17DFBF}"/>
              </a:ext>
            </a:extLst>
          </p:cNvPr>
          <p:cNvSpPr txBox="1"/>
          <p:nvPr/>
        </p:nvSpPr>
        <p:spPr>
          <a:xfrm>
            <a:off x="5272887" y="2468880"/>
            <a:ext cx="16459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500" b="1" i="0">
                <a:solidFill>
                  <a:srgbClr val="0C2340"/>
                </a:solidFill>
                <a:latin typeface="Arial"/>
              </a:rPr>
              <a:t>40s</a:t>
            </a:r>
          </a:p>
        </p:txBody>
      </p:sp>
      <p:sp>
        <p:nvSpPr>
          <p:cNvPr id="14" name="TextBox 12">
            <a:extLst>
              <a:ext uri="{FF2B5EF4-FFF2-40B4-BE49-F238E27FC236}">
                <a16:creationId xmlns:a16="http://schemas.microsoft.com/office/drawing/2014/main" id="{FDA47B73-745C-B5DB-B118-33614684B440}"/>
              </a:ext>
            </a:extLst>
          </p:cNvPr>
          <p:cNvSpPr txBox="1"/>
          <p:nvPr/>
        </p:nvSpPr>
        <p:spPr>
          <a:xfrm>
            <a:off x="5272887" y="4069080"/>
            <a:ext cx="1645920" cy="523220"/>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400" b="0" i="0">
                <a:solidFill>
                  <a:schemeClr val="accent4"/>
                </a:solidFill>
                <a:latin typeface="Arial"/>
              </a:rPr>
              <a:t>Cancer &amp;
Heart Screening</a:t>
            </a:r>
            <a:endParaRPr lang="en-US" sz="1400" b="0" i="0">
              <a:solidFill>
                <a:schemeClr val="accent4"/>
              </a:solidFill>
              <a:latin typeface="Arial"/>
              <a:cs typeface="Arial"/>
            </a:endParaRPr>
          </a:p>
        </p:txBody>
      </p:sp>
      <p:sp>
        <p:nvSpPr>
          <p:cNvPr id="15" name="Rectangle 14">
            <a:extLst>
              <a:ext uri="{FF2B5EF4-FFF2-40B4-BE49-F238E27FC236}">
                <a16:creationId xmlns:a16="http://schemas.microsoft.com/office/drawing/2014/main" id="{A7F069D4-1AF4-DAAE-7091-BDC91BAC550F}"/>
              </a:ext>
            </a:extLst>
          </p:cNvPr>
          <p:cNvSpPr/>
          <p:nvPr/>
        </p:nvSpPr>
        <p:spPr>
          <a:xfrm>
            <a:off x="8521979" y="3401568"/>
            <a:ext cx="512064" cy="51206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6" name="TextBox 14">
            <a:extLst>
              <a:ext uri="{FF2B5EF4-FFF2-40B4-BE49-F238E27FC236}">
                <a16:creationId xmlns:a16="http://schemas.microsoft.com/office/drawing/2014/main" id="{53E15DDC-EA84-8C30-8D70-7A5A48932C0B}"/>
              </a:ext>
            </a:extLst>
          </p:cNvPr>
          <p:cNvSpPr txBox="1"/>
          <p:nvPr/>
        </p:nvSpPr>
        <p:spPr>
          <a:xfrm>
            <a:off x="7955051" y="2468880"/>
            <a:ext cx="16459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500" b="1" i="0">
                <a:solidFill>
                  <a:srgbClr val="0C2340"/>
                </a:solidFill>
                <a:latin typeface="Arial"/>
              </a:rPr>
              <a:t>50s &amp; 60s</a:t>
            </a:r>
          </a:p>
        </p:txBody>
      </p:sp>
      <p:sp>
        <p:nvSpPr>
          <p:cNvPr id="17" name="TextBox 15">
            <a:extLst>
              <a:ext uri="{FF2B5EF4-FFF2-40B4-BE49-F238E27FC236}">
                <a16:creationId xmlns:a16="http://schemas.microsoft.com/office/drawing/2014/main" id="{8EE6487A-F02D-97BF-0E5C-16DCC5966A07}"/>
              </a:ext>
            </a:extLst>
          </p:cNvPr>
          <p:cNvSpPr txBox="1"/>
          <p:nvPr/>
        </p:nvSpPr>
        <p:spPr>
          <a:xfrm>
            <a:off x="7955051" y="4069080"/>
            <a:ext cx="1645920" cy="523220"/>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400" b="0" i="0">
                <a:solidFill>
                  <a:schemeClr val="accent4"/>
                </a:solidFill>
                <a:latin typeface="Arial"/>
              </a:rPr>
              <a:t>Menopause &amp;
Bone Health</a:t>
            </a:r>
            <a:endParaRPr lang="en-US" sz="1400" b="0" i="0">
              <a:solidFill>
                <a:schemeClr val="accent4"/>
              </a:solidFill>
              <a:latin typeface="Arial"/>
              <a:cs typeface="Arial"/>
            </a:endParaRPr>
          </a:p>
        </p:txBody>
      </p:sp>
      <p:sp>
        <p:nvSpPr>
          <p:cNvPr id="18" name="Rectangle 17">
            <a:extLst>
              <a:ext uri="{FF2B5EF4-FFF2-40B4-BE49-F238E27FC236}">
                <a16:creationId xmlns:a16="http://schemas.microsoft.com/office/drawing/2014/main" id="{C4F67889-E2FE-82D7-D596-8F35DC80C134}"/>
              </a:ext>
            </a:extLst>
          </p:cNvPr>
          <p:cNvSpPr/>
          <p:nvPr/>
        </p:nvSpPr>
        <p:spPr>
          <a:xfrm>
            <a:off x="11204143" y="3401568"/>
            <a:ext cx="512064" cy="51206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9" name="TextBox 17">
            <a:extLst>
              <a:ext uri="{FF2B5EF4-FFF2-40B4-BE49-F238E27FC236}">
                <a16:creationId xmlns:a16="http://schemas.microsoft.com/office/drawing/2014/main" id="{0AC19FEA-0146-4057-8144-8C6AC7726CC7}"/>
              </a:ext>
            </a:extLst>
          </p:cNvPr>
          <p:cNvSpPr txBox="1"/>
          <p:nvPr/>
        </p:nvSpPr>
        <p:spPr>
          <a:xfrm>
            <a:off x="10637215" y="2468880"/>
            <a:ext cx="16459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500" b="1" i="0">
                <a:solidFill>
                  <a:srgbClr val="0C2340"/>
                </a:solidFill>
                <a:latin typeface="Arial"/>
              </a:rPr>
              <a:t>70+</a:t>
            </a:r>
          </a:p>
        </p:txBody>
      </p:sp>
      <p:sp>
        <p:nvSpPr>
          <p:cNvPr id="20" name="TextBox 18">
            <a:extLst>
              <a:ext uri="{FF2B5EF4-FFF2-40B4-BE49-F238E27FC236}">
                <a16:creationId xmlns:a16="http://schemas.microsoft.com/office/drawing/2014/main" id="{351966E1-9F40-945F-0621-C49384F9192D}"/>
              </a:ext>
            </a:extLst>
          </p:cNvPr>
          <p:cNvSpPr txBox="1"/>
          <p:nvPr/>
        </p:nvSpPr>
        <p:spPr>
          <a:xfrm>
            <a:off x="10637215" y="4069080"/>
            <a:ext cx="1645920" cy="523220"/>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400" b="0" i="0">
                <a:solidFill>
                  <a:schemeClr val="accent4"/>
                </a:solidFill>
                <a:latin typeface="Arial"/>
              </a:rPr>
              <a:t>Healthy
Aging</a:t>
            </a:r>
            <a:endParaRPr lang="en-US" sz="1400" b="0" i="0">
              <a:solidFill>
                <a:schemeClr val="accent4"/>
              </a:solidFill>
              <a:latin typeface="Arial"/>
              <a:cs typeface="Arial"/>
            </a:endParaRPr>
          </a:p>
        </p:txBody>
      </p:sp>
    </p:spTree>
    <p:extLst>
      <p:ext uri="{BB962C8B-B14F-4D97-AF65-F5344CB8AC3E}">
        <p14:creationId xmlns:p14="http://schemas.microsoft.com/office/powerpoint/2010/main" val="368050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99AEDFE-0BC3-7F4A-B5D5-D6E35DA10F81}"/>
              </a:ext>
            </a:extLst>
          </p:cNvPr>
          <p:cNvSpPr>
            <a:spLocks noGrp="1"/>
          </p:cNvSpPr>
          <p:nvPr>
            <p:ph sz="quarter" idx="12"/>
          </p:nvPr>
        </p:nvSpPr>
        <p:spPr>
          <a:xfrm>
            <a:off x="458789" y="1541464"/>
            <a:ext cx="5489574" cy="4516436"/>
          </a:xfrm>
        </p:spPr>
        <p:txBody>
          <a:bodyPr vert="horz" lIns="0" tIns="0" rIns="0" bIns="0" rtlCol="0">
            <a:normAutofit/>
          </a:bodyPr>
          <a:lstStyle/>
          <a:p>
            <a:pPr lvl="1"/>
            <a:r>
              <a:rPr lang="en-US" sz="1800"/>
              <a:t>Screening = Testing Before Symptoms Occur</a:t>
            </a:r>
          </a:p>
          <a:p>
            <a:r>
              <a:rPr lang="en-US"/>
              <a:t>Mammogram — Breast health imaging</a:t>
            </a:r>
          </a:p>
          <a:p>
            <a:r>
              <a:rPr lang="en-US"/>
              <a:t>Pap Test — Cervical cell evaluation</a:t>
            </a:r>
          </a:p>
          <a:p>
            <a:r>
              <a:rPr lang="en-US"/>
              <a:t>Colonoscopy — Colorectal cancer prevention</a:t>
            </a:r>
          </a:p>
          <a:p>
            <a:r>
              <a:rPr lang="en-US"/>
              <a:t>Bone Density Scan (DEXA) — Osteoporosis detection</a:t>
            </a:r>
          </a:p>
          <a:p>
            <a:r>
              <a:rPr lang="en-US"/>
              <a:t>Blood Pressure Check — Cardiovascular risk assessment</a:t>
            </a:r>
          </a:p>
          <a:p>
            <a:endParaRPr lang="en-US"/>
          </a:p>
        </p:txBody>
      </p:sp>
      <p:sp>
        <p:nvSpPr>
          <p:cNvPr id="3" name="Slide Number Placeholder 2">
            <a:extLst>
              <a:ext uri="{FF2B5EF4-FFF2-40B4-BE49-F238E27FC236}">
                <a16:creationId xmlns:a16="http://schemas.microsoft.com/office/drawing/2014/main" id="{B2662838-806B-2F43-9C86-1AFABAFB07AB}"/>
              </a:ext>
            </a:extLst>
          </p:cNvPr>
          <p:cNvSpPr>
            <a:spLocks noGrp="1"/>
          </p:cNvSpPr>
          <p:nvPr>
            <p:ph type="sldNum" sz="quarter" idx="16"/>
          </p:nvPr>
        </p:nvSpPr>
        <p:spPr>
          <a:xfrm>
            <a:off x="11347742" y="6346858"/>
            <a:ext cx="382295" cy="193232"/>
          </a:xfrm>
        </p:spPr>
        <p:txBody>
          <a:bodyPr anchor="b">
            <a:normAutofit/>
          </a:bodyPr>
          <a:lstStyle/>
          <a:p>
            <a:pPr>
              <a:spcAft>
                <a:spcPts val="600"/>
              </a:spcAft>
            </a:pPr>
            <a:fld id="{63DCA5C9-2E11-4C67-86EB-AE1DE127DC64}" type="slidenum">
              <a:rPr lang="en-US" smtClean="0"/>
              <a:pPr>
                <a:spcAft>
                  <a:spcPts val="600"/>
                </a:spcAft>
              </a:pPr>
              <a:t>12</a:t>
            </a:fld>
            <a:endParaRPr lang="en-US"/>
          </a:p>
        </p:txBody>
      </p:sp>
      <p:pic>
        <p:nvPicPr>
          <p:cNvPr id="7" name="Picture Placeholder 6" descr="A person talking to a doctor&#10;&#10;AI-generated content may be incorrect.">
            <a:extLst>
              <a:ext uri="{FF2B5EF4-FFF2-40B4-BE49-F238E27FC236}">
                <a16:creationId xmlns:a16="http://schemas.microsoft.com/office/drawing/2014/main" id="{ADB0D380-9A8D-EDE1-2870-C4FA63AEB7CE}"/>
              </a:ext>
            </a:extLst>
          </p:cNvPr>
          <p:cNvPicPr>
            <a:picLocks noGrp="1" noChangeAspect="1"/>
          </p:cNvPicPr>
          <p:nvPr>
            <p:ph type="pic" sz="quarter" idx="10"/>
          </p:nvPr>
        </p:nvPicPr>
        <p:blipFill>
          <a:blip r:embed="rId3"/>
          <a:srcRect r="1" b="18941"/>
          <a:stretch>
            <a:fillRect/>
          </a:stretch>
        </p:blipFill>
        <p:spPr>
          <a:xfrm>
            <a:off x="6240464" y="1541463"/>
            <a:ext cx="5489574" cy="4516437"/>
          </a:xfrm>
          <a:prstGeom prst="rect">
            <a:avLst/>
          </a:prstGeom>
          <a:noFill/>
        </p:spPr>
      </p:pic>
      <p:sp>
        <p:nvSpPr>
          <p:cNvPr id="5" name="Date Placeholder 4">
            <a:extLst>
              <a:ext uri="{FF2B5EF4-FFF2-40B4-BE49-F238E27FC236}">
                <a16:creationId xmlns:a16="http://schemas.microsoft.com/office/drawing/2014/main" id="{4C95C56F-C54F-B146-9CEE-8709EE653074}"/>
              </a:ext>
            </a:extLst>
          </p:cNvPr>
          <p:cNvSpPr>
            <a:spLocks noGrp="1"/>
          </p:cNvSpPr>
          <p:nvPr>
            <p:ph type="dt" sz="half" idx="17"/>
          </p:nvPr>
        </p:nvSpPr>
        <p:spPr>
          <a:xfrm>
            <a:off x="8166101" y="6343651"/>
            <a:ext cx="3181641" cy="203200"/>
          </a:xfrm>
        </p:spPr>
        <p:txBody>
          <a:bodyPr anchor="b">
            <a:normAutofit/>
          </a:bodyPr>
          <a:lstStyle/>
          <a:p>
            <a:pPr>
              <a:spcAft>
                <a:spcPts val="600"/>
              </a:spcAft>
            </a:pPr>
            <a:fld id="{57D2897B-5538-DA4B-8315-95949295B543}" type="datetime4">
              <a:rPr lang="en-US"/>
              <a:pPr>
                <a:spcAft>
                  <a:spcPts val="600"/>
                </a:spcAft>
              </a:pPr>
              <a:t>July 8, 2026</a:t>
            </a:fld>
            <a:endParaRPr lang="en-US"/>
          </a:p>
        </p:txBody>
      </p:sp>
      <p:sp>
        <p:nvSpPr>
          <p:cNvPr id="6" name="Title 5">
            <a:extLst>
              <a:ext uri="{FF2B5EF4-FFF2-40B4-BE49-F238E27FC236}">
                <a16:creationId xmlns:a16="http://schemas.microsoft.com/office/drawing/2014/main" id="{211BE2F8-0EB8-2C48-AF9F-9A6B5217297E}"/>
              </a:ext>
            </a:extLst>
          </p:cNvPr>
          <p:cNvSpPr>
            <a:spLocks noGrp="1"/>
          </p:cNvSpPr>
          <p:nvPr>
            <p:ph type="title"/>
          </p:nvPr>
        </p:nvSpPr>
        <p:spPr>
          <a:xfrm>
            <a:off x="461963" y="406399"/>
            <a:ext cx="11268075" cy="973993"/>
          </a:xfrm>
        </p:spPr>
        <p:txBody>
          <a:bodyPr anchor="t">
            <a:normAutofit/>
          </a:bodyPr>
          <a:lstStyle/>
          <a:p>
            <a:r>
              <a:rPr lang="en-US"/>
              <a:t>What is screening?</a:t>
            </a:r>
          </a:p>
        </p:txBody>
      </p:sp>
    </p:spTree>
    <p:extLst>
      <p:ext uri="{BB962C8B-B14F-4D97-AF65-F5344CB8AC3E}">
        <p14:creationId xmlns:p14="http://schemas.microsoft.com/office/powerpoint/2010/main" val="3835947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93FF06D-B37F-914B-9F6F-1A71769BF2D2}"/>
              </a:ext>
            </a:extLst>
          </p:cNvPr>
          <p:cNvSpPr>
            <a:spLocks noGrp="1"/>
          </p:cNvSpPr>
          <p:nvPr>
            <p:ph type="title"/>
          </p:nvPr>
        </p:nvSpPr>
        <p:spPr>
          <a:xfrm>
            <a:off x="461963" y="441435"/>
            <a:ext cx="11268075" cy="938957"/>
          </a:xfrm>
        </p:spPr>
        <p:txBody>
          <a:bodyPr/>
          <a:lstStyle/>
          <a:p>
            <a:r>
              <a:rPr lang="en-US">
                <a:latin typeface="Franklin Gothic Demi Cond"/>
                <a:ea typeface="Verdana"/>
              </a:rPr>
              <a:t>Building healthy foundations</a:t>
            </a:r>
          </a:p>
        </p:txBody>
      </p:sp>
      <p:sp>
        <p:nvSpPr>
          <p:cNvPr id="3" name="Slide Number Placeholder 2">
            <a:extLst>
              <a:ext uri="{FF2B5EF4-FFF2-40B4-BE49-F238E27FC236}">
                <a16:creationId xmlns:a16="http://schemas.microsoft.com/office/drawing/2014/main" id="{46544DFC-0CF6-E948-A30D-7C8E15B5A198}"/>
              </a:ext>
            </a:extLst>
          </p:cNvPr>
          <p:cNvSpPr>
            <a:spLocks noGrp="1"/>
          </p:cNvSpPr>
          <p:nvPr>
            <p:ph type="sldNum" sz="quarter" idx="16"/>
          </p:nvPr>
        </p:nvSpPr>
        <p:spPr/>
        <p:txBody>
          <a:bodyPr/>
          <a:lstStyle/>
          <a:p>
            <a:pPr lvl="8"/>
            <a:fld id="{63DCA5C9-2E11-4C67-86EB-AE1DE127DC64}" type="slidenum">
              <a:rPr lang="en-US" smtClean="0"/>
              <a:pPr lvl="8"/>
              <a:t>13</a:t>
            </a:fld>
            <a:endParaRPr lang="en-US"/>
          </a:p>
        </p:txBody>
      </p:sp>
      <p:sp>
        <p:nvSpPr>
          <p:cNvPr id="7" name="Date Placeholder 6">
            <a:extLst>
              <a:ext uri="{FF2B5EF4-FFF2-40B4-BE49-F238E27FC236}">
                <a16:creationId xmlns:a16="http://schemas.microsoft.com/office/drawing/2014/main" id="{DD102679-C4EB-F048-9CE1-0674794A3FD3}"/>
              </a:ext>
            </a:extLst>
          </p:cNvPr>
          <p:cNvSpPr>
            <a:spLocks noGrp="1"/>
          </p:cNvSpPr>
          <p:nvPr>
            <p:ph type="dt" sz="half" idx="17"/>
          </p:nvPr>
        </p:nvSpPr>
        <p:spPr/>
        <p:txBody>
          <a:bodyPr/>
          <a:lstStyle/>
          <a:p>
            <a:fld id="{2FB99438-5D65-FE42-BC68-47D833DB8E50}" type="datetime4">
              <a:rPr lang="en-US"/>
              <a:t>July 8, 2026</a:t>
            </a:fld>
            <a:endParaRPr lang="en-US"/>
          </a:p>
        </p:txBody>
      </p:sp>
      <p:sp>
        <p:nvSpPr>
          <p:cNvPr id="9" name="Rectangle 8">
            <a:extLst>
              <a:ext uri="{FF2B5EF4-FFF2-40B4-BE49-F238E27FC236}">
                <a16:creationId xmlns:a16="http://schemas.microsoft.com/office/drawing/2014/main" id="{91BE684B-B262-EB24-BEE4-CB7EE876EF6D}"/>
              </a:ext>
            </a:extLst>
          </p:cNvPr>
          <p:cNvSpPr/>
          <p:nvPr/>
        </p:nvSpPr>
        <p:spPr>
          <a:xfrm>
            <a:off x="0" y="1005840"/>
            <a:ext cx="12191695" cy="4572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0" name="TextBox 4">
            <a:extLst>
              <a:ext uri="{FF2B5EF4-FFF2-40B4-BE49-F238E27FC236}">
                <a16:creationId xmlns:a16="http://schemas.microsoft.com/office/drawing/2014/main" id="{0D6BFA1D-5831-3E32-A9C9-C8169FDF3E0A}"/>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Many serious illnesses can be:</a:t>
            </a:r>
          </a:p>
        </p:txBody>
      </p:sp>
      <p:sp>
        <p:nvSpPr>
          <p:cNvPr id="13" name="TextBox 7">
            <a:extLst>
              <a:ext uri="{FF2B5EF4-FFF2-40B4-BE49-F238E27FC236}">
                <a16:creationId xmlns:a16="http://schemas.microsoft.com/office/drawing/2014/main" id="{DB843B6A-0B6C-480B-7B64-482790E07385}"/>
              </a:ext>
            </a:extLst>
          </p:cNvPr>
          <p:cNvSpPr txBox="1"/>
          <p:nvPr/>
        </p:nvSpPr>
        <p:spPr>
          <a:xfrm>
            <a:off x="320040" y="1737360"/>
            <a:ext cx="3474720" cy="5486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600" b="1" i="0">
                <a:solidFill>
                  <a:srgbClr val="FFFFFF"/>
                </a:solidFill>
                <a:latin typeface="Arial"/>
              </a:rPr>
              <a:t>🛡</a:t>
            </a:r>
          </a:p>
        </p:txBody>
      </p:sp>
      <p:sp>
        <p:nvSpPr>
          <p:cNvPr id="2" name="Rectangle 1">
            <a:extLst>
              <a:ext uri="{FF2B5EF4-FFF2-40B4-BE49-F238E27FC236}">
                <a16:creationId xmlns:a16="http://schemas.microsoft.com/office/drawing/2014/main" id="{FEECB9C1-D010-6647-1853-727A2F349404}"/>
              </a:ext>
            </a:extLst>
          </p:cNvPr>
          <p:cNvSpPr/>
          <p:nvPr/>
        </p:nvSpPr>
        <p:spPr>
          <a:xfrm>
            <a:off x="0" y="1005840"/>
            <a:ext cx="12191695" cy="4572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 name="TextBox 4">
            <a:extLst>
              <a:ext uri="{FF2B5EF4-FFF2-40B4-BE49-F238E27FC236}">
                <a16:creationId xmlns:a16="http://schemas.microsoft.com/office/drawing/2014/main" id="{F2F422B9-9BEB-961F-749A-C4011783840A}"/>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Teen Years Matter — The habits formed now echo through a lifetime</a:t>
            </a:r>
          </a:p>
        </p:txBody>
      </p:sp>
      <p:sp>
        <p:nvSpPr>
          <p:cNvPr id="44" name="Rectangle 43">
            <a:extLst>
              <a:ext uri="{FF2B5EF4-FFF2-40B4-BE49-F238E27FC236}">
                <a16:creationId xmlns:a16="http://schemas.microsoft.com/office/drawing/2014/main" id="{51979942-E180-E388-3E42-5A772EDED2C9}"/>
              </a:ext>
            </a:extLst>
          </p:cNvPr>
          <p:cNvSpPr/>
          <p:nvPr/>
        </p:nvSpPr>
        <p:spPr>
          <a:xfrm>
            <a:off x="737463"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5" name="Rectangle 44">
            <a:extLst>
              <a:ext uri="{FF2B5EF4-FFF2-40B4-BE49-F238E27FC236}">
                <a16:creationId xmlns:a16="http://schemas.microsoft.com/office/drawing/2014/main" id="{ECAD60C7-A829-01E2-987F-726D81C5E5E9}"/>
              </a:ext>
            </a:extLst>
          </p:cNvPr>
          <p:cNvSpPr/>
          <p:nvPr/>
        </p:nvSpPr>
        <p:spPr>
          <a:xfrm>
            <a:off x="1057503" y="2103120"/>
            <a:ext cx="1371600" cy="13716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6" name="TextBox 7">
            <a:extLst>
              <a:ext uri="{FF2B5EF4-FFF2-40B4-BE49-F238E27FC236}">
                <a16:creationId xmlns:a16="http://schemas.microsoft.com/office/drawing/2014/main" id="{0F4D3251-58F6-DB89-72F8-07683B37E2C4}"/>
              </a:ext>
            </a:extLst>
          </p:cNvPr>
          <p:cNvSpPr txBox="1"/>
          <p:nvPr/>
        </p:nvSpPr>
        <p:spPr>
          <a:xfrm>
            <a:off x="1057503"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47" name="TextBox 8">
            <a:extLst>
              <a:ext uri="{FF2B5EF4-FFF2-40B4-BE49-F238E27FC236}">
                <a16:creationId xmlns:a16="http://schemas.microsoft.com/office/drawing/2014/main" id="{0C748FA6-B37F-10C5-117C-ABBCD47084FF}"/>
              </a:ext>
            </a:extLst>
          </p:cNvPr>
          <p:cNvSpPr txBox="1"/>
          <p:nvPr/>
        </p:nvSpPr>
        <p:spPr>
          <a:xfrm>
            <a:off x="783183"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Vaccinations</a:t>
            </a:r>
          </a:p>
        </p:txBody>
      </p:sp>
      <p:sp>
        <p:nvSpPr>
          <p:cNvPr id="48" name="Rectangle 47">
            <a:extLst>
              <a:ext uri="{FF2B5EF4-FFF2-40B4-BE49-F238E27FC236}">
                <a16:creationId xmlns:a16="http://schemas.microsoft.com/office/drawing/2014/main" id="{AF68402F-E886-BB2D-1341-CDAD164F85B3}"/>
              </a:ext>
            </a:extLst>
          </p:cNvPr>
          <p:cNvSpPr/>
          <p:nvPr/>
        </p:nvSpPr>
        <p:spPr>
          <a:xfrm>
            <a:off x="2913735"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9" name="Rectangle 48">
            <a:extLst>
              <a:ext uri="{FF2B5EF4-FFF2-40B4-BE49-F238E27FC236}">
                <a16:creationId xmlns:a16="http://schemas.microsoft.com/office/drawing/2014/main" id="{79000032-28E8-EB5A-0B1D-D163C7F76D64}"/>
              </a:ext>
            </a:extLst>
          </p:cNvPr>
          <p:cNvSpPr/>
          <p:nvPr/>
        </p:nvSpPr>
        <p:spPr>
          <a:xfrm>
            <a:off x="3233775" y="2103120"/>
            <a:ext cx="1371600" cy="13716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0" name="TextBox 11">
            <a:extLst>
              <a:ext uri="{FF2B5EF4-FFF2-40B4-BE49-F238E27FC236}">
                <a16:creationId xmlns:a16="http://schemas.microsoft.com/office/drawing/2014/main" id="{023E8719-D327-37BB-3F59-10840EEA9E3C}"/>
              </a:ext>
            </a:extLst>
          </p:cNvPr>
          <p:cNvSpPr txBox="1"/>
          <p:nvPr/>
        </p:nvSpPr>
        <p:spPr>
          <a:xfrm>
            <a:off x="3233775"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51" name="TextBox 12">
            <a:extLst>
              <a:ext uri="{FF2B5EF4-FFF2-40B4-BE49-F238E27FC236}">
                <a16:creationId xmlns:a16="http://schemas.microsoft.com/office/drawing/2014/main" id="{67C955C7-7FF7-E2CD-0C86-D09A4584680D}"/>
              </a:ext>
            </a:extLst>
          </p:cNvPr>
          <p:cNvSpPr txBox="1"/>
          <p:nvPr/>
        </p:nvSpPr>
        <p:spPr>
          <a:xfrm>
            <a:off x="2959455"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Mental Health</a:t>
            </a:r>
          </a:p>
        </p:txBody>
      </p:sp>
      <p:sp>
        <p:nvSpPr>
          <p:cNvPr id="52" name="Rectangle 51">
            <a:extLst>
              <a:ext uri="{FF2B5EF4-FFF2-40B4-BE49-F238E27FC236}">
                <a16:creationId xmlns:a16="http://schemas.microsoft.com/office/drawing/2014/main" id="{27C6CAFF-5A8C-50A6-D5E2-9FD790778E22}"/>
              </a:ext>
            </a:extLst>
          </p:cNvPr>
          <p:cNvSpPr/>
          <p:nvPr/>
        </p:nvSpPr>
        <p:spPr>
          <a:xfrm>
            <a:off x="5090007"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3" name="Rectangle 52">
            <a:extLst>
              <a:ext uri="{FF2B5EF4-FFF2-40B4-BE49-F238E27FC236}">
                <a16:creationId xmlns:a16="http://schemas.microsoft.com/office/drawing/2014/main" id="{CFA21C74-00E0-8FED-5607-52F84B061117}"/>
              </a:ext>
            </a:extLst>
          </p:cNvPr>
          <p:cNvSpPr/>
          <p:nvPr/>
        </p:nvSpPr>
        <p:spPr>
          <a:xfrm>
            <a:off x="5410047" y="2103120"/>
            <a:ext cx="1371600" cy="13716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4" name="TextBox 15">
            <a:extLst>
              <a:ext uri="{FF2B5EF4-FFF2-40B4-BE49-F238E27FC236}">
                <a16:creationId xmlns:a16="http://schemas.microsoft.com/office/drawing/2014/main" id="{21A73EED-58C6-E528-8C94-38AB93F1780B}"/>
              </a:ext>
            </a:extLst>
          </p:cNvPr>
          <p:cNvSpPr txBox="1"/>
          <p:nvPr/>
        </p:nvSpPr>
        <p:spPr>
          <a:xfrm>
            <a:off x="5410047"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55" name="TextBox 16">
            <a:extLst>
              <a:ext uri="{FF2B5EF4-FFF2-40B4-BE49-F238E27FC236}">
                <a16:creationId xmlns:a16="http://schemas.microsoft.com/office/drawing/2014/main" id="{86A834DE-080E-3B29-9198-BAE510F7D5F0}"/>
              </a:ext>
            </a:extLst>
          </p:cNvPr>
          <p:cNvSpPr txBox="1"/>
          <p:nvPr/>
        </p:nvSpPr>
        <p:spPr>
          <a:xfrm>
            <a:off x="5135727"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Nutrition</a:t>
            </a:r>
          </a:p>
        </p:txBody>
      </p:sp>
      <p:sp>
        <p:nvSpPr>
          <p:cNvPr id="56" name="Rectangle 55">
            <a:extLst>
              <a:ext uri="{FF2B5EF4-FFF2-40B4-BE49-F238E27FC236}">
                <a16:creationId xmlns:a16="http://schemas.microsoft.com/office/drawing/2014/main" id="{91452060-288F-430D-D3BD-F34129E55ABC}"/>
              </a:ext>
            </a:extLst>
          </p:cNvPr>
          <p:cNvSpPr/>
          <p:nvPr/>
        </p:nvSpPr>
        <p:spPr>
          <a:xfrm>
            <a:off x="7266279"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7" name="Rectangle 56">
            <a:extLst>
              <a:ext uri="{FF2B5EF4-FFF2-40B4-BE49-F238E27FC236}">
                <a16:creationId xmlns:a16="http://schemas.microsoft.com/office/drawing/2014/main" id="{0C877605-1218-2DD6-1D40-B7E4FC4D1D58}"/>
              </a:ext>
            </a:extLst>
          </p:cNvPr>
          <p:cNvSpPr/>
          <p:nvPr/>
        </p:nvSpPr>
        <p:spPr>
          <a:xfrm>
            <a:off x="7586319" y="2103120"/>
            <a:ext cx="1371600" cy="13716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8" name="TextBox 19">
            <a:extLst>
              <a:ext uri="{FF2B5EF4-FFF2-40B4-BE49-F238E27FC236}">
                <a16:creationId xmlns:a16="http://schemas.microsoft.com/office/drawing/2014/main" id="{948BEF00-D5F8-693F-1065-BBD8E617E9F7}"/>
              </a:ext>
            </a:extLst>
          </p:cNvPr>
          <p:cNvSpPr txBox="1"/>
          <p:nvPr/>
        </p:nvSpPr>
        <p:spPr>
          <a:xfrm>
            <a:off x="7586319"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59" name="TextBox 20">
            <a:extLst>
              <a:ext uri="{FF2B5EF4-FFF2-40B4-BE49-F238E27FC236}">
                <a16:creationId xmlns:a16="http://schemas.microsoft.com/office/drawing/2014/main" id="{6C389A19-5A89-91A6-1001-40DE8DB447F1}"/>
              </a:ext>
            </a:extLst>
          </p:cNvPr>
          <p:cNvSpPr txBox="1"/>
          <p:nvPr/>
        </p:nvSpPr>
        <p:spPr>
          <a:xfrm>
            <a:off x="7311999"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Exercise</a:t>
            </a:r>
          </a:p>
        </p:txBody>
      </p:sp>
      <p:sp>
        <p:nvSpPr>
          <p:cNvPr id="60" name="Rectangle 59">
            <a:extLst>
              <a:ext uri="{FF2B5EF4-FFF2-40B4-BE49-F238E27FC236}">
                <a16:creationId xmlns:a16="http://schemas.microsoft.com/office/drawing/2014/main" id="{02796C09-1675-6D02-5C30-7B4B4F436326}"/>
              </a:ext>
            </a:extLst>
          </p:cNvPr>
          <p:cNvSpPr/>
          <p:nvPr/>
        </p:nvSpPr>
        <p:spPr>
          <a:xfrm>
            <a:off x="9442551"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1" name="Rectangle 60">
            <a:extLst>
              <a:ext uri="{FF2B5EF4-FFF2-40B4-BE49-F238E27FC236}">
                <a16:creationId xmlns:a16="http://schemas.microsoft.com/office/drawing/2014/main" id="{CF4D073F-F170-66C8-F690-2975AC53EA7E}"/>
              </a:ext>
            </a:extLst>
          </p:cNvPr>
          <p:cNvSpPr/>
          <p:nvPr/>
        </p:nvSpPr>
        <p:spPr>
          <a:xfrm>
            <a:off x="9762591" y="2103120"/>
            <a:ext cx="1371600" cy="13716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2" name="TextBox 23">
            <a:extLst>
              <a:ext uri="{FF2B5EF4-FFF2-40B4-BE49-F238E27FC236}">
                <a16:creationId xmlns:a16="http://schemas.microsoft.com/office/drawing/2014/main" id="{B9E389A7-60D1-11AC-6C91-7B97BC4B1711}"/>
              </a:ext>
            </a:extLst>
          </p:cNvPr>
          <p:cNvSpPr txBox="1"/>
          <p:nvPr/>
        </p:nvSpPr>
        <p:spPr>
          <a:xfrm>
            <a:off x="9762591"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63" name="TextBox 24">
            <a:extLst>
              <a:ext uri="{FF2B5EF4-FFF2-40B4-BE49-F238E27FC236}">
                <a16:creationId xmlns:a16="http://schemas.microsoft.com/office/drawing/2014/main" id="{06893987-0887-6ACB-CC80-7D33EFBA001A}"/>
              </a:ext>
            </a:extLst>
          </p:cNvPr>
          <p:cNvSpPr txBox="1"/>
          <p:nvPr/>
        </p:nvSpPr>
        <p:spPr>
          <a:xfrm>
            <a:off x="9488271"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Sleep</a:t>
            </a:r>
          </a:p>
        </p:txBody>
      </p:sp>
    </p:spTree>
    <p:extLst>
      <p:ext uri="{BB962C8B-B14F-4D97-AF65-F5344CB8AC3E}">
        <p14:creationId xmlns:p14="http://schemas.microsoft.com/office/powerpoint/2010/main" val="3594222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ED49939-467B-5641-A463-FE6597EC0D8F}"/>
              </a:ext>
            </a:extLst>
          </p:cNvPr>
          <p:cNvSpPr>
            <a:spLocks noGrp="1"/>
          </p:cNvSpPr>
          <p:nvPr>
            <p:ph sz="quarter" idx="12"/>
          </p:nvPr>
        </p:nvSpPr>
        <p:spPr/>
        <p:txBody>
          <a:bodyPr vert="horz" lIns="0" tIns="0" rIns="0" bIns="0" rtlCol="0" anchor="t">
            <a:noAutofit/>
          </a:bodyPr>
          <a:lstStyle/>
          <a:p>
            <a:pPr lvl="1"/>
            <a:r>
              <a:rPr lang="en-US">
                <a:latin typeface="Georgia"/>
                <a:ea typeface="Verdana"/>
              </a:rPr>
              <a:t>HPV Can Cause:</a:t>
            </a:r>
            <a:endParaRPr lang="en-US"/>
          </a:p>
          <a:p>
            <a:pPr>
              <a:lnSpc>
                <a:spcPct val="100000"/>
              </a:lnSpc>
              <a:spcBef>
                <a:spcPts val="600"/>
              </a:spcBef>
              <a:spcAft>
                <a:spcPts val="0"/>
              </a:spcAft>
            </a:pPr>
            <a:r>
              <a:rPr lang="en-US" sz="2000">
                <a:solidFill>
                  <a:srgbClr val="495057"/>
                </a:solidFill>
                <a:latin typeface="Arial"/>
                <a:ea typeface="Verdana"/>
                <a:cs typeface="Arial"/>
              </a:rPr>
              <a:t>Cervical cancer</a:t>
            </a:r>
            <a:endParaRPr lang="en-US" sz="2000">
              <a:solidFill>
                <a:srgbClr val="000000"/>
              </a:solidFill>
              <a:latin typeface="Arial"/>
              <a:ea typeface="Verdana"/>
              <a:cs typeface="Arial"/>
            </a:endParaRPr>
          </a:p>
          <a:p>
            <a:pPr>
              <a:lnSpc>
                <a:spcPct val="100000"/>
              </a:lnSpc>
              <a:spcBef>
                <a:spcPts val="600"/>
              </a:spcBef>
              <a:spcAft>
                <a:spcPts val="0"/>
              </a:spcAft>
            </a:pPr>
            <a:r>
              <a:rPr lang="en-US" sz="2000">
                <a:solidFill>
                  <a:srgbClr val="495057"/>
                </a:solidFill>
                <a:latin typeface="Arial"/>
                <a:ea typeface="Verdana"/>
                <a:cs typeface="Arial"/>
              </a:rPr>
              <a:t>Vaginal cancer</a:t>
            </a:r>
            <a:endParaRPr lang="en-US" sz="2000">
              <a:solidFill>
                <a:srgbClr val="000000"/>
              </a:solidFill>
              <a:latin typeface="Arial"/>
              <a:ea typeface="Verdana"/>
              <a:cs typeface="Arial"/>
            </a:endParaRPr>
          </a:p>
          <a:p>
            <a:pPr>
              <a:lnSpc>
                <a:spcPct val="100000"/>
              </a:lnSpc>
              <a:spcBef>
                <a:spcPts val="600"/>
              </a:spcBef>
              <a:spcAft>
                <a:spcPts val="0"/>
              </a:spcAft>
            </a:pPr>
            <a:r>
              <a:rPr lang="en-US" sz="2000">
                <a:solidFill>
                  <a:srgbClr val="495057"/>
                </a:solidFill>
                <a:latin typeface="Arial"/>
                <a:ea typeface="Verdana"/>
                <a:cs typeface="Arial"/>
              </a:rPr>
              <a:t>Vulvar cancer</a:t>
            </a:r>
            <a:endParaRPr lang="en-US" sz="2000">
              <a:solidFill>
                <a:srgbClr val="000000"/>
              </a:solidFill>
              <a:latin typeface="Arial"/>
              <a:ea typeface="Verdana"/>
              <a:cs typeface="Arial"/>
            </a:endParaRPr>
          </a:p>
          <a:p>
            <a:pPr>
              <a:lnSpc>
                <a:spcPct val="100000"/>
              </a:lnSpc>
              <a:spcBef>
                <a:spcPts val="600"/>
              </a:spcBef>
              <a:spcAft>
                <a:spcPts val="0"/>
              </a:spcAft>
            </a:pPr>
            <a:r>
              <a:rPr lang="en-US" sz="2000">
                <a:solidFill>
                  <a:srgbClr val="495057"/>
                </a:solidFill>
                <a:latin typeface="Arial"/>
                <a:ea typeface="Verdana"/>
                <a:cs typeface="Arial"/>
              </a:rPr>
              <a:t>Oropharyngeal cancer</a:t>
            </a:r>
            <a:endParaRPr lang="en-US" sz="2000">
              <a:solidFill>
                <a:srgbClr val="000000"/>
              </a:solidFill>
              <a:latin typeface="Arial"/>
              <a:ea typeface="Verdana"/>
              <a:cs typeface="Arial"/>
            </a:endParaRPr>
          </a:p>
          <a:p>
            <a:pPr>
              <a:lnSpc>
                <a:spcPct val="100000"/>
              </a:lnSpc>
              <a:spcBef>
                <a:spcPts val="600"/>
              </a:spcBef>
              <a:spcAft>
                <a:spcPts val="0"/>
              </a:spcAft>
            </a:pPr>
            <a:r>
              <a:rPr lang="en-US" sz="2000">
                <a:solidFill>
                  <a:srgbClr val="495057"/>
                </a:solidFill>
                <a:latin typeface="Arial"/>
                <a:ea typeface="Verdana"/>
                <a:cs typeface="Arial"/>
              </a:rPr>
              <a:t>Anal cancer</a:t>
            </a:r>
            <a:endParaRPr lang="en-US"/>
          </a:p>
        </p:txBody>
      </p:sp>
      <p:sp>
        <p:nvSpPr>
          <p:cNvPr id="4" name="Title 3">
            <a:extLst>
              <a:ext uri="{FF2B5EF4-FFF2-40B4-BE49-F238E27FC236}">
                <a16:creationId xmlns:a16="http://schemas.microsoft.com/office/drawing/2014/main" id="{5C7EC1F0-5A8E-504C-8140-0E4B5BF7AA88}"/>
              </a:ext>
            </a:extLst>
          </p:cNvPr>
          <p:cNvSpPr>
            <a:spLocks noGrp="1"/>
          </p:cNvSpPr>
          <p:nvPr>
            <p:ph type="title"/>
          </p:nvPr>
        </p:nvSpPr>
        <p:spPr/>
        <p:txBody>
          <a:bodyPr/>
          <a:lstStyle/>
          <a:p>
            <a:r>
              <a:rPr lang="en-US">
                <a:latin typeface="Franklin Gothic Demi Cond"/>
                <a:ea typeface="Verdana"/>
              </a:rPr>
              <a:t>HPV VACCINE SAVES LIVES </a:t>
            </a:r>
            <a:endParaRPr lang="en-US"/>
          </a:p>
        </p:txBody>
      </p:sp>
      <p:sp>
        <p:nvSpPr>
          <p:cNvPr id="6" name="Slide Number Placeholder 5">
            <a:extLst>
              <a:ext uri="{FF2B5EF4-FFF2-40B4-BE49-F238E27FC236}">
                <a16:creationId xmlns:a16="http://schemas.microsoft.com/office/drawing/2014/main" id="{4D9CC1A9-D62C-344B-AFA5-40F12676E9F3}"/>
              </a:ext>
            </a:extLst>
          </p:cNvPr>
          <p:cNvSpPr>
            <a:spLocks noGrp="1"/>
          </p:cNvSpPr>
          <p:nvPr>
            <p:ph type="sldNum" sz="quarter" idx="15"/>
          </p:nvPr>
        </p:nvSpPr>
        <p:spPr/>
        <p:txBody>
          <a:bodyPr/>
          <a:lstStyle/>
          <a:p>
            <a:fld id="{63DCA5C9-2E11-4C67-86EB-AE1DE127DC64}" type="slidenum">
              <a:rPr lang="en-US" smtClean="0"/>
              <a:pPr/>
              <a:t>14</a:t>
            </a:fld>
            <a:endParaRPr lang="en-US"/>
          </a:p>
        </p:txBody>
      </p:sp>
      <p:sp>
        <p:nvSpPr>
          <p:cNvPr id="11" name="Date Placeholder 10">
            <a:extLst>
              <a:ext uri="{FF2B5EF4-FFF2-40B4-BE49-F238E27FC236}">
                <a16:creationId xmlns:a16="http://schemas.microsoft.com/office/drawing/2014/main" id="{9E1FF82E-1C2E-4842-9C7A-0819C78E7C2A}"/>
              </a:ext>
            </a:extLst>
          </p:cNvPr>
          <p:cNvSpPr>
            <a:spLocks noGrp="1"/>
          </p:cNvSpPr>
          <p:nvPr>
            <p:ph type="dt" sz="half" idx="16"/>
          </p:nvPr>
        </p:nvSpPr>
        <p:spPr/>
        <p:txBody>
          <a:bodyPr/>
          <a:lstStyle/>
          <a:p>
            <a:fld id="{5B53A985-F8E4-A94E-B7AD-95C19E1DAE21}" type="datetime4">
              <a:rPr lang="en-US"/>
              <a:t>July 8, 2026</a:t>
            </a:fld>
            <a:endParaRPr lang="en-US"/>
          </a:p>
        </p:txBody>
      </p:sp>
      <p:sp>
        <p:nvSpPr>
          <p:cNvPr id="3" name="Rectangle 2">
            <a:extLst>
              <a:ext uri="{FF2B5EF4-FFF2-40B4-BE49-F238E27FC236}">
                <a16:creationId xmlns:a16="http://schemas.microsoft.com/office/drawing/2014/main" id="{4E18047D-AA33-F26B-87C0-49EB23E6B6A8}"/>
              </a:ext>
            </a:extLst>
          </p:cNvPr>
          <p:cNvSpPr/>
          <p:nvPr/>
        </p:nvSpPr>
        <p:spPr>
          <a:xfrm>
            <a:off x="0" y="5760720"/>
            <a:ext cx="12191695" cy="777240"/>
          </a:xfrm>
          <a:prstGeom prst="rect">
            <a:avLst/>
          </a:prstGeom>
          <a:solidFill>
            <a:schemeClr val="accent1"/>
          </a:solidFill>
          <a:ln>
            <a:solidFill>
              <a:srgbClr val="4472C4"/>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7" name="TextBox 8">
            <a:extLst>
              <a:ext uri="{FF2B5EF4-FFF2-40B4-BE49-F238E27FC236}">
                <a16:creationId xmlns:a16="http://schemas.microsoft.com/office/drawing/2014/main" id="{78F0170C-7D71-8835-1732-B2DE44F46162}"/>
              </a:ext>
            </a:extLst>
          </p:cNvPr>
          <p:cNvSpPr txBox="1"/>
          <p:nvPr/>
        </p:nvSpPr>
        <p:spPr>
          <a:xfrm>
            <a:off x="457200" y="5852160"/>
            <a:ext cx="11247120" cy="7772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FFFFFF"/>
                </a:solidFill>
                <a:latin typeface="Arial"/>
              </a:rPr>
              <a:t>Vaccination can prevent over 90% of HPV-attributable cancers.</a:t>
            </a:r>
          </a:p>
        </p:txBody>
      </p:sp>
      <p:pic>
        <p:nvPicPr>
          <p:cNvPr id="10" name="Picture 9" descr="A person injecting a person&#10;&#10;AI-generated content may be incorrect.">
            <a:extLst>
              <a:ext uri="{FF2B5EF4-FFF2-40B4-BE49-F238E27FC236}">
                <a16:creationId xmlns:a16="http://schemas.microsoft.com/office/drawing/2014/main" id="{7AF0ECCF-66D5-4113-6F32-6C2577E6EB4C}"/>
              </a:ext>
            </a:extLst>
          </p:cNvPr>
          <p:cNvPicPr>
            <a:picLocks noChangeAspect="1"/>
          </p:cNvPicPr>
          <p:nvPr/>
        </p:nvPicPr>
        <p:blipFill>
          <a:blip r:embed="rId3"/>
          <a:stretch>
            <a:fillRect/>
          </a:stretch>
        </p:blipFill>
        <p:spPr>
          <a:xfrm>
            <a:off x="5949043" y="619125"/>
            <a:ext cx="4365171" cy="4480378"/>
          </a:xfrm>
          <a:prstGeom prst="rect">
            <a:avLst/>
          </a:prstGeom>
        </p:spPr>
      </p:pic>
    </p:spTree>
    <p:extLst>
      <p:ext uri="{BB962C8B-B14F-4D97-AF65-F5344CB8AC3E}">
        <p14:creationId xmlns:p14="http://schemas.microsoft.com/office/powerpoint/2010/main" val="1503706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5004EC-217E-EA4C-BB67-1AB7B98E8382}"/>
              </a:ext>
            </a:extLst>
          </p:cNvPr>
          <p:cNvSpPr>
            <a:spLocks noGrp="1"/>
          </p:cNvSpPr>
          <p:nvPr>
            <p:ph type="title"/>
          </p:nvPr>
        </p:nvSpPr>
        <p:spPr>
          <a:xfrm>
            <a:off x="461963" y="441435"/>
            <a:ext cx="11268075" cy="938957"/>
          </a:xfrm>
        </p:spPr>
        <p:txBody>
          <a:bodyPr/>
          <a:lstStyle/>
          <a:p>
            <a:r>
              <a:rPr lang="en-US">
                <a:latin typeface="Franklin Gothic Demi Cond"/>
                <a:ea typeface="Verdana"/>
              </a:rPr>
              <a:t>Recognizing PMOS Early </a:t>
            </a:r>
          </a:p>
        </p:txBody>
      </p:sp>
      <p:sp>
        <p:nvSpPr>
          <p:cNvPr id="3" name="Slide Number Placeholder 2">
            <a:extLst>
              <a:ext uri="{FF2B5EF4-FFF2-40B4-BE49-F238E27FC236}">
                <a16:creationId xmlns:a16="http://schemas.microsoft.com/office/drawing/2014/main" id="{DC062C8F-D15E-7D44-8D7A-49B15BF15C9F}"/>
              </a:ext>
            </a:extLst>
          </p:cNvPr>
          <p:cNvSpPr>
            <a:spLocks noGrp="1"/>
          </p:cNvSpPr>
          <p:nvPr>
            <p:ph type="sldNum" sz="quarter" idx="11"/>
          </p:nvPr>
        </p:nvSpPr>
        <p:spPr/>
        <p:txBody>
          <a:bodyPr/>
          <a:lstStyle/>
          <a:p>
            <a:pPr lvl="8"/>
            <a:fld id="{63DCA5C9-2E11-4C67-86EB-AE1DE127DC64}" type="slidenum">
              <a:rPr lang="en-US" smtClean="0"/>
              <a:pPr lvl="8"/>
              <a:t>15</a:t>
            </a:fld>
            <a:endParaRPr lang="en-US"/>
          </a:p>
        </p:txBody>
      </p:sp>
      <p:sp>
        <p:nvSpPr>
          <p:cNvPr id="5" name="Date Placeholder 4">
            <a:extLst>
              <a:ext uri="{FF2B5EF4-FFF2-40B4-BE49-F238E27FC236}">
                <a16:creationId xmlns:a16="http://schemas.microsoft.com/office/drawing/2014/main" id="{DA3C9783-8F2F-564C-AA64-09AA35A2D77F}"/>
              </a:ext>
            </a:extLst>
          </p:cNvPr>
          <p:cNvSpPr>
            <a:spLocks noGrp="1"/>
          </p:cNvSpPr>
          <p:nvPr>
            <p:ph type="dt" sz="half" idx="12"/>
          </p:nvPr>
        </p:nvSpPr>
        <p:spPr/>
        <p:txBody>
          <a:bodyPr/>
          <a:lstStyle/>
          <a:p>
            <a:fld id="{699A746E-CFE2-A44C-B8CA-F26F13958145}" type="datetime4">
              <a:rPr lang="en-US"/>
              <a:t>July 8, 2026</a:t>
            </a:fld>
            <a:endParaRPr lang="en-US"/>
          </a:p>
        </p:txBody>
      </p:sp>
      <p:sp>
        <p:nvSpPr>
          <p:cNvPr id="23" name="Rectangle 22">
            <a:extLst>
              <a:ext uri="{FF2B5EF4-FFF2-40B4-BE49-F238E27FC236}">
                <a16:creationId xmlns:a16="http://schemas.microsoft.com/office/drawing/2014/main" id="{89841F86-C4D7-4D41-FB6E-3279C9E03A7A}"/>
              </a:ext>
            </a:extLst>
          </p:cNvPr>
          <p:cNvSpPr/>
          <p:nvPr/>
        </p:nvSpPr>
        <p:spPr>
          <a:xfrm>
            <a:off x="0" y="1005840"/>
            <a:ext cx="12191695" cy="4572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4" name="TextBox 4">
            <a:extLst>
              <a:ext uri="{FF2B5EF4-FFF2-40B4-BE49-F238E27FC236}">
                <a16:creationId xmlns:a16="http://schemas.microsoft.com/office/drawing/2014/main" id="{F867364F-5A83-8499-7AB6-5FEBC350EDCC}"/>
              </a:ext>
            </a:extLst>
          </p:cNvPr>
          <p:cNvSpPr txBox="1"/>
          <p:nvPr/>
        </p:nvSpPr>
        <p:spPr>
          <a:xfrm>
            <a:off x="457200" y="1051560"/>
            <a:ext cx="11247120" cy="369332"/>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i="1">
                <a:solidFill>
                  <a:srgbClr val="FFFFFF"/>
                </a:solidFill>
                <a:latin typeface="Arial"/>
              </a:rPr>
              <a:t>Polyendocrine Metabolic Ovarian Syndrome</a:t>
            </a:r>
            <a:r>
              <a:rPr sz="1800" b="0" i="1">
                <a:solidFill>
                  <a:srgbClr val="FFFFFF"/>
                </a:solidFill>
                <a:latin typeface="Arial"/>
              </a:rPr>
              <a:t> — Affects approximately 1 in 10 women</a:t>
            </a:r>
          </a:p>
        </p:txBody>
      </p:sp>
      <p:sp>
        <p:nvSpPr>
          <p:cNvPr id="25" name="Rectangle 24">
            <a:extLst>
              <a:ext uri="{FF2B5EF4-FFF2-40B4-BE49-F238E27FC236}">
                <a16:creationId xmlns:a16="http://schemas.microsoft.com/office/drawing/2014/main" id="{A1BCF89A-BBFF-DA4B-CAF9-9B3EB8ED9DB6}"/>
              </a:ext>
            </a:extLst>
          </p:cNvPr>
          <p:cNvSpPr/>
          <p:nvPr/>
        </p:nvSpPr>
        <p:spPr>
          <a:xfrm>
            <a:off x="700887" y="1920240"/>
            <a:ext cx="2011680" cy="32004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6" name="Rectangle 25">
            <a:extLst>
              <a:ext uri="{FF2B5EF4-FFF2-40B4-BE49-F238E27FC236}">
                <a16:creationId xmlns:a16="http://schemas.microsoft.com/office/drawing/2014/main" id="{8A21BDEF-8ADA-A439-2E4A-CCCCAA958F2F}"/>
              </a:ext>
            </a:extLst>
          </p:cNvPr>
          <p:cNvSpPr/>
          <p:nvPr/>
        </p:nvSpPr>
        <p:spPr>
          <a:xfrm>
            <a:off x="700887" y="1920240"/>
            <a:ext cx="2011680" cy="50292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7" name="TextBox 7">
            <a:extLst>
              <a:ext uri="{FF2B5EF4-FFF2-40B4-BE49-F238E27FC236}">
                <a16:creationId xmlns:a16="http://schemas.microsoft.com/office/drawing/2014/main" id="{7968F924-45F3-008C-AEFF-FF417D203360}"/>
              </a:ext>
            </a:extLst>
          </p:cNvPr>
          <p:cNvSpPr txBox="1"/>
          <p:nvPr/>
        </p:nvSpPr>
        <p:spPr>
          <a:xfrm>
            <a:off x="700887" y="2423160"/>
            <a:ext cx="201168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400" b="1" i="0">
                <a:solidFill>
                  <a:srgbClr val="0C2340"/>
                </a:solidFill>
                <a:latin typeface="Arial"/>
              </a:rPr>
              <a:t>📅</a:t>
            </a:r>
          </a:p>
        </p:txBody>
      </p:sp>
      <p:sp>
        <p:nvSpPr>
          <p:cNvPr id="28" name="TextBox 8">
            <a:extLst>
              <a:ext uri="{FF2B5EF4-FFF2-40B4-BE49-F238E27FC236}">
                <a16:creationId xmlns:a16="http://schemas.microsoft.com/office/drawing/2014/main" id="{7BA9C810-86BA-C1B3-5D85-084A78536BB2}"/>
              </a:ext>
            </a:extLst>
          </p:cNvPr>
          <p:cNvSpPr txBox="1"/>
          <p:nvPr/>
        </p:nvSpPr>
        <p:spPr>
          <a:xfrm>
            <a:off x="746607" y="3840480"/>
            <a:ext cx="1920240" cy="10972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500" b="1" i="0">
                <a:solidFill>
                  <a:srgbClr val="0C2340"/>
                </a:solidFill>
                <a:latin typeface="Arial"/>
              </a:rPr>
              <a:t>Irregular
Periods</a:t>
            </a:r>
          </a:p>
        </p:txBody>
      </p:sp>
      <p:sp>
        <p:nvSpPr>
          <p:cNvPr id="29" name="Rectangle 28">
            <a:extLst>
              <a:ext uri="{FF2B5EF4-FFF2-40B4-BE49-F238E27FC236}">
                <a16:creationId xmlns:a16="http://schemas.microsoft.com/office/drawing/2014/main" id="{768F2B2A-A25A-FCD6-8877-99FE524CFA34}"/>
              </a:ext>
            </a:extLst>
          </p:cNvPr>
          <p:cNvSpPr/>
          <p:nvPr/>
        </p:nvSpPr>
        <p:spPr>
          <a:xfrm>
            <a:off x="2895447" y="1920240"/>
            <a:ext cx="2011680" cy="32004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0" name="Rectangle 29">
            <a:extLst>
              <a:ext uri="{FF2B5EF4-FFF2-40B4-BE49-F238E27FC236}">
                <a16:creationId xmlns:a16="http://schemas.microsoft.com/office/drawing/2014/main" id="{9EB5BF53-B34C-C044-C0D7-E4AFE5FE4F6D}"/>
              </a:ext>
            </a:extLst>
          </p:cNvPr>
          <p:cNvSpPr/>
          <p:nvPr/>
        </p:nvSpPr>
        <p:spPr>
          <a:xfrm>
            <a:off x="2895447" y="1920240"/>
            <a:ext cx="2011680" cy="50292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1" name="TextBox 11">
            <a:extLst>
              <a:ext uri="{FF2B5EF4-FFF2-40B4-BE49-F238E27FC236}">
                <a16:creationId xmlns:a16="http://schemas.microsoft.com/office/drawing/2014/main" id="{1C9E15BC-3C95-AA88-70FD-27B8693F4A74}"/>
              </a:ext>
            </a:extLst>
          </p:cNvPr>
          <p:cNvSpPr txBox="1"/>
          <p:nvPr/>
        </p:nvSpPr>
        <p:spPr>
          <a:xfrm>
            <a:off x="2895447" y="2423160"/>
            <a:ext cx="201168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400" b="1" i="0">
                <a:solidFill>
                  <a:srgbClr val="00A3E0"/>
                </a:solidFill>
                <a:latin typeface="Arial"/>
              </a:rPr>
              <a:t>✨</a:t>
            </a:r>
          </a:p>
        </p:txBody>
      </p:sp>
      <p:sp>
        <p:nvSpPr>
          <p:cNvPr id="32" name="TextBox 12">
            <a:extLst>
              <a:ext uri="{FF2B5EF4-FFF2-40B4-BE49-F238E27FC236}">
                <a16:creationId xmlns:a16="http://schemas.microsoft.com/office/drawing/2014/main" id="{80CD82F2-8996-2FDF-6C2E-C21997E5251C}"/>
              </a:ext>
            </a:extLst>
          </p:cNvPr>
          <p:cNvSpPr txBox="1"/>
          <p:nvPr/>
        </p:nvSpPr>
        <p:spPr>
          <a:xfrm>
            <a:off x="2941167" y="3840480"/>
            <a:ext cx="1920240" cy="10972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500" b="1" i="0">
                <a:solidFill>
                  <a:srgbClr val="0C2340"/>
                </a:solidFill>
                <a:latin typeface="Arial"/>
              </a:rPr>
              <a:t>Acne &amp;
Skin Changes</a:t>
            </a:r>
          </a:p>
        </p:txBody>
      </p:sp>
      <p:sp>
        <p:nvSpPr>
          <p:cNvPr id="33" name="Rectangle 32">
            <a:extLst>
              <a:ext uri="{FF2B5EF4-FFF2-40B4-BE49-F238E27FC236}">
                <a16:creationId xmlns:a16="http://schemas.microsoft.com/office/drawing/2014/main" id="{5154C952-3910-8453-E1AD-50E251451336}"/>
              </a:ext>
            </a:extLst>
          </p:cNvPr>
          <p:cNvSpPr/>
          <p:nvPr/>
        </p:nvSpPr>
        <p:spPr>
          <a:xfrm>
            <a:off x="5090007" y="1920240"/>
            <a:ext cx="2011680" cy="32004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4" name="Rectangle 33">
            <a:extLst>
              <a:ext uri="{FF2B5EF4-FFF2-40B4-BE49-F238E27FC236}">
                <a16:creationId xmlns:a16="http://schemas.microsoft.com/office/drawing/2014/main" id="{A5A20873-3378-718B-5046-C977BCB1FA26}"/>
              </a:ext>
            </a:extLst>
          </p:cNvPr>
          <p:cNvSpPr/>
          <p:nvPr/>
        </p:nvSpPr>
        <p:spPr>
          <a:xfrm>
            <a:off x="5090007" y="1920240"/>
            <a:ext cx="2011680" cy="502920"/>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5" name="TextBox 15">
            <a:extLst>
              <a:ext uri="{FF2B5EF4-FFF2-40B4-BE49-F238E27FC236}">
                <a16:creationId xmlns:a16="http://schemas.microsoft.com/office/drawing/2014/main" id="{B17470B7-A54A-3459-D9C1-7F84D6949471}"/>
              </a:ext>
            </a:extLst>
          </p:cNvPr>
          <p:cNvSpPr txBox="1"/>
          <p:nvPr/>
        </p:nvSpPr>
        <p:spPr>
          <a:xfrm>
            <a:off x="5090007" y="2423160"/>
            <a:ext cx="201168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400" b="1" i="0">
                <a:solidFill>
                  <a:srgbClr val="C73D7A"/>
                </a:solidFill>
                <a:latin typeface="Arial"/>
              </a:rPr>
              <a:t>💇</a:t>
            </a:r>
          </a:p>
        </p:txBody>
      </p:sp>
      <p:sp>
        <p:nvSpPr>
          <p:cNvPr id="36" name="TextBox 16">
            <a:extLst>
              <a:ext uri="{FF2B5EF4-FFF2-40B4-BE49-F238E27FC236}">
                <a16:creationId xmlns:a16="http://schemas.microsoft.com/office/drawing/2014/main" id="{3CA9E261-4EA1-F3E2-52DC-A2009A2B6B06}"/>
              </a:ext>
            </a:extLst>
          </p:cNvPr>
          <p:cNvSpPr txBox="1"/>
          <p:nvPr/>
        </p:nvSpPr>
        <p:spPr>
          <a:xfrm>
            <a:off x="5135727" y="3840480"/>
            <a:ext cx="1920240" cy="10972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500" b="1" i="0">
                <a:solidFill>
                  <a:srgbClr val="0C2340"/>
                </a:solidFill>
                <a:latin typeface="Arial"/>
              </a:rPr>
              <a:t>Excess
Facial Hair</a:t>
            </a:r>
          </a:p>
        </p:txBody>
      </p:sp>
      <p:sp>
        <p:nvSpPr>
          <p:cNvPr id="37" name="Rectangle 36">
            <a:extLst>
              <a:ext uri="{FF2B5EF4-FFF2-40B4-BE49-F238E27FC236}">
                <a16:creationId xmlns:a16="http://schemas.microsoft.com/office/drawing/2014/main" id="{EA81F2CF-9452-AA54-8C3E-3786F3F5C84C}"/>
              </a:ext>
            </a:extLst>
          </p:cNvPr>
          <p:cNvSpPr/>
          <p:nvPr/>
        </p:nvSpPr>
        <p:spPr>
          <a:xfrm>
            <a:off x="7284567" y="1920240"/>
            <a:ext cx="2011680" cy="32004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8" name="Rectangle 37">
            <a:extLst>
              <a:ext uri="{FF2B5EF4-FFF2-40B4-BE49-F238E27FC236}">
                <a16:creationId xmlns:a16="http://schemas.microsoft.com/office/drawing/2014/main" id="{A5702835-F647-DC85-CEE9-7BCE6F98002A}"/>
              </a:ext>
            </a:extLst>
          </p:cNvPr>
          <p:cNvSpPr/>
          <p:nvPr/>
        </p:nvSpPr>
        <p:spPr>
          <a:xfrm>
            <a:off x="7284567" y="1920240"/>
            <a:ext cx="2011680" cy="50292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9" name="TextBox 19">
            <a:extLst>
              <a:ext uri="{FF2B5EF4-FFF2-40B4-BE49-F238E27FC236}">
                <a16:creationId xmlns:a16="http://schemas.microsoft.com/office/drawing/2014/main" id="{99B75B71-B60A-339F-B77D-C55E111E0D1D}"/>
              </a:ext>
            </a:extLst>
          </p:cNvPr>
          <p:cNvSpPr txBox="1"/>
          <p:nvPr/>
        </p:nvSpPr>
        <p:spPr>
          <a:xfrm>
            <a:off x="7284567" y="2423160"/>
            <a:ext cx="201168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400" b="1" i="0">
                <a:solidFill>
                  <a:srgbClr val="1E3C64"/>
                </a:solidFill>
                <a:latin typeface="Arial"/>
              </a:rPr>
              <a:t>⚖️</a:t>
            </a:r>
          </a:p>
        </p:txBody>
      </p:sp>
      <p:sp>
        <p:nvSpPr>
          <p:cNvPr id="40" name="TextBox 20">
            <a:extLst>
              <a:ext uri="{FF2B5EF4-FFF2-40B4-BE49-F238E27FC236}">
                <a16:creationId xmlns:a16="http://schemas.microsoft.com/office/drawing/2014/main" id="{9275D154-0FDA-BA32-75A6-DCEC7B8598C2}"/>
              </a:ext>
            </a:extLst>
          </p:cNvPr>
          <p:cNvSpPr txBox="1"/>
          <p:nvPr/>
        </p:nvSpPr>
        <p:spPr>
          <a:xfrm>
            <a:off x="7330287" y="3840480"/>
            <a:ext cx="1920240" cy="10972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500" b="1" i="0">
                <a:solidFill>
                  <a:srgbClr val="0C2340"/>
                </a:solidFill>
                <a:latin typeface="Arial"/>
              </a:rPr>
              <a:t>Unexplained
Weight Gain</a:t>
            </a:r>
          </a:p>
        </p:txBody>
      </p:sp>
      <p:sp>
        <p:nvSpPr>
          <p:cNvPr id="41" name="Rectangle 40">
            <a:extLst>
              <a:ext uri="{FF2B5EF4-FFF2-40B4-BE49-F238E27FC236}">
                <a16:creationId xmlns:a16="http://schemas.microsoft.com/office/drawing/2014/main" id="{C980943C-1EB2-E0E0-1789-F85588CD6F72}"/>
              </a:ext>
            </a:extLst>
          </p:cNvPr>
          <p:cNvSpPr/>
          <p:nvPr/>
        </p:nvSpPr>
        <p:spPr>
          <a:xfrm>
            <a:off x="9479127" y="1920240"/>
            <a:ext cx="2011680" cy="32004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2" name="Rectangle 41">
            <a:extLst>
              <a:ext uri="{FF2B5EF4-FFF2-40B4-BE49-F238E27FC236}">
                <a16:creationId xmlns:a16="http://schemas.microsoft.com/office/drawing/2014/main" id="{2955B502-7A88-F596-72FB-AD29E7547239}"/>
              </a:ext>
            </a:extLst>
          </p:cNvPr>
          <p:cNvSpPr/>
          <p:nvPr/>
        </p:nvSpPr>
        <p:spPr>
          <a:xfrm>
            <a:off x="9479127" y="1920240"/>
            <a:ext cx="2011680" cy="50292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3" name="TextBox 23">
            <a:extLst>
              <a:ext uri="{FF2B5EF4-FFF2-40B4-BE49-F238E27FC236}">
                <a16:creationId xmlns:a16="http://schemas.microsoft.com/office/drawing/2014/main" id="{A74D0606-31E2-7C73-399A-85DA3553F02A}"/>
              </a:ext>
            </a:extLst>
          </p:cNvPr>
          <p:cNvSpPr txBox="1"/>
          <p:nvPr/>
        </p:nvSpPr>
        <p:spPr>
          <a:xfrm>
            <a:off x="9479127" y="2423160"/>
            <a:ext cx="201168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400" b="1" i="0">
                <a:solidFill>
                  <a:srgbClr val="00A3E0"/>
                </a:solidFill>
                <a:latin typeface="Arial"/>
              </a:rPr>
              <a:t>👶</a:t>
            </a:r>
          </a:p>
        </p:txBody>
      </p:sp>
      <p:sp>
        <p:nvSpPr>
          <p:cNvPr id="44" name="TextBox 24">
            <a:extLst>
              <a:ext uri="{FF2B5EF4-FFF2-40B4-BE49-F238E27FC236}">
                <a16:creationId xmlns:a16="http://schemas.microsoft.com/office/drawing/2014/main" id="{3175A6E3-4E73-9054-0AE5-116D49124FDD}"/>
              </a:ext>
            </a:extLst>
          </p:cNvPr>
          <p:cNvSpPr txBox="1"/>
          <p:nvPr/>
        </p:nvSpPr>
        <p:spPr>
          <a:xfrm>
            <a:off x="9524847" y="3840480"/>
            <a:ext cx="1920240" cy="10972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500" b="1" i="0">
                <a:solidFill>
                  <a:srgbClr val="0C2340"/>
                </a:solidFill>
                <a:latin typeface="Arial"/>
              </a:rPr>
              <a:t>Fertility
Challenges</a:t>
            </a:r>
          </a:p>
        </p:txBody>
      </p:sp>
    </p:spTree>
    <p:extLst>
      <p:ext uri="{BB962C8B-B14F-4D97-AF65-F5344CB8AC3E}">
        <p14:creationId xmlns:p14="http://schemas.microsoft.com/office/powerpoint/2010/main" val="945176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EFD42-B8D7-393A-8226-EFFD6D3E2CF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971749-7B28-BC92-2450-0865BDBE5B32}"/>
              </a:ext>
            </a:extLst>
          </p:cNvPr>
          <p:cNvSpPr>
            <a:spLocks noGrp="1"/>
          </p:cNvSpPr>
          <p:nvPr>
            <p:ph sz="quarter" idx="12"/>
          </p:nvPr>
        </p:nvSpPr>
        <p:spPr/>
        <p:txBody>
          <a:bodyPr vert="horz" lIns="0" tIns="0" rIns="0" bIns="0" rtlCol="0" anchor="t">
            <a:noAutofit/>
          </a:bodyPr>
          <a:lstStyle/>
          <a:p>
            <a:pPr lvl="1"/>
            <a:r>
              <a:rPr lang="en-US">
                <a:solidFill>
                  <a:srgbClr val="414141"/>
                </a:solidFill>
                <a:latin typeface="Georgia"/>
                <a:ea typeface="Verdana"/>
                <a:cs typeface="Arial"/>
              </a:rPr>
              <a:t>Your 20s and 30s: The Transition Decades</a:t>
            </a:r>
            <a:endParaRPr lang="en-US">
              <a:solidFill>
                <a:srgbClr val="414141"/>
              </a:solidFill>
              <a:latin typeface="Georgia"/>
              <a:cs typeface="Arial"/>
            </a:endParaRPr>
          </a:p>
          <a:p>
            <a:pPr lvl="1"/>
            <a:endParaRPr lang="en-US">
              <a:solidFill>
                <a:srgbClr val="414141"/>
              </a:solidFill>
              <a:latin typeface="Georgia"/>
              <a:ea typeface="Verdana"/>
              <a:cs typeface="Arial"/>
            </a:endParaRPr>
          </a:p>
          <a:p>
            <a:pPr lvl="1"/>
            <a:r>
              <a:rPr lang="en-US">
                <a:solidFill>
                  <a:srgbClr val="414141"/>
                </a:solidFill>
                <a:latin typeface="Georgia"/>
                <a:cs typeface="Arial"/>
              </a:rPr>
              <a:t>High-demand career building years</a:t>
            </a:r>
          </a:p>
          <a:p>
            <a:pPr lvl="1"/>
            <a:r>
              <a:rPr lang="en-US">
                <a:solidFill>
                  <a:srgbClr val="414141"/>
                </a:solidFill>
                <a:latin typeface="Georgia"/>
                <a:cs typeface="Arial"/>
              </a:rPr>
              <a:t>Family building and pregnancy transitions</a:t>
            </a:r>
          </a:p>
          <a:p>
            <a:pPr lvl="1"/>
            <a:r>
              <a:rPr lang="en-US">
                <a:solidFill>
                  <a:srgbClr val="414141"/>
                </a:solidFill>
                <a:latin typeface="Georgia"/>
                <a:cs typeface="Arial"/>
              </a:rPr>
              <a:t>Peak chronic stress and competing priorities</a:t>
            </a:r>
          </a:p>
          <a:p>
            <a:pPr lvl="1"/>
            <a:endParaRPr lang="en-US">
              <a:solidFill>
                <a:srgbClr val="414141"/>
              </a:solidFill>
              <a:latin typeface="Georgia"/>
              <a:cs typeface="Arial"/>
            </a:endParaRPr>
          </a:p>
          <a:p>
            <a:pPr lvl="1"/>
            <a:endParaRPr lang="en-US">
              <a:solidFill>
                <a:srgbClr val="414141"/>
              </a:solidFill>
              <a:latin typeface="Georgia"/>
              <a:cs typeface="Arial"/>
            </a:endParaRPr>
          </a:p>
        </p:txBody>
      </p:sp>
      <p:sp>
        <p:nvSpPr>
          <p:cNvPr id="4" name="Title 3">
            <a:extLst>
              <a:ext uri="{FF2B5EF4-FFF2-40B4-BE49-F238E27FC236}">
                <a16:creationId xmlns:a16="http://schemas.microsoft.com/office/drawing/2014/main" id="{70C28D48-E01E-75FE-19B8-6B697E418446}"/>
              </a:ext>
            </a:extLst>
          </p:cNvPr>
          <p:cNvSpPr>
            <a:spLocks noGrp="1"/>
          </p:cNvSpPr>
          <p:nvPr>
            <p:ph type="title"/>
          </p:nvPr>
        </p:nvSpPr>
        <p:spPr/>
        <p:txBody>
          <a:bodyPr/>
          <a:lstStyle/>
          <a:p>
            <a:r>
              <a:rPr lang="en-US">
                <a:latin typeface="Franklin Gothic Demi Cond"/>
                <a:ea typeface="Verdana"/>
              </a:rPr>
              <a:t>You're busy- BUT THIS MATTERS</a:t>
            </a:r>
            <a:endParaRPr lang="en-US"/>
          </a:p>
        </p:txBody>
      </p:sp>
      <p:sp>
        <p:nvSpPr>
          <p:cNvPr id="6" name="Slide Number Placeholder 5">
            <a:extLst>
              <a:ext uri="{FF2B5EF4-FFF2-40B4-BE49-F238E27FC236}">
                <a16:creationId xmlns:a16="http://schemas.microsoft.com/office/drawing/2014/main" id="{2D6FCF6F-0203-4FA2-E1B1-4EC7A252F4CF}"/>
              </a:ext>
            </a:extLst>
          </p:cNvPr>
          <p:cNvSpPr>
            <a:spLocks noGrp="1"/>
          </p:cNvSpPr>
          <p:nvPr>
            <p:ph type="sldNum" sz="quarter" idx="15"/>
          </p:nvPr>
        </p:nvSpPr>
        <p:spPr/>
        <p:txBody>
          <a:bodyPr/>
          <a:lstStyle/>
          <a:p>
            <a:fld id="{63DCA5C9-2E11-4C67-86EB-AE1DE127DC64}" type="slidenum">
              <a:rPr lang="en-US" smtClean="0"/>
              <a:pPr/>
              <a:t>16</a:t>
            </a:fld>
            <a:endParaRPr lang="en-US"/>
          </a:p>
        </p:txBody>
      </p:sp>
      <p:sp>
        <p:nvSpPr>
          <p:cNvPr id="11" name="Date Placeholder 10">
            <a:extLst>
              <a:ext uri="{FF2B5EF4-FFF2-40B4-BE49-F238E27FC236}">
                <a16:creationId xmlns:a16="http://schemas.microsoft.com/office/drawing/2014/main" id="{77F1021D-71CC-3249-C2F8-68F7A6A71E8E}"/>
              </a:ext>
            </a:extLst>
          </p:cNvPr>
          <p:cNvSpPr>
            <a:spLocks noGrp="1"/>
          </p:cNvSpPr>
          <p:nvPr>
            <p:ph type="dt" sz="half" idx="16"/>
          </p:nvPr>
        </p:nvSpPr>
        <p:spPr/>
        <p:txBody>
          <a:bodyPr/>
          <a:lstStyle/>
          <a:p>
            <a:fld id="{5B53A985-F8E4-A94E-B7AD-95C19E1DAE21}" type="datetime4">
              <a:rPr lang="en-US"/>
              <a:t>July 8, 2026</a:t>
            </a:fld>
            <a:endParaRPr lang="en-US"/>
          </a:p>
        </p:txBody>
      </p:sp>
      <p:sp>
        <p:nvSpPr>
          <p:cNvPr id="10" name="Rectangle 9">
            <a:extLst>
              <a:ext uri="{FF2B5EF4-FFF2-40B4-BE49-F238E27FC236}">
                <a16:creationId xmlns:a16="http://schemas.microsoft.com/office/drawing/2014/main" id="{E3928F51-8CAF-FE71-D83C-70EDE71BDCCC}"/>
              </a:ext>
            </a:extLst>
          </p:cNvPr>
          <p:cNvSpPr/>
          <p:nvPr/>
        </p:nvSpPr>
        <p:spPr>
          <a:xfrm>
            <a:off x="0" y="5760720"/>
            <a:ext cx="12191695" cy="777240"/>
          </a:xfrm>
          <a:prstGeom prst="rect">
            <a:avLst/>
          </a:prstGeom>
          <a:solidFill>
            <a:schemeClr val="accent1"/>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2" name="TextBox 7">
            <a:extLst>
              <a:ext uri="{FF2B5EF4-FFF2-40B4-BE49-F238E27FC236}">
                <a16:creationId xmlns:a16="http://schemas.microsoft.com/office/drawing/2014/main" id="{9E4C5F3D-1312-9661-C62F-F408FF1DF07B}"/>
              </a:ext>
            </a:extLst>
          </p:cNvPr>
          <p:cNvSpPr txBox="1"/>
          <p:nvPr/>
        </p:nvSpPr>
        <p:spPr>
          <a:xfrm>
            <a:off x="457200" y="5852160"/>
            <a:ext cx="11247120" cy="7772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FFFFFF"/>
                </a:solidFill>
                <a:latin typeface="Arial"/>
              </a:rPr>
              <a:t>Feeling healthy does not guarantee being healthy.</a:t>
            </a:r>
          </a:p>
        </p:txBody>
      </p:sp>
      <p:pic>
        <p:nvPicPr>
          <p:cNvPr id="3" name="Picture 2" descr="A person holding a baby and a purse&#10;&#10;AI-generated content may be incorrect.">
            <a:extLst>
              <a:ext uri="{FF2B5EF4-FFF2-40B4-BE49-F238E27FC236}">
                <a16:creationId xmlns:a16="http://schemas.microsoft.com/office/drawing/2014/main" id="{3444A7E1-D76A-AAC1-7C2B-7F7ED797C39B}"/>
              </a:ext>
            </a:extLst>
          </p:cNvPr>
          <p:cNvPicPr>
            <a:picLocks noChangeAspect="1"/>
          </p:cNvPicPr>
          <p:nvPr/>
        </p:nvPicPr>
        <p:blipFill>
          <a:blip r:embed="rId3"/>
          <a:stretch>
            <a:fillRect/>
          </a:stretch>
        </p:blipFill>
        <p:spPr>
          <a:xfrm>
            <a:off x="6249307" y="1380899"/>
            <a:ext cx="5455557" cy="3893003"/>
          </a:xfrm>
          <a:prstGeom prst="rect">
            <a:avLst/>
          </a:prstGeom>
        </p:spPr>
      </p:pic>
    </p:spTree>
    <p:extLst>
      <p:ext uri="{BB962C8B-B14F-4D97-AF65-F5344CB8AC3E}">
        <p14:creationId xmlns:p14="http://schemas.microsoft.com/office/powerpoint/2010/main" val="3629446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5F95D8-9AB8-374B-B611-D398D878C76F}"/>
              </a:ext>
            </a:extLst>
          </p:cNvPr>
          <p:cNvSpPr>
            <a:spLocks noGrp="1"/>
          </p:cNvSpPr>
          <p:nvPr>
            <p:ph type="sldNum" sz="quarter" idx="16"/>
          </p:nvPr>
        </p:nvSpPr>
        <p:spPr/>
        <p:txBody>
          <a:bodyPr/>
          <a:lstStyle/>
          <a:p>
            <a:fld id="{63DCA5C9-2E11-4C67-86EB-AE1DE127DC64}" type="slidenum">
              <a:rPr lang="en-US" smtClean="0"/>
              <a:pPr/>
              <a:t>17</a:t>
            </a:fld>
            <a:endParaRPr lang="en-US"/>
          </a:p>
        </p:txBody>
      </p:sp>
      <p:sp>
        <p:nvSpPr>
          <p:cNvPr id="4" name="Date Placeholder 3">
            <a:extLst>
              <a:ext uri="{FF2B5EF4-FFF2-40B4-BE49-F238E27FC236}">
                <a16:creationId xmlns:a16="http://schemas.microsoft.com/office/drawing/2014/main" id="{CDCA296F-81C4-7043-9824-01FAE2DA420A}"/>
              </a:ext>
            </a:extLst>
          </p:cNvPr>
          <p:cNvSpPr>
            <a:spLocks noGrp="1"/>
          </p:cNvSpPr>
          <p:nvPr>
            <p:ph type="dt" sz="half" idx="17"/>
          </p:nvPr>
        </p:nvSpPr>
        <p:spPr/>
        <p:txBody>
          <a:bodyPr/>
          <a:lstStyle/>
          <a:p>
            <a:fld id="{4B069011-EA10-254F-AD46-D1C38BF85099}" type="datetime4">
              <a:rPr lang="en-US"/>
              <a:t>July 8, 2026</a:t>
            </a:fld>
            <a:endParaRPr lang="en-US"/>
          </a:p>
        </p:txBody>
      </p:sp>
      <p:sp>
        <p:nvSpPr>
          <p:cNvPr id="5" name="Title 4">
            <a:extLst>
              <a:ext uri="{FF2B5EF4-FFF2-40B4-BE49-F238E27FC236}">
                <a16:creationId xmlns:a16="http://schemas.microsoft.com/office/drawing/2014/main" id="{AD141585-AB2B-3C40-8CE6-9EE3F96186BE}"/>
              </a:ext>
            </a:extLst>
          </p:cNvPr>
          <p:cNvSpPr>
            <a:spLocks noGrp="1"/>
          </p:cNvSpPr>
          <p:nvPr>
            <p:ph type="title"/>
          </p:nvPr>
        </p:nvSpPr>
        <p:spPr/>
        <p:txBody>
          <a:bodyPr/>
          <a:lstStyle/>
          <a:p>
            <a:r>
              <a:rPr lang="en-US">
                <a:latin typeface="Franklin Gothic Demi Cond"/>
                <a:ea typeface="Verdana"/>
              </a:rPr>
              <a:t>Cervical </a:t>
            </a:r>
            <a:r>
              <a:rPr lang="en-US" err="1">
                <a:latin typeface="Franklin Gothic Demi Cond"/>
                <a:ea typeface="Verdana"/>
              </a:rPr>
              <a:t>cANCER</a:t>
            </a:r>
            <a:r>
              <a:rPr lang="en-US">
                <a:latin typeface="Franklin Gothic Demi Cond"/>
                <a:ea typeface="Verdana"/>
              </a:rPr>
              <a:t> SCREENING </a:t>
            </a:r>
            <a:endParaRPr lang="en-US"/>
          </a:p>
        </p:txBody>
      </p:sp>
      <p:sp>
        <p:nvSpPr>
          <p:cNvPr id="13" name="Rectangle 12">
            <a:extLst>
              <a:ext uri="{FF2B5EF4-FFF2-40B4-BE49-F238E27FC236}">
                <a16:creationId xmlns:a16="http://schemas.microsoft.com/office/drawing/2014/main" id="{BFA6F476-076B-DDC0-346D-23607C5633E1}"/>
              </a:ext>
            </a:extLst>
          </p:cNvPr>
          <p:cNvSpPr/>
          <p:nvPr/>
        </p:nvSpPr>
        <p:spPr>
          <a:xfrm>
            <a:off x="245291" y="1416594"/>
            <a:ext cx="5669280" cy="4572000"/>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4" name="TextBox 4">
            <a:extLst>
              <a:ext uri="{FF2B5EF4-FFF2-40B4-BE49-F238E27FC236}">
                <a16:creationId xmlns:a16="http://schemas.microsoft.com/office/drawing/2014/main" id="{099A600D-2FA8-004C-5A8C-A10C3EB48273}"/>
              </a:ext>
            </a:extLst>
          </p:cNvPr>
          <p:cNvSpPr txBox="1"/>
          <p:nvPr/>
        </p:nvSpPr>
        <p:spPr>
          <a:xfrm>
            <a:off x="428171" y="1690914"/>
            <a:ext cx="5303520" cy="8229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3200" b="1" i="0">
                <a:solidFill>
                  <a:srgbClr val="FFFFFF"/>
                </a:solidFill>
                <a:latin typeface="Arial"/>
              </a:rPr>
              <a:t>Age 21–29</a:t>
            </a:r>
          </a:p>
        </p:txBody>
      </p:sp>
      <p:sp>
        <p:nvSpPr>
          <p:cNvPr id="15" name="TextBox 5">
            <a:extLst>
              <a:ext uri="{FF2B5EF4-FFF2-40B4-BE49-F238E27FC236}">
                <a16:creationId xmlns:a16="http://schemas.microsoft.com/office/drawing/2014/main" id="{F10E927C-0E83-9AF8-A159-2EDAB337F5ED}"/>
              </a:ext>
            </a:extLst>
          </p:cNvPr>
          <p:cNvSpPr txBox="1"/>
          <p:nvPr/>
        </p:nvSpPr>
        <p:spPr>
          <a:xfrm>
            <a:off x="428171" y="2696754"/>
            <a:ext cx="5303520" cy="646331"/>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3600" b="1" i="0">
                <a:solidFill>
                  <a:schemeClr val="accent1"/>
                </a:solidFill>
                <a:latin typeface="Arial"/>
              </a:rPr>
              <a:t>Pap Test</a:t>
            </a:r>
            <a:endParaRPr lang="en-US" sz="3600" b="1" i="0">
              <a:solidFill>
                <a:schemeClr val="accent1"/>
              </a:solidFill>
              <a:latin typeface="Arial"/>
              <a:cs typeface="Arial"/>
            </a:endParaRPr>
          </a:p>
        </p:txBody>
      </p:sp>
      <p:sp>
        <p:nvSpPr>
          <p:cNvPr id="16" name="TextBox 6">
            <a:extLst>
              <a:ext uri="{FF2B5EF4-FFF2-40B4-BE49-F238E27FC236}">
                <a16:creationId xmlns:a16="http://schemas.microsoft.com/office/drawing/2014/main" id="{9AE4D79D-5F4D-1763-1531-DE599F2FF945}"/>
              </a:ext>
            </a:extLst>
          </p:cNvPr>
          <p:cNvSpPr txBox="1"/>
          <p:nvPr/>
        </p:nvSpPr>
        <p:spPr>
          <a:xfrm>
            <a:off x="428171" y="3794034"/>
            <a:ext cx="5303520" cy="7315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200" b="0" i="0">
                <a:solidFill>
                  <a:srgbClr val="C8DCF0"/>
                </a:solidFill>
                <a:latin typeface="Arial"/>
              </a:rPr>
              <a:t>Every 3 Years</a:t>
            </a:r>
          </a:p>
        </p:txBody>
      </p:sp>
      <p:sp>
        <p:nvSpPr>
          <p:cNvPr id="17" name="Rectangle 16">
            <a:extLst>
              <a:ext uri="{FF2B5EF4-FFF2-40B4-BE49-F238E27FC236}">
                <a16:creationId xmlns:a16="http://schemas.microsoft.com/office/drawing/2014/main" id="{96963528-8128-AB26-2CF3-80F5776320D2}"/>
              </a:ext>
            </a:extLst>
          </p:cNvPr>
          <p:cNvSpPr/>
          <p:nvPr/>
        </p:nvSpPr>
        <p:spPr>
          <a:xfrm>
            <a:off x="6234611" y="1416594"/>
            <a:ext cx="5669280" cy="4572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8" name="TextBox 8">
            <a:extLst>
              <a:ext uri="{FF2B5EF4-FFF2-40B4-BE49-F238E27FC236}">
                <a16:creationId xmlns:a16="http://schemas.microsoft.com/office/drawing/2014/main" id="{6DB41460-A570-1429-21D2-18E8E326EEEC}"/>
              </a:ext>
            </a:extLst>
          </p:cNvPr>
          <p:cNvSpPr txBox="1"/>
          <p:nvPr/>
        </p:nvSpPr>
        <p:spPr>
          <a:xfrm>
            <a:off x="6417491" y="1690914"/>
            <a:ext cx="5303520" cy="8229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3200" b="1" i="0">
                <a:solidFill>
                  <a:srgbClr val="FFFFFF"/>
                </a:solidFill>
                <a:latin typeface="Arial"/>
              </a:rPr>
              <a:t>Age 30–65</a:t>
            </a:r>
          </a:p>
        </p:txBody>
      </p:sp>
      <p:sp>
        <p:nvSpPr>
          <p:cNvPr id="19" name="TextBox 9">
            <a:extLst>
              <a:ext uri="{FF2B5EF4-FFF2-40B4-BE49-F238E27FC236}">
                <a16:creationId xmlns:a16="http://schemas.microsoft.com/office/drawing/2014/main" id="{8E603467-E653-406B-187B-F3765C460530}"/>
              </a:ext>
            </a:extLst>
          </p:cNvPr>
          <p:cNvSpPr txBox="1"/>
          <p:nvPr/>
        </p:nvSpPr>
        <p:spPr>
          <a:xfrm>
            <a:off x="6417491" y="2696754"/>
            <a:ext cx="5303520" cy="9144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3600" b="1" i="0">
                <a:solidFill>
                  <a:srgbClr val="FFFFFF"/>
                </a:solidFill>
                <a:latin typeface="Arial"/>
              </a:rPr>
              <a:t>HPV Testing</a:t>
            </a:r>
          </a:p>
        </p:txBody>
      </p:sp>
      <p:sp>
        <p:nvSpPr>
          <p:cNvPr id="20" name="TextBox 10">
            <a:extLst>
              <a:ext uri="{FF2B5EF4-FFF2-40B4-BE49-F238E27FC236}">
                <a16:creationId xmlns:a16="http://schemas.microsoft.com/office/drawing/2014/main" id="{85670EF6-36C9-646D-A5C8-E8520AAD86F3}"/>
              </a:ext>
            </a:extLst>
          </p:cNvPr>
          <p:cNvSpPr txBox="1"/>
          <p:nvPr/>
        </p:nvSpPr>
        <p:spPr>
          <a:xfrm>
            <a:off x="6417491" y="3794034"/>
            <a:ext cx="5303520" cy="7315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200" b="0" i="0">
                <a:solidFill>
                  <a:srgbClr val="C8DCF0"/>
                </a:solidFill>
                <a:latin typeface="Arial"/>
              </a:rPr>
              <a:t>or Co-Testing Every 5 Years</a:t>
            </a:r>
          </a:p>
        </p:txBody>
      </p:sp>
    </p:spTree>
    <p:extLst>
      <p:ext uri="{BB962C8B-B14F-4D97-AF65-F5344CB8AC3E}">
        <p14:creationId xmlns:p14="http://schemas.microsoft.com/office/powerpoint/2010/main" val="4152270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93FF06D-B37F-914B-9F6F-1A71769BF2D2}"/>
              </a:ext>
            </a:extLst>
          </p:cNvPr>
          <p:cNvSpPr>
            <a:spLocks noGrp="1"/>
          </p:cNvSpPr>
          <p:nvPr>
            <p:ph type="title"/>
          </p:nvPr>
        </p:nvSpPr>
        <p:spPr>
          <a:xfrm>
            <a:off x="461963" y="441435"/>
            <a:ext cx="11268075" cy="938957"/>
          </a:xfrm>
        </p:spPr>
        <p:txBody>
          <a:bodyPr/>
          <a:lstStyle/>
          <a:p>
            <a:r>
              <a:rPr lang="en-US">
                <a:latin typeface="Franklin Gothic Demi Cond"/>
                <a:ea typeface="Verdana"/>
              </a:rPr>
              <a:t>Prevention is powerful </a:t>
            </a:r>
          </a:p>
        </p:txBody>
      </p:sp>
      <p:sp>
        <p:nvSpPr>
          <p:cNvPr id="3" name="Slide Number Placeholder 2">
            <a:extLst>
              <a:ext uri="{FF2B5EF4-FFF2-40B4-BE49-F238E27FC236}">
                <a16:creationId xmlns:a16="http://schemas.microsoft.com/office/drawing/2014/main" id="{46544DFC-0CF6-E948-A30D-7C8E15B5A198}"/>
              </a:ext>
            </a:extLst>
          </p:cNvPr>
          <p:cNvSpPr>
            <a:spLocks noGrp="1"/>
          </p:cNvSpPr>
          <p:nvPr>
            <p:ph type="sldNum" sz="quarter" idx="16"/>
          </p:nvPr>
        </p:nvSpPr>
        <p:spPr/>
        <p:txBody>
          <a:bodyPr/>
          <a:lstStyle/>
          <a:p>
            <a:pPr lvl="8"/>
            <a:fld id="{63DCA5C9-2E11-4C67-86EB-AE1DE127DC64}" type="slidenum">
              <a:rPr lang="en-US" smtClean="0"/>
              <a:pPr lvl="8"/>
              <a:t>18</a:t>
            </a:fld>
            <a:endParaRPr lang="en-US"/>
          </a:p>
        </p:txBody>
      </p:sp>
      <p:sp>
        <p:nvSpPr>
          <p:cNvPr id="7" name="Date Placeholder 6">
            <a:extLst>
              <a:ext uri="{FF2B5EF4-FFF2-40B4-BE49-F238E27FC236}">
                <a16:creationId xmlns:a16="http://schemas.microsoft.com/office/drawing/2014/main" id="{DD102679-C4EB-F048-9CE1-0674794A3FD3}"/>
              </a:ext>
            </a:extLst>
          </p:cNvPr>
          <p:cNvSpPr>
            <a:spLocks noGrp="1"/>
          </p:cNvSpPr>
          <p:nvPr>
            <p:ph type="dt" sz="half" idx="17"/>
          </p:nvPr>
        </p:nvSpPr>
        <p:spPr/>
        <p:txBody>
          <a:bodyPr/>
          <a:lstStyle/>
          <a:p>
            <a:fld id="{2FB99438-5D65-FE42-BC68-47D833DB8E50}" type="datetime4">
              <a:rPr lang="en-US"/>
              <a:t>July 8, 2026</a:t>
            </a:fld>
            <a:endParaRPr lang="en-US"/>
          </a:p>
        </p:txBody>
      </p:sp>
      <p:sp>
        <p:nvSpPr>
          <p:cNvPr id="9" name="Rectangle 8">
            <a:extLst>
              <a:ext uri="{FF2B5EF4-FFF2-40B4-BE49-F238E27FC236}">
                <a16:creationId xmlns:a16="http://schemas.microsoft.com/office/drawing/2014/main" id="{91BE684B-B262-EB24-BEE4-CB7EE876EF6D}"/>
              </a:ext>
            </a:extLst>
          </p:cNvPr>
          <p:cNvSpPr/>
          <p:nvPr/>
        </p:nvSpPr>
        <p:spPr>
          <a:xfrm>
            <a:off x="0" y="1005840"/>
            <a:ext cx="12191695" cy="4572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0" name="TextBox 4">
            <a:extLst>
              <a:ext uri="{FF2B5EF4-FFF2-40B4-BE49-F238E27FC236}">
                <a16:creationId xmlns:a16="http://schemas.microsoft.com/office/drawing/2014/main" id="{0D6BFA1D-5831-3E32-A9C9-C8169FDF3E0A}"/>
              </a:ext>
            </a:extLst>
          </p:cNvPr>
          <p:cNvSpPr txBox="1"/>
          <p:nvPr/>
        </p:nvSpPr>
        <p:spPr>
          <a:xfrm>
            <a:off x="457200" y="1051560"/>
            <a:ext cx="11247120" cy="369332"/>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i="1">
                <a:solidFill>
                  <a:srgbClr val="FFFFFF"/>
                </a:solidFill>
                <a:latin typeface="Arial"/>
                <a:cs typeface="Arial"/>
              </a:rPr>
              <a:t>FAMILY PLANNING AND FERTILITY </a:t>
            </a:r>
            <a:endParaRPr lang="en-US" sz="1800" b="0" i="1">
              <a:solidFill>
                <a:srgbClr val="FFFFFF"/>
              </a:solidFill>
              <a:latin typeface="Arial"/>
              <a:cs typeface="Arial"/>
            </a:endParaRPr>
          </a:p>
        </p:txBody>
      </p:sp>
      <p:sp>
        <p:nvSpPr>
          <p:cNvPr id="32" name="Rectangle 31">
            <a:extLst>
              <a:ext uri="{FF2B5EF4-FFF2-40B4-BE49-F238E27FC236}">
                <a16:creationId xmlns:a16="http://schemas.microsoft.com/office/drawing/2014/main" id="{3CB6B298-9D9E-66F6-0831-9FD16B7E9CEE}"/>
              </a:ext>
            </a:extLst>
          </p:cNvPr>
          <p:cNvSpPr/>
          <p:nvPr/>
        </p:nvSpPr>
        <p:spPr>
          <a:xfrm>
            <a:off x="274320" y="1691640"/>
            <a:ext cx="5394960" cy="2286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3" name="Rectangle 32">
            <a:extLst>
              <a:ext uri="{FF2B5EF4-FFF2-40B4-BE49-F238E27FC236}">
                <a16:creationId xmlns:a16="http://schemas.microsoft.com/office/drawing/2014/main" id="{6A18C65F-701C-9B51-FFE6-5A7BC5C3A2E1}"/>
              </a:ext>
            </a:extLst>
          </p:cNvPr>
          <p:cNvSpPr/>
          <p:nvPr/>
        </p:nvSpPr>
        <p:spPr>
          <a:xfrm>
            <a:off x="274320" y="1691640"/>
            <a:ext cx="109728" cy="22860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4" name="TextBox 7">
            <a:extLst>
              <a:ext uri="{FF2B5EF4-FFF2-40B4-BE49-F238E27FC236}">
                <a16:creationId xmlns:a16="http://schemas.microsoft.com/office/drawing/2014/main" id="{9331524D-5FDE-7777-0EC6-975F492E3341}"/>
              </a:ext>
            </a:extLst>
          </p:cNvPr>
          <p:cNvSpPr txBox="1"/>
          <p:nvPr/>
        </p:nvSpPr>
        <p:spPr>
          <a:xfrm>
            <a:off x="502920" y="1828800"/>
            <a:ext cx="731520" cy="6400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800" b="1" i="0">
                <a:solidFill>
                  <a:srgbClr val="00A3E0"/>
                </a:solidFill>
                <a:latin typeface="Arial"/>
              </a:rPr>
              <a:t>📅</a:t>
            </a:r>
          </a:p>
        </p:txBody>
      </p:sp>
      <p:sp>
        <p:nvSpPr>
          <p:cNvPr id="35" name="TextBox 8">
            <a:extLst>
              <a:ext uri="{FF2B5EF4-FFF2-40B4-BE49-F238E27FC236}">
                <a16:creationId xmlns:a16="http://schemas.microsoft.com/office/drawing/2014/main" id="{D0CE5E24-FE85-6DCE-53B6-058DA5348215}"/>
              </a:ext>
            </a:extLst>
          </p:cNvPr>
          <p:cNvSpPr txBox="1"/>
          <p:nvPr/>
        </p:nvSpPr>
        <p:spPr>
          <a:xfrm>
            <a:off x="1325880" y="1783080"/>
            <a:ext cx="4206240" cy="6858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000" b="1" i="0">
                <a:solidFill>
                  <a:srgbClr val="0C2340"/>
                </a:solidFill>
                <a:latin typeface="Arial"/>
              </a:rPr>
              <a:t>Pregnancy Planning</a:t>
            </a:r>
          </a:p>
        </p:txBody>
      </p:sp>
      <p:sp>
        <p:nvSpPr>
          <p:cNvPr id="36" name="TextBox 9">
            <a:extLst>
              <a:ext uri="{FF2B5EF4-FFF2-40B4-BE49-F238E27FC236}">
                <a16:creationId xmlns:a16="http://schemas.microsoft.com/office/drawing/2014/main" id="{B78FC1BB-0F68-2CB0-FA82-7FB4FBEE6F59}"/>
              </a:ext>
            </a:extLst>
          </p:cNvPr>
          <p:cNvSpPr txBox="1"/>
          <p:nvPr/>
        </p:nvSpPr>
        <p:spPr>
          <a:xfrm>
            <a:off x="1325880" y="2514600"/>
            <a:ext cx="420624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Preconception health optimization</a:t>
            </a:r>
          </a:p>
        </p:txBody>
      </p:sp>
      <p:sp>
        <p:nvSpPr>
          <p:cNvPr id="37" name="Rectangle 36">
            <a:extLst>
              <a:ext uri="{FF2B5EF4-FFF2-40B4-BE49-F238E27FC236}">
                <a16:creationId xmlns:a16="http://schemas.microsoft.com/office/drawing/2014/main" id="{6E58B9FB-B6BA-2551-790D-164ABE094D1C}"/>
              </a:ext>
            </a:extLst>
          </p:cNvPr>
          <p:cNvSpPr/>
          <p:nvPr/>
        </p:nvSpPr>
        <p:spPr>
          <a:xfrm>
            <a:off x="6035040" y="1691640"/>
            <a:ext cx="5394960" cy="2286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8" name="Rectangle 37">
            <a:extLst>
              <a:ext uri="{FF2B5EF4-FFF2-40B4-BE49-F238E27FC236}">
                <a16:creationId xmlns:a16="http://schemas.microsoft.com/office/drawing/2014/main" id="{FCF89789-9FB7-B47C-C721-B80CE75F0FEB}"/>
              </a:ext>
            </a:extLst>
          </p:cNvPr>
          <p:cNvSpPr/>
          <p:nvPr/>
        </p:nvSpPr>
        <p:spPr>
          <a:xfrm>
            <a:off x="6035040" y="1691640"/>
            <a:ext cx="109728" cy="22860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9" name="TextBox 12">
            <a:extLst>
              <a:ext uri="{FF2B5EF4-FFF2-40B4-BE49-F238E27FC236}">
                <a16:creationId xmlns:a16="http://schemas.microsoft.com/office/drawing/2014/main" id="{3BBDBA47-705C-DBC4-FEC9-FD0F32D73EFE}"/>
              </a:ext>
            </a:extLst>
          </p:cNvPr>
          <p:cNvSpPr txBox="1"/>
          <p:nvPr/>
        </p:nvSpPr>
        <p:spPr>
          <a:xfrm>
            <a:off x="6263640" y="1828800"/>
            <a:ext cx="731520" cy="6400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800" b="1" i="0">
                <a:solidFill>
                  <a:srgbClr val="00A3E0"/>
                </a:solidFill>
                <a:latin typeface="Arial"/>
              </a:rPr>
              <a:t>❄️</a:t>
            </a:r>
          </a:p>
        </p:txBody>
      </p:sp>
      <p:sp>
        <p:nvSpPr>
          <p:cNvPr id="40" name="TextBox 13">
            <a:extLst>
              <a:ext uri="{FF2B5EF4-FFF2-40B4-BE49-F238E27FC236}">
                <a16:creationId xmlns:a16="http://schemas.microsoft.com/office/drawing/2014/main" id="{B5F73A84-355B-D0AE-8C59-83B151866828}"/>
              </a:ext>
            </a:extLst>
          </p:cNvPr>
          <p:cNvSpPr txBox="1"/>
          <p:nvPr/>
        </p:nvSpPr>
        <p:spPr>
          <a:xfrm>
            <a:off x="7086600" y="1783080"/>
            <a:ext cx="4206240" cy="6858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000" b="1" i="0">
                <a:solidFill>
                  <a:srgbClr val="0C2340"/>
                </a:solidFill>
                <a:latin typeface="Arial"/>
              </a:rPr>
              <a:t>Fertility Preservation</a:t>
            </a:r>
          </a:p>
        </p:txBody>
      </p:sp>
      <p:sp>
        <p:nvSpPr>
          <p:cNvPr id="41" name="TextBox 14">
            <a:extLst>
              <a:ext uri="{FF2B5EF4-FFF2-40B4-BE49-F238E27FC236}">
                <a16:creationId xmlns:a16="http://schemas.microsoft.com/office/drawing/2014/main" id="{56714E85-20F4-4AE2-D5DE-BC6E6F17E694}"/>
              </a:ext>
            </a:extLst>
          </p:cNvPr>
          <p:cNvSpPr txBox="1"/>
          <p:nvPr/>
        </p:nvSpPr>
        <p:spPr>
          <a:xfrm>
            <a:off x="7086600" y="2514600"/>
            <a:ext cx="420624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Assessing options &amp; timing</a:t>
            </a:r>
          </a:p>
        </p:txBody>
      </p:sp>
      <p:sp>
        <p:nvSpPr>
          <p:cNvPr id="42" name="Rectangle 41">
            <a:extLst>
              <a:ext uri="{FF2B5EF4-FFF2-40B4-BE49-F238E27FC236}">
                <a16:creationId xmlns:a16="http://schemas.microsoft.com/office/drawing/2014/main" id="{D833483C-C882-4583-6A3B-1D7793F1205A}"/>
              </a:ext>
            </a:extLst>
          </p:cNvPr>
          <p:cNvSpPr/>
          <p:nvPr/>
        </p:nvSpPr>
        <p:spPr>
          <a:xfrm>
            <a:off x="274320" y="4114800"/>
            <a:ext cx="5394960" cy="2286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3" name="Rectangle 42">
            <a:extLst>
              <a:ext uri="{FF2B5EF4-FFF2-40B4-BE49-F238E27FC236}">
                <a16:creationId xmlns:a16="http://schemas.microsoft.com/office/drawing/2014/main" id="{C576A5ED-75C9-9DF9-22FE-5A19C9878F2B}"/>
              </a:ext>
            </a:extLst>
          </p:cNvPr>
          <p:cNvSpPr/>
          <p:nvPr/>
        </p:nvSpPr>
        <p:spPr>
          <a:xfrm>
            <a:off x="274320" y="4114800"/>
            <a:ext cx="109728" cy="22860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4" name="TextBox 17">
            <a:extLst>
              <a:ext uri="{FF2B5EF4-FFF2-40B4-BE49-F238E27FC236}">
                <a16:creationId xmlns:a16="http://schemas.microsoft.com/office/drawing/2014/main" id="{09A2306B-1A08-53D5-A0AD-104C150673F7}"/>
              </a:ext>
            </a:extLst>
          </p:cNvPr>
          <p:cNvSpPr txBox="1"/>
          <p:nvPr/>
        </p:nvSpPr>
        <p:spPr>
          <a:xfrm>
            <a:off x="502920" y="4251960"/>
            <a:ext cx="731520" cy="6400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800" b="1" i="0">
                <a:solidFill>
                  <a:srgbClr val="00A3E0"/>
                </a:solidFill>
                <a:latin typeface="Arial"/>
              </a:rPr>
              <a:t>👨‍👩‍👧</a:t>
            </a:r>
          </a:p>
        </p:txBody>
      </p:sp>
      <p:sp>
        <p:nvSpPr>
          <p:cNvPr id="45" name="TextBox 18">
            <a:extLst>
              <a:ext uri="{FF2B5EF4-FFF2-40B4-BE49-F238E27FC236}">
                <a16:creationId xmlns:a16="http://schemas.microsoft.com/office/drawing/2014/main" id="{809BB304-5463-2378-C069-54B2941408DF}"/>
              </a:ext>
            </a:extLst>
          </p:cNvPr>
          <p:cNvSpPr txBox="1"/>
          <p:nvPr/>
        </p:nvSpPr>
        <p:spPr>
          <a:xfrm>
            <a:off x="1325880" y="4206240"/>
            <a:ext cx="4206240" cy="6858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000" b="1" i="0">
                <a:solidFill>
                  <a:srgbClr val="0C2340"/>
                </a:solidFill>
                <a:latin typeface="Arial"/>
              </a:rPr>
              <a:t>Family Building Goals</a:t>
            </a:r>
          </a:p>
        </p:txBody>
      </p:sp>
      <p:sp>
        <p:nvSpPr>
          <p:cNvPr id="46" name="TextBox 19">
            <a:extLst>
              <a:ext uri="{FF2B5EF4-FFF2-40B4-BE49-F238E27FC236}">
                <a16:creationId xmlns:a16="http://schemas.microsoft.com/office/drawing/2014/main" id="{CF8B3C08-A43B-853B-299E-D8ACF252CD4B}"/>
              </a:ext>
            </a:extLst>
          </p:cNvPr>
          <p:cNvSpPr txBox="1"/>
          <p:nvPr/>
        </p:nvSpPr>
        <p:spPr>
          <a:xfrm>
            <a:off x="1325880" y="4937760"/>
            <a:ext cx="420624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Aligning plans with health</a:t>
            </a:r>
          </a:p>
        </p:txBody>
      </p:sp>
      <p:sp>
        <p:nvSpPr>
          <p:cNvPr id="47" name="Rectangle 46">
            <a:extLst>
              <a:ext uri="{FF2B5EF4-FFF2-40B4-BE49-F238E27FC236}">
                <a16:creationId xmlns:a16="http://schemas.microsoft.com/office/drawing/2014/main" id="{F84D0B02-BD05-7A4A-B407-B3656353A9AA}"/>
              </a:ext>
            </a:extLst>
          </p:cNvPr>
          <p:cNvSpPr/>
          <p:nvPr/>
        </p:nvSpPr>
        <p:spPr>
          <a:xfrm>
            <a:off x="6035040" y="4114800"/>
            <a:ext cx="5394960" cy="2286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8" name="Rectangle 47">
            <a:extLst>
              <a:ext uri="{FF2B5EF4-FFF2-40B4-BE49-F238E27FC236}">
                <a16:creationId xmlns:a16="http://schemas.microsoft.com/office/drawing/2014/main" id="{B7E56D7F-3563-64B1-D6AB-CCF3522B0E83}"/>
              </a:ext>
            </a:extLst>
          </p:cNvPr>
          <p:cNvSpPr/>
          <p:nvPr/>
        </p:nvSpPr>
        <p:spPr>
          <a:xfrm>
            <a:off x="6035040" y="4114800"/>
            <a:ext cx="109728" cy="22860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9" name="TextBox 22">
            <a:extLst>
              <a:ext uri="{FF2B5EF4-FFF2-40B4-BE49-F238E27FC236}">
                <a16:creationId xmlns:a16="http://schemas.microsoft.com/office/drawing/2014/main" id="{380EE270-4FF3-5429-DCB7-471A5881CC54}"/>
              </a:ext>
            </a:extLst>
          </p:cNvPr>
          <p:cNvSpPr txBox="1"/>
          <p:nvPr/>
        </p:nvSpPr>
        <p:spPr>
          <a:xfrm>
            <a:off x="6263640" y="4251960"/>
            <a:ext cx="731520" cy="6400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800" b="1" i="0">
                <a:solidFill>
                  <a:srgbClr val="00A3E0"/>
                </a:solidFill>
                <a:latin typeface="Arial"/>
              </a:rPr>
              <a:t>🩺</a:t>
            </a:r>
          </a:p>
        </p:txBody>
      </p:sp>
      <p:sp>
        <p:nvSpPr>
          <p:cNvPr id="50" name="TextBox 23">
            <a:extLst>
              <a:ext uri="{FF2B5EF4-FFF2-40B4-BE49-F238E27FC236}">
                <a16:creationId xmlns:a16="http://schemas.microsoft.com/office/drawing/2014/main" id="{CE919C5D-FB1F-C3C1-9833-844324BBFD11}"/>
              </a:ext>
            </a:extLst>
          </p:cNvPr>
          <p:cNvSpPr txBox="1"/>
          <p:nvPr/>
        </p:nvSpPr>
        <p:spPr>
          <a:xfrm>
            <a:off x="7086600" y="4206240"/>
            <a:ext cx="4206240" cy="6858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000" b="1" i="0">
                <a:solidFill>
                  <a:srgbClr val="0C2340"/>
                </a:solidFill>
                <a:latin typeface="Arial"/>
              </a:rPr>
              <a:t>Chronic Disease Mgmt</a:t>
            </a:r>
          </a:p>
        </p:txBody>
      </p:sp>
      <p:sp>
        <p:nvSpPr>
          <p:cNvPr id="51" name="TextBox 24">
            <a:extLst>
              <a:ext uri="{FF2B5EF4-FFF2-40B4-BE49-F238E27FC236}">
                <a16:creationId xmlns:a16="http://schemas.microsoft.com/office/drawing/2014/main" id="{0DA117F4-6791-53C9-5663-71D45F1BE8BD}"/>
              </a:ext>
            </a:extLst>
          </p:cNvPr>
          <p:cNvSpPr txBox="1"/>
          <p:nvPr/>
        </p:nvSpPr>
        <p:spPr>
          <a:xfrm>
            <a:off x="7086600" y="4937760"/>
            <a:ext cx="420624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Managing conditions before conception</a:t>
            </a:r>
          </a:p>
        </p:txBody>
      </p:sp>
    </p:spTree>
    <p:extLst>
      <p:ext uri="{BB962C8B-B14F-4D97-AF65-F5344CB8AC3E}">
        <p14:creationId xmlns:p14="http://schemas.microsoft.com/office/powerpoint/2010/main" val="13005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C9B3F8-487A-9041-8D7B-C2F821749F27}"/>
              </a:ext>
            </a:extLst>
          </p:cNvPr>
          <p:cNvSpPr>
            <a:spLocks noGrp="1"/>
          </p:cNvSpPr>
          <p:nvPr>
            <p:ph sz="quarter" idx="12"/>
          </p:nvPr>
        </p:nvSpPr>
        <p:spPr>
          <a:xfrm>
            <a:off x="458789" y="1541464"/>
            <a:ext cx="5489574" cy="4516436"/>
          </a:xfrm>
        </p:spPr>
        <p:txBody>
          <a:bodyPr vert="horz" lIns="0" tIns="0" rIns="1828800" bIns="0" rtlCol="0">
            <a:normAutofit/>
          </a:bodyPr>
          <a:lstStyle/>
          <a:p>
            <a:pPr lvl="1">
              <a:lnSpc>
                <a:spcPct val="90000"/>
              </a:lnSpc>
            </a:pPr>
            <a:r>
              <a:rPr lang="en-US" sz="1500"/>
              <a:t>Weight is not simply about calories and will power </a:t>
            </a:r>
          </a:p>
          <a:p>
            <a:pPr>
              <a:lnSpc>
                <a:spcPct val="90000"/>
              </a:lnSpc>
            </a:pPr>
            <a:endParaRPr lang="en-US" sz="1500"/>
          </a:p>
          <a:p>
            <a:pPr>
              <a:lnSpc>
                <a:spcPct val="90000"/>
              </a:lnSpc>
            </a:pPr>
            <a:r>
              <a:rPr lang="en-US" sz="1500"/>
              <a:t>PMOS and insulin resistance</a:t>
            </a:r>
          </a:p>
          <a:p>
            <a:pPr>
              <a:lnSpc>
                <a:spcPct val="90000"/>
              </a:lnSpc>
            </a:pPr>
            <a:r>
              <a:rPr lang="en-US" sz="1500"/>
              <a:t>Thyroid disorders (hypothyroidism)</a:t>
            </a:r>
          </a:p>
          <a:p>
            <a:pPr>
              <a:lnSpc>
                <a:spcPct val="90000"/>
              </a:lnSpc>
            </a:pPr>
            <a:r>
              <a:rPr lang="en-US" sz="1500"/>
              <a:t>Cortisol changes from chronic stress</a:t>
            </a:r>
          </a:p>
          <a:p>
            <a:pPr>
              <a:lnSpc>
                <a:spcPct val="90000"/>
              </a:lnSpc>
            </a:pPr>
            <a:r>
              <a:rPr lang="en-US" sz="1500"/>
              <a:t>Estrogen fluctuations and perimenopause</a:t>
            </a:r>
          </a:p>
          <a:p>
            <a:pPr>
              <a:lnSpc>
                <a:spcPct val="90000"/>
              </a:lnSpc>
            </a:pPr>
            <a:r>
              <a:rPr lang="en-US" sz="1500"/>
              <a:t>Sleep disorders and metabolic disruption</a:t>
            </a:r>
          </a:p>
          <a:p>
            <a:pPr>
              <a:lnSpc>
                <a:spcPct val="90000"/>
              </a:lnSpc>
            </a:pPr>
            <a:r>
              <a:rPr lang="en-US" sz="1500"/>
              <a:t>Certain medications</a:t>
            </a:r>
          </a:p>
          <a:p>
            <a:pPr>
              <a:lnSpc>
                <a:spcPct val="90000"/>
              </a:lnSpc>
            </a:pPr>
            <a:endParaRPr lang="en-US" sz="1500"/>
          </a:p>
          <a:p>
            <a:pPr>
              <a:lnSpc>
                <a:spcPct val="90000"/>
              </a:lnSpc>
            </a:pPr>
            <a:r>
              <a:rPr lang="en-US" sz="1500"/>
              <a:t>Obesity is a complex chronic disease---not a character flaw.</a:t>
            </a:r>
          </a:p>
        </p:txBody>
      </p:sp>
      <p:sp>
        <p:nvSpPr>
          <p:cNvPr id="4" name="Slide Number Placeholder 3">
            <a:extLst>
              <a:ext uri="{FF2B5EF4-FFF2-40B4-BE49-F238E27FC236}">
                <a16:creationId xmlns:a16="http://schemas.microsoft.com/office/drawing/2014/main" id="{75964FED-A4FD-1A44-8BF3-59A45A45520F}"/>
              </a:ext>
            </a:extLst>
          </p:cNvPr>
          <p:cNvSpPr>
            <a:spLocks noGrp="1"/>
          </p:cNvSpPr>
          <p:nvPr>
            <p:ph type="sldNum" sz="quarter" idx="16"/>
          </p:nvPr>
        </p:nvSpPr>
        <p:spPr>
          <a:xfrm>
            <a:off x="11347742" y="6346858"/>
            <a:ext cx="382295" cy="193232"/>
          </a:xfrm>
        </p:spPr>
        <p:txBody>
          <a:bodyPr anchor="b">
            <a:normAutofit/>
          </a:bodyPr>
          <a:lstStyle/>
          <a:p>
            <a:pPr>
              <a:spcAft>
                <a:spcPts val="600"/>
              </a:spcAft>
            </a:pPr>
            <a:fld id="{63DCA5C9-2E11-4C67-86EB-AE1DE127DC64}" type="slidenum">
              <a:rPr lang="en-US" smtClean="0"/>
              <a:pPr>
                <a:spcAft>
                  <a:spcPts val="600"/>
                </a:spcAft>
              </a:pPr>
              <a:t>19</a:t>
            </a:fld>
            <a:endParaRPr lang="en-US"/>
          </a:p>
        </p:txBody>
      </p:sp>
      <p:pic>
        <p:nvPicPr>
          <p:cNvPr id="13" name="Picture 12" descr="A person standing on a scale&#10;&#10;AI-generated content may be incorrect.">
            <a:extLst>
              <a:ext uri="{FF2B5EF4-FFF2-40B4-BE49-F238E27FC236}">
                <a16:creationId xmlns:a16="http://schemas.microsoft.com/office/drawing/2014/main" id="{98023209-38EE-0F89-3B86-37C15FB071A2}"/>
              </a:ext>
            </a:extLst>
          </p:cNvPr>
          <p:cNvPicPr>
            <a:picLocks noChangeAspect="1"/>
          </p:cNvPicPr>
          <p:nvPr/>
        </p:nvPicPr>
        <p:blipFill>
          <a:blip r:embed="rId3"/>
          <a:stretch>
            <a:fillRect/>
          </a:stretch>
        </p:blipFill>
        <p:spPr>
          <a:xfrm>
            <a:off x="6786683" y="1541463"/>
            <a:ext cx="4397135" cy="4516437"/>
          </a:xfrm>
          <a:prstGeom prst="rect">
            <a:avLst/>
          </a:prstGeom>
          <a:noFill/>
        </p:spPr>
      </p:pic>
      <p:sp>
        <p:nvSpPr>
          <p:cNvPr id="5" name="Date Placeholder 4">
            <a:extLst>
              <a:ext uri="{FF2B5EF4-FFF2-40B4-BE49-F238E27FC236}">
                <a16:creationId xmlns:a16="http://schemas.microsoft.com/office/drawing/2014/main" id="{32A43049-7297-5045-BA77-F586FFE68FEA}"/>
              </a:ext>
            </a:extLst>
          </p:cNvPr>
          <p:cNvSpPr>
            <a:spLocks noGrp="1"/>
          </p:cNvSpPr>
          <p:nvPr>
            <p:ph type="dt" sz="half" idx="17"/>
          </p:nvPr>
        </p:nvSpPr>
        <p:spPr>
          <a:xfrm>
            <a:off x="8166101" y="6343651"/>
            <a:ext cx="3181641" cy="203200"/>
          </a:xfrm>
        </p:spPr>
        <p:txBody>
          <a:bodyPr anchor="b">
            <a:normAutofit/>
          </a:bodyPr>
          <a:lstStyle/>
          <a:p>
            <a:pPr>
              <a:spcAft>
                <a:spcPts val="600"/>
              </a:spcAft>
            </a:pPr>
            <a:fld id="{5ECAFAD3-269C-EC43-B5DD-878223234394}" type="datetime4">
              <a:rPr lang="en-US"/>
              <a:pPr>
                <a:spcAft>
                  <a:spcPts val="600"/>
                </a:spcAft>
              </a:pPr>
              <a:t>July 8, 2026</a:t>
            </a:fld>
            <a:endParaRPr lang="en-US"/>
          </a:p>
        </p:txBody>
      </p:sp>
      <p:sp>
        <p:nvSpPr>
          <p:cNvPr id="3" name="Title 2">
            <a:extLst>
              <a:ext uri="{FF2B5EF4-FFF2-40B4-BE49-F238E27FC236}">
                <a16:creationId xmlns:a16="http://schemas.microsoft.com/office/drawing/2014/main" id="{0A320552-F7AF-524A-B725-421C3F7BBF0F}"/>
              </a:ext>
            </a:extLst>
          </p:cNvPr>
          <p:cNvSpPr>
            <a:spLocks noGrp="1"/>
          </p:cNvSpPr>
          <p:nvPr>
            <p:ph type="title"/>
          </p:nvPr>
        </p:nvSpPr>
        <p:spPr>
          <a:xfrm>
            <a:off x="461963" y="406399"/>
            <a:ext cx="11268075" cy="973993"/>
          </a:xfrm>
        </p:spPr>
        <p:txBody>
          <a:bodyPr anchor="t">
            <a:normAutofit/>
          </a:bodyPr>
          <a:lstStyle/>
          <a:p>
            <a:r>
              <a:rPr lang="en-US"/>
              <a:t>When weight gain is more than weight gain</a:t>
            </a:r>
          </a:p>
        </p:txBody>
      </p:sp>
    </p:spTree>
    <p:extLst>
      <p:ext uri="{BB962C8B-B14F-4D97-AF65-F5344CB8AC3E}">
        <p14:creationId xmlns:p14="http://schemas.microsoft.com/office/powerpoint/2010/main" val="812893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EB39B-A38C-409C-9857-5EF80327B141}"/>
              </a:ext>
            </a:extLst>
          </p:cNvPr>
          <p:cNvSpPr>
            <a:spLocks noGrp="1"/>
          </p:cNvSpPr>
          <p:nvPr>
            <p:ph type="title"/>
          </p:nvPr>
        </p:nvSpPr>
        <p:spPr/>
        <p:txBody>
          <a:bodyPr/>
          <a:lstStyle/>
          <a:p>
            <a:r>
              <a:rPr lang="en-US" dirty="0"/>
              <a:t>Redefining tomorrow’s healthcare for women today</a:t>
            </a:r>
          </a:p>
        </p:txBody>
      </p:sp>
      <p:sp>
        <p:nvSpPr>
          <p:cNvPr id="4" name="Slide Number Placeholder 3">
            <a:extLst>
              <a:ext uri="{FF2B5EF4-FFF2-40B4-BE49-F238E27FC236}">
                <a16:creationId xmlns:a16="http://schemas.microsoft.com/office/drawing/2014/main" id="{2AC5599A-D856-4DD6-85E5-8D43C34E961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1000" b="0" i="0" u="none" strike="noStrike" kern="1200" cap="none" spc="0" normalizeH="0" baseline="0" noProof="0" smtClean="0">
                <a:ln>
                  <a:noFill/>
                </a:ln>
                <a:solidFill>
                  <a:srgbClr val="414141"/>
                </a:solidFill>
                <a:effectLst/>
                <a:uLnTx/>
                <a:uFillTx/>
                <a:latin typeface="Franklin Gothic Book" panose="020B0503020102020204"/>
                <a:ea typeface="Verdan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00" b="0" i="0" u="none" strike="noStrike" kern="1200" cap="none" spc="0" normalizeH="0" baseline="0" noProof="0">
              <a:ln>
                <a:noFill/>
              </a:ln>
              <a:solidFill>
                <a:srgbClr val="414141"/>
              </a:solidFill>
              <a:effectLst/>
              <a:uLnTx/>
              <a:uFillTx/>
              <a:latin typeface="Franklin Gothic Book" panose="020B0503020102020204"/>
              <a:ea typeface="Verdana" panose="020B0604030504040204" pitchFamily="34" charset="0"/>
            </a:endParaRPr>
          </a:p>
        </p:txBody>
      </p:sp>
      <p:sp>
        <p:nvSpPr>
          <p:cNvPr id="5" name="Text Placeholder 4">
            <a:extLst>
              <a:ext uri="{FF2B5EF4-FFF2-40B4-BE49-F238E27FC236}">
                <a16:creationId xmlns:a16="http://schemas.microsoft.com/office/drawing/2014/main" id="{CA2F7F55-D19D-4CA8-A053-0210E96671C5}"/>
              </a:ext>
            </a:extLst>
          </p:cNvPr>
          <p:cNvSpPr>
            <a:spLocks noGrp="1"/>
          </p:cNvSpPr>
          <p:nvPr>
            <p:ph type="body" sz="quarter" idx="19"/>
          </p:nvPr>
        </p:nvSpPr>
        <p:spPr/>
        <p:txBody>
          <a:bodyPr/>
          <a:lstStyle/>
          <a:p>
            <a:r>
              <a:rPr lang="en-US" dirty="0"/>
              <a:t>The Katz Institute for Women’s Health is dedicated to improving the health of women across their lifespan, bridging the gap between wellness and personalized care delivery.  </a:t>
            </a:r>
          </a:p>
          <a:p>
            <a:endParaRPr lang="en-US" dirty="0"/>
          </a:p>
          <a:p>
            <a:r>
              <a:rPr lang="en-US" dirty="0"/>
              <a:t>We are advancing women’s health every day by providing expert, coordinated clinical care, educating our community  on prevention and well-being and supporting sex- and gender-specific research. </a:t>
            </a:r>
          </a:p>
          <a:p>
            <a:endParaRPr lang="en-US" dirty="0"/>
          </a:p>
        </p:txBody>
      </p:sp>
    </p:spTree>
    <p:extLst>
      <p:ext uri="{BB962C8B-B14F-4D97-AF65-F5344CB8AC3E}">
        <p14:creationId xmlns:p14="http://schemas.microsoft.com/office/powerpoint/2010/main" val="422979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3DE42-1A83-1105-CF48-8996370D6AD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11E323D-0F89-C288-BF28-6FAED86AE75F}"/>
              </a:ext>
            </a:extLst>
          </p:cNvPr>
          <p:cNvSpPr>
            <a:spLocks noGrp="1"/>
          </p:cNvSpPr>
          <p:nvPr>
            <p:ph type="title"/>
          </p:nvPr>
        </p:nvSpPr>
        <p:spPr>
          <a:xfrm>
            <a:off x="520020" y="441435"/>
            <a:ext cx="11268075" cy="938957"/>
          </a:xfrm>
        </p:spPr>
        <p:txBody>
          <a:bodyPr/>
          <a:lstStyle/>
          <a:p>
            <a:r>
              <a:rPr lang="en-US">
                <a:latin typeface="Franklin Gothic Demi Cond"/>
                <a:ea typeface="Verdana"/>
              </a:rPr>
              <a:t>Mental health matters </a:t>
            </a:r>
          </a:p>
        </p:txBody>
      </p:sp>
      <p:sp>
        <p:nvSpPr>
          <p:cNvPr id="3" name="Slide Number Placeholder 2">
            <a:extLst>
              <a:ext uri="{FF2B5EF4-FFF2-40B4-BE49-F238E27FC236}">
                <a16:creationId xmlns:a16="http://schemas.microsoft.com/office/drawing/2014/main" id="{B10086BC-378F-6813-4B24-6D9A1AB40D91}"/>
              </a:ext>
            </a:extLst>
          </p:cNvPr>
          <p:cNvSpPr>
            <a:spLocks noGrp="1"/>
          </p:cNvSpPr>
          <p:nvPr>
            <p:ph type="sldNum" sz="quarter" idx="11"/>
          </p:nvPr>
        </p:nvSpPr>
        <p:spPr/>
        <p:txBody>
          <a:bodyPr/>
          <a:lstStyle/>
          <a:p>
            <a:pPr lvl="8"/>
            <a:fld id="{63DCA5C9-2E11-4C67-86EB-AE1DE127DC64}" type="slidenum">
              <a:rPr lang="en-US" smtClean="0"/>
              <a:pPr lvl="8"/>
              <a:t>20</a:t>
            </a:fld>
            <a:endParaRPr lang="en-US"/>
          </a:p>
        </p:txBody>
      </p:sp>
      <p:sp>
        <p:nvSpPr>
          <p:cNvPr id="5" name="Date Placeholder 4">
            <a:extLst>
              <a:ext uri="{FF2B5EF4-FFF2-40B4-BE49-F238E27FC236}">
                <a16:creationId xmlns:a16="http://schemas.microsoft.com/office/drawing/2014/main" id="{C72EF51D-B519-08B2-38D3-F220246AC85B}"/>
              </a:ext>
            </a:extLst>
          </p:cNvPr>
          <p:cNvSpPr>
            <a:spLocks noGrp="1"/>
          </p:cNvSpPr>
          <p:nvPr>
            <p:ph type="dt" sz="half" idx="12"/>
          </p:nvPr>
        </p:nvSpPr>
        <p:spPr/>
        <p:txBody>
          <a:bodyPr/>
          <a:lstStyle/>
          <a:p>
            <a:fld id="{699A746E-CFE2-A44C-B8CA-F26F13958145}" type="datetime4">
              <a:rPr lang="en-US"/>
              <a:t>July 8, 2026</a:t>
            </a:fld>
            <a:endParaRPr lang="en-US"/>
          </a:p>
        </p:txBody>
      </p:sp>
      <p:sp>
        <p:nvSpPr>
          <p:cNvPr id="2" name="Rectangle 1">
            <a:extLst>
              <a:ext uri="{FF2B5EF4-FFF2-40B4-BE49-F238E27FC236}">
                <a16:creationId xmlns:a16="http://schemas.microsoft.com/office/drawing/2014/main" id="{C4C990F8-8EED-05FC-A00C-2C826F158DAE}"/>
              </a:ext>
            </a:extLst>
          </p:cNvPr>
          <p:cNvSpPr/>
          <p:nvPr/>
        </p:nvSpPr>
        <p:spPr>
          <a:xfrm>
            <a:off x="0" y="1005840"/>
            <a:ext cx="12191695" cy="457200"/>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 name="TextBox 4">
            <a:extLst>
              <a:ext uri="{FF2B5EF4-FFF2-40B4-BE49-F238E27FC236}">
                <a16:creationId xmlns:a16="http://schemas.microsoft.com/office/drawing/2014/main" id="{083E810E-05B1-FAC2-61F7-084990738C2A}"/>
              </a:ext>
            </a:extLst>
          </p:cNvPr>
          <p:cNvSpPr txBox="1"/>
          <p:nvPr/>
        </p:nvSpPr>
        <p:spPr>
          <a:xfrm>
            <a:off x="457200" y="1051560"/>
            <a:ext cx="11247120" cy="457200"/>
          </a:xfrm>
          <a:prstGeom prst="rect">
            <a:avLst/>
          </a:prstGeom>
          <a:solidFill>
            <a:schemeClr val="accent1"/>
          </a:solid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Mental Health IS Health — Watch for these important signals:</a:t>
            </a:r>
          </a:p>
        </p:txBody>
      </p:sp>
      <p:sp>
        <p:nvSpPr>
          <p:cNvPr id="7" name="Rectangle 6">
            <a:extLst>
              <a:ext uri="{FF2B5EF4-FFF2-40B4-BE49-F238E27FC236}">
                <a16:creationId xmlns:a16="http://schemas.microsoft.com/office/drawing/2014/main" id="{E3C59D65-DCE1-637F-F9A7-7C56985DA27B}"/>
              </a:ext>
            </a:extLst>
          </p:cNvPr>
          <p:cNvSpPr/>
          <p:nvPr/>
        </p:nvSpPr>
        <p:spPr>
          <a:xfrm>
            <a:off x="737463"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8" name="Rectangle 7">
            <a:extLst>
              <a:ext uri="{FF2B5EF4-FFF2-40B4-BE49-F238E27FC236}">
                <a16:creationId xmlns:a16="http://schemas.microsoft.com/office/drawing/2014/main" id="{400E285C-2D5D-FD3A-C0F2-FB6294E84514}"/>
              </a:ext>
            </a:extLst>
          </p:cNvPr>
          <p:cNvSpPr/>
          <p:nvPr/>
        </p:nvSpPr>
        <p:spPr>
          <a:xfrm>
            <a:off x="1057503" y="2103120"/>
            <a:ext cx="1371600" cy="13716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9" name="TextBox 7">
            <a:extLst>
              <a:ext uri="{FF2B5EF4-FFF2-40B4-BE49-F238E27FC236}">
                <a16:creationId xmlns:a16="http://schemas.microsoft.com/office/drawing/2014/main" id="{7D03A550-7923-78D8-1BC4-25ECD53081A6}"/>
              </a:ext>
            </a:extLst>
          </p:cNvPr>
          <p:cNvSpPr txBox="1"/>
          <p:nvPr/>
        </p:nvSpPr>
        <p:spPr>
          <a:xfrm>
            <a:off x="1057503"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10" name="TextBox 8">
            <a:extLst>
              <a:ext uri="{FF2B5EF4-FFF2-40B4-BE49-F238E27FC236}">
                <a16:creationId xmlns:a16="http://schemas.microsoft.com/office/drawing/2014/main" id="{376F16EF-23C4-AA67-F1F8-E568D131B324}"/>
              </a:ext>
            </a:extLst>
          </p:cNvPr>
          <p:cNvSpPr txBox="1"/>
          <p:nvPr/>
        </p:nvSpPr>
        <p:spPr>
          <a:xfrm>
            <a:off x="783183"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Anxiety</a:t>
            </a:r>
          </a:p>
        </p:txBody>
      </p:sp>
      <p:sp>
        <p:nvSpPr>
          <p:cNvPr id="11" name="Rectangle 10">
            <a:extLst>
              <a:ext uri="{FF2B5EF4-FFF2-40B4-BE49-F238E27FC236}">
                <a16:creationId xmlns:a16="http://schemas.microsoft.com/office/drawing/2014/main" id="{32B6A353-A544-7001-D612-B87A53FC5B7A}"/>
              </a:ext>
            </a:extLst>
          </p:cNvPr>
          <p:cNvSpPr/>
          <p:nvPr/>
        </p:nvSpPr>
        <p:spPr>
          <a:xfrm>
            <a:off x="2913735"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2" name="Rectangle 11">
            <a:extLst>
              <a:ext uri="{FF2B5EF4-FFF2-40B4-BE49-F238E27FC236}">
                <a16:creationId xmlns:a16="http://schemas.microsoft.com/office/drawing/2014/main" id="{D883146C-BE1E-8FBD-A65C-4D9B3AE4AEED}"/>
              </a:ext>
            </a:extLst>
          </p:cNvPr>
          <p:cNvSpPr/>
          <p:nvPr/>
        </p:nvSpPr>
        <p:spPr>
          <a:xfrm>
            <a:off x="3233775" y="2103120"/>
            <a:ext cx="1371600" cy="13716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3" name="TextBox 11">
            <a:extLst>
              <a:ext uri="{FF2B5EF4-FFF2-40B4-BE49-F238E27FC236}">
                <a16:creationId xmlns:a16="http://schemas.microsoft.com/office/drawing/2014/main" id="{8C18736D-CF60-88A6-F9BA-993D7E5284A4}"/>
              </a:ext>
            </a:extLst>
          </p:cNvPr>
          <p:cNvSpPr txBox="1"/>
          <p:nvPr/>
        </p:nvSpPr>
        <p:spPr>
          <a:xfrm>
            <a:off x="3233775"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14" name="TextBox 12">
            <a:extLst>
              <a:ext uri="{FF2B5EF4-FFF2-40B4-BE49-F238E27FC236}">
                <a16:creationId xmlns:a16="http://schemas.microsoft.com/office/drawing/2014/main" id="{3DD1C093-2CF9-7262-2E8F-B951ECA020E8}"/>
              </a:ext>
            </a:extLst>
          </p:cNvPr>
          <p:cNvSpPr txBox="1"/>
          <p:nvPr/>
        </p:nvSpPr>
        <p:spPr>
          <a:xfrm>
            <a:off x="2959455"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Depression</a:t>
            </a:r>
          </a:p>
        </p:txBody>
      </p:sp>
      <p:sp>
        <p:nvSpPr>
          <p:cNvPr id="15" name="Rectangle 14">
            <a:extLst>
              <a:ext uri="{FF2B5EF4-FFF2-40B4-BE49-F238E27FC236}">
                <a16:creationId xmlns:a16="http://schemas.microsoft.com/office/drawing/2014/main" id="{5E1FECE6-1631-621E-2DE0-58EC2A13C964}"/>
              </a:ext>
            </a:extLst>
          </p:cNvPr>
          <p:cNvSpPr/>
          <p:nvPr/>
        </p:nvSpPr>
        <p:spPr>
          <a:xfrm>
            <a:off x="5090007"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6" name="Rectangle 15">
            <a:extLst>
              <a:ext uri="{FF2B5EF4-FFF2-40B4-BE49-F238E27FC236}">
                <a16:creationId xmlns:a16="http://schemas.microsoft.com/office/drawing/2014/main" id="{012A5977-578B-E663-9656-E493626D3C61}"/>
              </a:ext>
            </a:extLst>
          </p:cNvPr>
          <p:cNvSpPr/>
          <p:nvPr/>
        </p:nvSpPr>
        <p:spPr>
          <a:xfrm>
            <a:off x="5410047" y="2103120"/>
            <a:ext cx="1371600" cy="13716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7" name="TextBox 15">
            <a:extLst>
              <a:ext uri="{FF2B5EF4-FFF2-40B4-BE49-F238E27FC236}">
                <a16:creationId xmlns:a16="http://schemas.microsoft.com/office/drawing/2014/main" id="{477576B8-6E5F-58F5-8930-9EA5850736D1}"/>
              </a:ext>
            </a:extLst>
          </p:cNvPr>
          <p:cNvSpPr txBox="1"/>
          <p:nvPr/>
        </p:nvSpPr>
        <p:spPr>
          <a:xfrm>
            <a:off x="5410047"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18" name="TextBox 16">
            <a:extLst>
              <a:ext uri="{FF2B5EF4-FFF2-40B4-BE49-F238E27FC236}">
                <a16:creationId xmlns:a16="http://schemas.microsoft.com/office/drawing/2014/main" id="{FB96EE67-4334-A180-F4C7-5B32792E8B4D}"/>
              </a:ext>
            </a:extLst>
          </p:cNvPr>
          <p:cNvSpPr txBox="1"/>
          <p:nvPr/>
        </p:nvSpPr>
        <p:spPr>
          <a:xfrm>
            <a:off x="5135727"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Burnout</a:t>
            </a:r>
          </a:p>
        </p:txBody>
      </p:sp>
      <p:sp>
        <p:nvSpPr>
          <p:cNvPr id="19" name="Rectangle 18">
            <a:extLst>
              <a:ext uri="{FF2B5EF4-FFF2-40B4-BE49-F238E27FC236}">
                <a16:creationId xmlns:a16="http://schemas.microsoft.com/office/drawing/2014/main" id="{BF7AD462-6914-50A7-CDBE-CC30D742B866}"/>
              </a:ext>
            </a:extLst>
          </p:cNvPr>
          <p:cNvSpPr/>
          <p:nvPr/>
        </p:nvSpPr>
        <p:spPr>
          <a:xfrm>
            <a:off x="7266279"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0" name="Rectangle 19">
            <a:extLst>
              <a:ext uri="{FF2B5EF4-FFF2-40B4-BE49-F238E27FC236}">
                <a16:creationId xmlns:a16="http://schemas.microsoft.com/office/drawing/2014/main" id="{A7D22DF7-9E6A-9356-0C3C-5C6E3D7F750B}"/>
              </a:ext>
            </a:extLst>
          </p:cNvPr>
          <p:cNvSpPr/>
          <p:nvPr/>
        </p:nvSpPr>
        <p:spPr>
          <a:xfrm>
            <a:off x="7586319" y="2103120"/>
            <a:ext cx="1371600" cy="13716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1" name="TextBox 19">
            <a:extLst>
              <a:ext uri="{FF2B5EF4-FFF2-40B4-BE49-F238E27FC236}">
                <a16:creationId xmlns:a16="http://schemas.microsoft.com/office/drawing/2014/main" id="{69CFB112-6AB2-E432-DDE3-A2D517A2DBAC}"/>
              </a:ext>
            </a:extLst>
          </p:cNvPr>
          <p:cNvSpPr txBox="1"/>
          <p:nvPr/>
        </p:nvSpPr>
        <p:spPr>
          <a:xfrm>
            <a:off x="7586319"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22" name="TextBox 20">
            <a:extLst>
              <a:ext uri="{FF2B5EF4-FFF2-40B4-BE49-F238E27FC236}">
                <a16:creationId xmlns:a16="http://schemas.microsoft.com/office/drawing/2014/main" id="{258ED110-1BB6-17EC-312C-F45A956A767F}"/>
              </a:ext>
            </a:extLst>
          </p:cNvPr>
          <p:cNvSpPr txBox="1"/>
          <p:nvPr/>
        </p:nvSpPr>
        <p:spPr>
          <a:xfrm>
            <a:off x="7311999"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Sleep
Disturbances</a:t>
            </a:r>
          </a:p>
        </p:txBody>
      </p:sp>
      <p:sp>
        <p:nvSpPr>
          <p:cNvPr id="45" name="Rectangle 44">
            <a:extLst>
              <a:ext uri="{FF2B5EF4-FFF2-40B4-BE49-F238E27FC236}">
                <a16:creationId xmlns:a16="http://schemas.microsoft.com/office/drawing/2014/main" id="{CA73C84B-52BF-D40D-148C-5059350D908C}"/>
              </a:ext>
            </a:extLst>
          </p:cNvPr>
          <p:cNvSpPr/>
          <p:nvPr/>
        </p:nvSpPr>
        <p:spPr>
          <a:xfrm>
            <a:off x="9442551"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6" name="Rectangle 45">
            <a:extLst>
              <a:ext uri="{FF2B5EF4-FFF2-40B4-BE49-F238E27FC236}">
                <a16:creationId xmlns:a16="http://schemas.microsoft.com/office/drawing/2014/main" id="{964045AF-9809-7A88-B881-560C3D25C6A8}"/>
              </a:ext>
            </a:extLst>
          </p:cNvPr>
          <p:cNvSpPr/>
          <p:nvPr/>
        </p:nvSpPr>
        <p:spPr>
          <a:xfrm>
            <a:off x="9762591" y="2103120"/>
            <a:ext cx="1371600" cy="13716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7" name="TextBox 23">
            <a:extLst>
              <a:ext uri="{FF2B5EF4-FFF2-40B4-BE49-F238E27FC236}">
                <a16:creationId xmlns:a16="http://schemas.microsoft.com/office/drawing/2014/main" id="{6F6FA078-A11E-0051-31FB-3F67CF253F54}"/>
              </a:ext>
            </a:extLst>
          </p:cNvPr>
          <p:cNvSpPr txBox="1"/>
          <p:nvPr/>
        </p:nvSpPr>
        <p:spPr>
          <a:xfrm>
            <a:off x="9762591"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48" name="TextBox 24">
            <a:extLst>
              <a:ext uri="{FF2B5EF4-FFF2-40B4-BE49-F238E27FC236}">
                <a16:creationId xmlns:a16="http://schemas.microsoft.com/office/drawing/2014/main" id="{8268A3D1-CF39-29C4-F570-DF5E829534F7}"/>
              </a:ext>
            </a:extLst>
          </p:cNvPr>
          <p:cNvSpPr txBox="1"/>
          <p:nvPr/>
        </p:nvSpPr>
        <p:spPr>
          <a:xfrm>
            <a:off x="9488271"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Caregiver
Stress</a:t>
            </a:r>
          </a:p>
        </p:txBody>
      </p:sp>
      <p:sp>
        <p:nvSpPr>
          <p:cNvPr id="49" name="Rectangle 48">
            <a:extLst>
              <a:ext uri="{FF2B5EF4-FFF2-40B4-BE49-F238E27FC236}">
                <a16:creationId xmlns:a16="http://schemas.microsoft.com/office/drawing/2014/main" id="{B78B4530-9529-BEC5-5BA8-5EF1C62F1084}"/>
              </a:ext>
            </a:extLst>
          </p:cNvPr>
          <p:cNvSpPr/>
          <p:nvPr/>
        </p:nvSpPr>
        <p:spPr>
          <a:xfrm>
            <a:off x="0" y="1005840"/>
            <a:ext cx="12191695" cy="4572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0" name="TextBox 4">
            <a:extLst>
              <a:ext uri="{FF2B5EF4-FFF2-40B4-BE49-F238E27FC236}">
                <a16:creationId xmlns:a16="http://schemas.microsoft.com/office/drawing/2014/main" id="{BA08690A-459B-3447-B8EE-0DABA6BE11E0}"/>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Mental Health IS Health — Watch for these important signals:</a:t>
            </a:r>
          </a:p>
        </p:txBody>
      </p:sp>
      <p:sp>
        <p:nvSpPr>
          <p:cNvPr id="51" name="Rectangle 50">
            <a:extLst>
              <a:ext uri="{FF2B5EF4-FFF2-40B4-BE49-F238E27FC236}">
                <a16:creationId xmlns:a16="http://schemas.microsoft.com/office/drawing/2014/main" id="{00D9B819-B11B-0CBA-D56E-D08832C4F56F}"/>
              </a:ext>
            </a:extLst>
          </p:cNvPr>
          <p:cNvSpPr/>
          <p:nvPr/>
        </p:nvSpPr>
        <p:spPr>
          <a:xfrm>
            <a:off x="737463"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2" name="Rectangle 51">
            <a:extLst>
              <a:ext uri="{FF2B5EF4-FFF2-40B4-BE49-F238E27FC236}">
                <a16:creationId xmlns:a16="http://schemas.microsoft.com/office/drawing/2014/main" id="{6A1F719D-4E87-5956-1C58-BAAAF48F7A57}"/>
              </a:ext>
            </a:extLst>
          </p:cNvPr>
          <p:cNvSpPr/>
          <p:nvPr/>
        </p:nvSpPr>
        <p:spPr>
          <a:xfrm>
            <a:off x="1057503" y="2103120"/>
            <a:ext cx="1371600" cy="13716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3" name="TextBox 7">
            <a:extLst>
              <a:ext uri="{FF2B5EF4-FFF2-40B4-BE49-F238E27FC236}">
                <a16:creationId xmlns:a16="http://schemas.microsoft.com/office/drawing/2014/main" id="{7A82302D-6B4E-7199-2D22-A3B428C01F7A}"/>
              </a:ext>
            </a:extLst>
          </p:cNvPr>
          <p:cNvSpPr txBox="1"/>
          <p:nvPr/>
        </p:nvSpPr>
        <p:spPr>
          <a:xfrm>
            <a:off x="1057503"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54" name="TextBox 8">
            <a:extLst>
              <a:ext uri="{FF2B5EF4-FFF2-40B4-BE49-F238E27FC236}">
                <a16:creationId xmlns:a16="http://schemas.microsoft.com/office/drawing/2014/main" id="{F2D1A265-AEBA-9FE4-90DE-DB640C91F233}"/>
              </a:ext>
            </a:extLst>
          </p:cNvPr>
          <p:cNvSpPr txBox="1"/>
          <p:nvPr/>
        </p:nvSpPr>
        <p:spPr>
          <a:xfrm>
            <a:off x="783183"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Anxiety</a:t>
            </a:r>
          </a:p>
        </p:txBody>
      </p:sp>
      <p:sp>
        <p:nvSpPr>
          <p:cNvPr id="55" name="Rectangle 54">
            <a:extLst>
              <a:ext uri="{FF2B5EF4-FFF2-40B4-BE49-F238E27FC236}">
                <a16:creationId xmlns:a16="http://schemas.microsoft.com/office/drawing/2014/main" id="{A1F4E4B9-138A-971E-8420-0E7FE9447894}"/>
              </a:ext>
            </a:extLst>
          </p:cNvPr>
          <p:cNvSpPr/>
          <p:nvPr/>
        </p:nvSpPr>
        <p:spPr>
          <a:xfrm>
            <a:off x="2913735"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6" name="Rectangle 55">
            <a:extLst>
              <a:ext uri="{FF2B5EF4-FFF2-40B4-BE49-F238E27FC236}">
                <a16:creationId xmlns:a16="http://schemas.microsoft.com/office/drawing/2014/main" id="{1DB2C7A5-8A06-8741-8B21-53549B58CE57}"/>
              </a:ext>
            </a:extLst>
          </p:cNvPr>
          <p:cNvSpPr/>
          <p:nvPr/>
        </p:nvSpPr>
        <p:spPr>
          <a:xfrm>
            <a:off x="3233775" y="2103120"/>
            <a:ext cx="1371600" cy="13716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7" name="TextBox 11">
            <a:extLst>
              <a:ext uri="{FF2B5EF4-FFF2-40B4-BE49-F238E27FC236}">
                <a16:creationId xmlns:a16="http://schemas.microsoft.com/office/drawing/2014/main" id="{F1B988F8-DDF3-6368-F0B1-D2D5F44A05A6}"/>
              </a:ext>
            </a:extLst>
          </p:cNvPr>
          <p:cNvSpPr txBox="1"/>
          <p:nvPr/>
        </p:nvSpPr>
        <p:spPr>
          <a:xfrm>
            <a:off x="3233775"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58" name="TextBox 12">
            <a:extLst>
              <a:ext uri="{FF2B5EF4-FFF2-40B4-BE49-F238E27FC236}">
                <a16:creationId xmlns:a16="http://schemas.microsoft.com/office/drawing/2014/main" id="{01FEB6A5-B826-EB78-1E61-77F1C92F1F23}"/>
              </a:ext>
            </a:extLst>
          </p:cNvPr>
          <p:cNvSpPr txBox="1"/>
          <p:nvPr/>
        </p:nvSpPr>
        <p:spPr>
          <a:xfrm>
            <a:off x="2959455"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Depression</a:t>
            </a:r>
          </a:p>
        </p:txBody>
      </p:sp>
      <p:sp>
        <p:nvSpPr>
          <p:cNvPr id="59" name="Rectangle 58">
            <a:extLst>
              <a:ext uri="{FF2B5EF4-FFF2-40B4-BE49-F238E27FC236}">
                <a16:creationId xmlns:a16="http://schemas.microsoft.com/office/drawing/2014/main" id="{79B75AC5-DF64-A5B0-35C9-B350E4979789}"/>
              </a:ext>
            </a:extLst>
          </p:cNvPr>
          <p:cNvSpPr/>
          <p:nvPr/>
        </p:nvSpPr>
        <p:spPr>
          <a:xfrm>
            <a:off x="5090007"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0" name="Rectangle 59">
            <a:extLst>
              <a:ext uri="{FF2B5EF4-FFF2-40B4-BE49-F238E27FC236}">
                <a16:creationId xmlns:a16="http://schemas.microsoft.com/office/drawing/2014/main" id="{76A85D97-F30F-C887-9B24-5B95D3A127EC}"/>
              </a:ext>
            </a:extLst>
          </p:cNvPr>
          <p:cNvSpPr/>
          <p:nvPr/>
        </p:nvSpPr>
        <p:spPr>
          <a:xfrm>
            <a:off x="5410047" y="2103120"/>
            <a:ext cx="1371600" cy="13716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1" name="TextBox 15">
            <a:extLst>
              <a:ext uri="{FF2B5EF4-FFF2-40B4-BE49-F238E27FC236}">
                <a16:creationId xmlns:a16="http://schemas.microsoft.com/office/drawing/2014/main" id="{90EFC844-328C-8A20-A16E-B26A1DE5AF31}"/>
              </a:ext>
            </a:extLst>
          </p:cNvPr>
          <p:cNvSpPr txBox="1"/>
          <p:nvPr/>
        </p:nvSpPr>
        <p:spPr>
          <a:xfrm>
            <a:off x="5410047"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62" name="TextBox 16">
            <a:extLst>
              <a:ext uri="{FF2B5EF4-FFF2-40B4-BE49-F238E27FC236}">
                <a16:creationId xmlns:a16="http://schemas.microsoft.com/office/drawing/2014/main" id="{F5E83D21-7BCB-F2B4-4B41-0AE1AF9108B5}"/>
              </a:ext>
            </a:extLst>
          </p:cNvPr>
          <p:cNvSpPr txBox="1"/>
          <p:nvPr/>
        </p:nvSpPr>
        <p:spPr>
          <a:xfrm>
            <a:off x="5135727"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Burnout</a:t>
            </a:r>
          </a:p>
        </p:txBody>
      </p:sp>
      <p:sp>
        <p:nvSpPr>
          <p:cNvPr id="63" name="Rectangle 62">
            <a:extLst>
              <a:ext uri="{FF2B5EF4-FFF2-40B4-BE49-F238E27FC236}">
                <a16:creationId xmlns:a16="http://schemas.microsoft.com/office/drawing/2014/main" id="{D22D6B01-4D19-02EC-4995-B7ADB553E613}"/>
              </a:ext>
            </a:extLst>
          </p:cNvPr>
          <p:cNvSpPr/>
          <p:nvPr/>
        </p:nvSpPr>
        <p:spPr>
          <a:xfrm>
            <a:off x="7266279"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4" name="Rectangle 63">
            <a:extLst>
              <a:ext uri="{FF2B5EF4-FFF2-40B4-BE49-F238E27FC236}">
                <a16:creationId xmlns:a16="http://schemas.microsoft.com/office/drawing/2014/main" id="{4C0082DA-EB11-96D5-A3E8-5FA8FC62FDD2}"/>
              </a:ext>
            </a:extLst>
          </p:cNvPr>
          <p:cNvSpPr/>
          <p:nvPr/>
        </p:nvSpPr>
        <p:spPr>
          <a:xfrm>
            <a:off x="7586319" y="2103120"/>
            <a:ext cx="1371600" cy="13716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5" name="TextBox 19">
            <a:extLst>
              <a:ext uri="{FF2B5EF4-FFF2-40B4-BE49-F238E27FC236}">
                <a16:creationId xmlns:a16="http://schemas.microsoft.com/office/drawing/2014/main" id="{D0135ACE-E1DD-8892-A569-2D94B6BEEF16}"/>
              </a:ext>
            </a:extLst>
          </p:cNvPr>
          <p:cNvSpPr txBox="1"/>
          <p:nvPr/>
        </p:nvSpPr>
        <p:spPr>
          <a:xfrm>
            <a:off x="7586319"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66" name="TextBox 20">
            <a:extLst>
              <a:ext uri="{FF2B5EF4-FFF2-40B4-BE49-F238E27FC236}">
                <a16:creationId xmlns:a16="http://schemas.microsoft.com/office/drawing/2014/main" id="{FE92EFC7-613E-877F-B745-04D016A958AF}"/>
              </a:ext>
            </a:extLst>
          </p:cNvPr>
          <p:cNvSpPr txBox="1"/>
          <p:nvPr/>
        </p:nvSpPr>
        <p:spPr>
          <a:xfrm>
            <a:off x="7311999"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Sleep
Disturbances</a:t>
            </a:r>
          </a:p>
        </p:txBody>
      </p:sp>
      <p:sp>
        <p:nvSpPr>
          <p:cNvPr id="67" name="Rectangle 66">
            <a:extLst>
              <a:ext uri="{FF2B5EF4-FFF2-40B4-BE49-F238E27FC236}">
                <a16:creationId xmlns:a16="http://schemas.microsoft.com/office/drawing/2014/main" id="{C8751A16-E0B4-D4CC-EA19-4FCCE71E15A4}"/>
              </a:ext>
            </a:extLst>
          </p:cNvPr>
          <p:cNvSpPr/>
          <p:nvPr/>
        </p:nvSpPr>
        <p:spPr>
          <a:xfrm>
            <a:off x="9442551"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8" name="Rectangle 67">
            <a:extLst>
              <a:ext uri="{FF2B5EF4-FFF2-40B4-BE49-F238E27FC236}">
                <a16:creationId xmlns:a16="http://schemas.microsoft.com/office/drawing/2014/main" id="{D1C805FE-54E1-3A1F-C6FF-CF9A9DC3688D}"/>
              </a:ext>
            </a:extLst>
          </p:cNvPr>
          <p:cNvSpPr/>
          <p:nvPr/>
        </p:nvSpPr>
        <p:spPr>
          <a:xfrm>
            <a:off x="9762591" y="2103120"/>
            <a:ext cx="1371600" cy="13716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9" name="TextBox 23">
            <a:extLst>
              <a:ext uri="{FF2B5EF4-FFF2-40B4-BE49-F238E27FC236}">
                <a16:creationId xmlns:a16="http://schemas.microsoft.com/office/drawing/2014/main" id="{008AA3C4-9CFD-B121-924D-D074E1912237}"/>
              </a:ext>
            </a:extLst>
          </p:cNvPr>
          <p:cNvSpPr txBox="1"/>
          <p:nvPr/>
        </p:nvSpPr>
        <p:spPr>
          <a:xfrm>
            <a:off x="9762591"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70" name="TextBox 24">
            <a:extLst>
              <a:ext uri="{FF2B5EF4-FFF2-40B4-BE49-F238E27FC236}">
                <a16:creationId xmlns:a16="http://schemas.microsoft.com/office/drawing/2014/main" id="{F76E71C9-824C-2019-ACC6-49D7A36D98BD}"/>
              </a:ext>
            </a:extLst>
          </p:cNvPr>
          <p:cNvSpPr txBox="1"/>
          <p:nvPr/>
        </p:nvSpPr>
        <p:spPr>
          <a:xfrm>
            <a:off x="9488271"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Caregiver
Stress</a:t>
            </a:r>
          </a:p>
        </p:txBody>
      </p:sp>
      <p:sp>
        <p:nvSpPr>
          <p:cNvPr id="71" name="Rectangle 70">
            <a:extLst>
              <a:ext uri="{FF2B5EF4-FFF2-40B4-BE49-F238E27FC236}">
                <a16:creationId xmlns:a16="http://schemas.microsoft.com/office/drawing/2014/main" id="{69DFCAFE-094F-7B33-145A-BC2814248A2E}"/>
              </a:ext>
            </a:extLst>
          </p:cNvPr>
          <p:cNvSpPr/>
          <p:nvPr/>
        </p:nvSpPr>
        <p:spPr>
          <a:xfrm>
            <a:off x="0" y="1005840"/>
            <a:ext cx="12191695" cy="4572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72" name="TextBox 4">
            <a:extLst>
              <a:ext uri="{FF2B5EF4-FFF2-40B4-BE49-F238E27FC236}">
                <a16:creationId xmlns:a16="http://schemas.microsoft.com/office/drawing/2014/main" id="{61CB2F9D-ADC8-A7D1-E7E7-3684D7DC734A}"/>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Mental Health IS Health — Watch for these important signals:</a:t>
            </a:r>
          </a:p>
        </p:txBody>
      </p:sp>
      <p:sp>
        <p:nvSpPr>
          <p:cNvPr id="73" name="Rectangle 72">
            <a:extLst>
              <a:ext uri="{FF2B5EF4-FFF2-40B4-BE49-F238E27FC236}">
                <a16:creationId xmlns:a16="http://schemas.microsoft.com/office/drawing/2014/main" id="{286E48AC-09A5-B683-61CA-1204DA503D4A}"/>
              </a:ext>
            </a:extLst>
          </p:cNvPr>
          <p:cNvSpPr/>
          <p:nvPr/>
        </p:nvSpPr>
        <p:spPr>
          <a:xfrm>
            <a:off x="737463"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74" name="Rectangle 73">
            <a:extLst>
              <a:ext uri="{FF2B5EF4-FFF2-40B4-BE49-F238E27FC236}">
                <a16:creationId xmlns:a16="http://schemas.microsoft.com/office/drawing/2014/main" id="{39D9DE59-6CD9-C8F2-8EAC-7E24BCBE6F53}"/>
              </a:ext>
            </a:extLst>
          </p:cNvPr>
          <p:cNvSpPr/>
          <p:nvPr/>
        </p:nvSpPr>
        <p:spPr>
          <a:xfrm>
            <a:off x="1057503" y="2103120"/>
            <a:ext cx="1371600" cy="13716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75" name="TextBox 7">
            <a:extLst>
              <a:ext uri="{FF2B5EF4-FFF2-40B4-BE49-F238E27FC236}">
                <a16:creationId xmlns:a16="http://schemas.microsoft.com/office/drawing/2014/main" id="{12ACFC65-7C23-D354-8790-D35B3AF2DB76}"/>
              </a:ext>
            </a:extLst>
          </p:cNvPr>
          <p:cNvSpPr txBox="1"/>
          <p:nvPr/>
        </p:nvSpPr>
        <p:spPr>
          <a:xfrm>
            <a:off x="1057503"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76" name="TextBox 8">
            <a:extLst>
              <a:ext uri="{FF2B5EF4-FFF2-40B4-BE49-F238E27FC236}">
                <a16:creationId xmlns:a16="http://schemas.microsoft.com/office/drawing/2014/main" id="{15C145FE-AC33-0EBB-6517-39FE3A3EBCF6}"/>
              </a:ext>
            </a:extLst>
          </p:cNvPr>
          <p:cNvSpPr txBox="1"/>
          <p:nvPr/>
        </p:nvSpPr>
        <p:spPr>
          <a:xfrm>
            <a:off x="783183"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Anxiety</a:t>
            </a:r>
          </a:p>
        </p:txBody>
      </p:sp>
      <p:sp>
        <p:nvSpPr>
          <p:cNvPr id="77" name="Rectangle 76">
            <a:extLst>
              <a:ext uri="{FF2B5EF4-FFF2-40B4-BE49-F238E27FC236}">
                <a16:creationId xmlns:a16="http://schemas.microsoft.com/office/drawing/2014/main" id="{10311863-B36A-8737-E1A6-7C31ABD492AD}"/>
              </a:ext>
            </a:extLst>
          </p:cNvPr>
          <p:cNvSpPr/>
          <p:nvPr/>
        </p:nvSpPr>
        <p:spPr>
          <a:xfrm>
            <a:off x="2913735"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78" name="Rectangle 77">
            <a:extLst>
              <a:ext uri="{FF2B5EF4-FFF2-40B4-BE49-F238E27FC236}">
                <a16:creationId xmlns:a16="http://schemas.microsoft.com/office/drawing/2014/main" id="{F44F51C3-0F05-C474-0AAF-898E62FF4A89}"/>
              </a:ext>
            </a:extLst>
          </p:cNvPr>
          <p:cNvSpPr/>
          <p:nvPr/>
        </p:nvSpPr>
        <p:spPr>
          <a:xfrm>
            <a:off x="3233775" y="2103120"/>
            <a:ext cx="1371600" cy="13716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79" name="TextBox 11">
            <a:extLst>
              <a:ext uri="{FF2B5EF4-FFF2-40B4-BE49-F238E27FC236}">
                <a16:creationId xmlns:a16="http://schemas.microsoft.com/office/drawing/2014/main" id="{F165B4F6-B7AD-D0E8-E7AD-555990791167}"/>
              </a:ext>
            </a:extLst>
          </p:cNvPr>
          <p:cNvSpPr txBox="1"/>
          <p:nvPr/>
        </p:nvSpPr>
        <p:spPr>
          <a:xfrm>
            <a:off x="3233775"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80" name="TextBox 12">
            <a:extLst>
              <a:ext uri="{FF2B5EF4-FFF2-40B4-BE49-F238E27FC236}">
                <a16:creationId xmlns:a16="http://schemas.microsoft.com/office/drawing/2014/main" id="{D6E923AA-5D81-D2FC-915C-BFCCCF62DF06}"/>
              </a:ext>
            </a:extLst>
          </p:cNvPr>
          <p:cNvSpPr txBox="1"/>
          <p:nvPr/>
        </p:nvSpPr>
        <p:spPr>
          <a:xfrm>
            <a:off x="2959455"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Depression</a:t>
            </a:r>
          </a:p>
        </p:txBody>
      </p:sp>
      <p:sp>
        <p:nvSpPr>
          <p:cNvPr id="81" name="Rectangle 80">
            <a:extLst>
              <a:ext uri="{FF2B5EF4-FFF2-40B4-BE49-F238E27FC236}">
                <a16:creationId xmlns:a16="http://schemas.microsoft.com/office/drawing/2014/main" id="{8FDF9290-08D8-87A2-2073-8984AC1027D3}"/>
              </a:ext>
            </a:extLst>
          </p:cNvPr>
          <p:cNvSpPr/>
          <p:nvPr/>
        </p:nvSpPr>
        <p:spPr>
          <a:xfrm>
            <a:off x="5090007"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82" name="Rectangle 81">
            <a:extLst>
              <a:ext uri="{FF2B5EF4-FFF2-40B4-BE49-F238E27FC236}">
                <a16:creationId xmlns:a16="http://schemas.microsoft.com/office/drawing/2014/main" id="{D55EAC99-0D01-DA19-4FEE-4BBCF9DC15AB}"/>
              </a:ext>
            </a:extLst>
          </p:cNvPr>
          <p:cNvSpPr/>
          <p:nvPr/>
        </p:nvSpPr>
        <p:spPr>
          <a:xfrm>
            <a:off x="5410047" y="2103120"/>
            <a:ext cx="1371600" cy="13716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83" name="TextBox 15">
            <a:extLst>
              <a:ext uri="{FF2B5EF4-FFF2-40B4-BE49-F238E27FC236}">
                <a16:creationId xmlns:a16="http://schemas.microsoft.com/office/drawing/2014/main" id="{5BAAD8AB-24F0-E8C1-88D5-E387980DF01B}"/>
              </a:ext>
            </a:extLst>
          </p:cNvPr>
          <p:cNvSpPr txBox="1"/>
          <p:nvPr/>
        </p:nvSpPr>
        <p:spPr>
          <a:xfrm>
            <a:off x="5410047"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84" name="TextBox 16">
            <a:extLst>
              <a:ext uri="{FF2B5EF4-FFF2-40B4-BE49-F238E27FC236}">
                <a16:creationId xmlns:a16="http://schemas.microsoft.com/office/drawing/2014/main" id="{86B395C4-BFE1-F34A-435D-FF8D868779D9}"/>
              </a:ext>
            </a:extLst>
          </p:cNvPr>
          <p:cNvSpPr txBox="1"/>
          <p:nvPr/>
        </p:nvSpPr>
        <p:spPr>
          <a:xfrm>
            <a:off x="5135727"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Burnout</a:t>
            </a:r>
          </a:p>
        </p:txBody>
      </p:sp>
      <p:sp>
        <p:nvSpPr>
          <p:cNvPr id="85" name="Rectangle 84">
            <a:extLst>
              <a:ext uri="{FF2B5EF4-FFF2-40B4-BE49-F238E27FC236}">
                <a16:creationId xmlns:a16="http://schemas.microsoft.com/office/drawing/2014/main" id="{487BC159-841E-E987-47A3-5E52E10DB2CF}"/>
              </a:ext>
            </a:extLst>
          </p:cNvPr>
          <p:cNvSpPr/>
          <p:nvPr/>
        </p:nvSpPr>
        <p:spPr>
          <a:xfrm>
            <a:off x="7266279"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86" name="Rectangle 85">
            <a:extLst>
              <a:ext uri="{FF2B5EF4-FFF2-40B4-BE49-F238E27FC236}">
                <a16:creationId xmlns:a16="http://schemas.microsoft.com/office/drawing/2014/main" id="{3FE52367-D997-2D1B-A569-DF357D20D14C}"/>
              </a:ext>
            </a:extLst>
          </p:cNvPr>
          <p:cNvSpPr/>
          <p:nvPr/>
        </p:nvSpPr>
        <p:spPr>
          <a:xfrm>
            <a:off x="7586319" y="2103120"/>
            <a:ext cx="1371600" cy="13716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87" name="TextBox 19">
            <a:extLst>
              <a:ext uri="{FF2B5EF4-FFF2-40B4-BE49-F238E27FC236}">
                <a16:creationId xmlns:a16="http://schemas.microsoft.com/office/drawing/2014/main" id="{88AAC590-ECA5-C334-E445-FFF5788EC2A3}"/>
              </a:ext>
            </a:extLst>
          </p:cNvPr>
          <p:cNvSpPr txBox="1"/>
          <p:nvPr/>
        </p:nvSpPr>
        <p:spPr>
          <a:xfrm>
            <a:off x="7586319"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88" name="TextBox 20">
            <a:extLst>
              <a:ext uri="{FF2B5EF4-FFF2-40B4-BE49-F238E27FC236}">
                <a16:creationId xmlns:a16="http://schemas.microsoft.com/office/drawing/2014/main" id="{2D58A131-B84D-64A2-B728-EF52EDD50A19}"/>
              </a:ext>
            </a:extLst>
          </p:cNvPr>
          <p:cNvSpPr txBox="1"/>
          <p:nvPr/>
        </p:nvSpPr>
        <p:spPr>
          <a:xfrm>
            <a:off x="7311999"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Sleep
Disturbances</a:t>
            </a:r>
          </a:p>
        </p:txBody>
      </p:sp>
      <p:sp>
        <p:nvSpPr>
          <p:cNvPr id="89" name="Rectangle 88">
            <a:extLst>
              <a:ext uri="{FF2B5EF4-FFF2-40B4-BE49-F238E27FC236}">
                <a16:creationId xmlns:a16="http://schemas.microsoft.com/office/drawing/2014/main" id="{12F25144-8DD4-FB4A-73F9-0567207059CA}"/>
              </a:ext>
            </a:extLst>
          </p:cNvPr>
          <p:cNvSpPr/>
          <p:nvPr/>
        </p:nvSpPr>
        <p:spPr>
          <a:xfrm>
            <a:off x="9442551"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90" name="Rectangle 89">
            <a:extLst>
              <a:ext uri="{FF2B5EF4-FFF2-40B4-BE49-F238E27FC236}">
                <a16:creationId xmlns:a16="http://schemas.microsoft.com/office/drawing/2014/main" id="{9EDC47F4-9453-6C75-BAC9-A1CEDD90FD8C}"/>
              </a:ext>
            </a:extLst>
          </p:cNvPr>
          <p:cNvSpPr/>
          <p:nvPr/>
        </p:nvSpPr>
        <p:spPr>
          <a:xfrm>
            <a:off x="9762591" y="2103120"/>
            <a:ext cx="1371600" cy="13716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91" name="TextBox 23">
            <a:extLst>
              <a:ext uri="{FF2B5EF4-FFF2-40B4-BE49-F238E27FC236}">
                <a16:creationId xmlns:a16="http://schemas.microsoft.com/office/drawing/2014/main" id="{3C7124DD-18AB-C610-BBC9-163EE8DFFF20}"/>
              </a:ext>
            </a:extLst>
          </p:cNvPr>
          <p:cNvSpPr txBox="1"/>
          <p:nvPr/>
        </p:nvSpPr>
        <p:spPr>
          <a:xfrm>
            <a:off x="9762591"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92" name="TextBox 24">
            <a:extLst>
              <a:ext uri="{FF2B5EF4-FFF2-40B4-BE49-F238E27FC236}">
                <a16:creationId xmlns:a16="http://schemas.microsoft.com/office/drawing/2014/main" id="{F3900AF3-F097-735E-8402-35AA73E3C66E}"/>
              </a:ext>
            </a:extLst>
          </p:cNvPr>
          <p:cNvSpPr txBox="1"/>
          <p:nvPr/>
        </p:nvSpPr>
        <p:spPr>
          <a:xfrm>
            <a:off x="9488271"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Caregiver
Stress</a:t>
            </a:r>
          </a:p>
        </p:txBody>
      </p:sp>
    </p:spTree>
    <p:extLst>
      <p:ext uri="{BB962C8B-B14F-4D97-AF65-F5344CB8AC3E}">
        <p14:creationId xmlns:p14="http://schemas.microsoft.com/office/powerpoint/2010/main" val="3141276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13AD5-907B-7012-EEDB-5FD8FD34821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2FCD0AA-16E5-7FF2-1337-4CE2F0250CFA}"/>
              </a:ext>
            </a:extLst>
          </p:cNvPr>
          <p:cNvSpPr>
            <a:spLocks noGrp="1"/>
          </p:cNvSpPr>
          <p:nvPr>
            <p:ph type="title"/>
          </p:nvPr>
        </p:nvSpPr>
        <p:spPr>
          <a:xfrm>
            <a:off x="520020" y="441435"/>
            <a:ext cx="11268075" cy="938957"/>
          </a:xfrm>
        </p:spPr>
        <p:txBody>
          <a:bodyPr/>
          <a:lstStyle/>
          <a:p>
            <a:r>
              <a:rPr lang="en-US">
                <a:latin typeface="Franklin Gothic Demi Cond"/>
                <a:ea typeface="Verdana"/>
              </a:rPr>
              <a:t>Welcome to perimenopause</a:t>
            </a:r>
          </a:p>
        </p:txBody>
      </p:sp>
      <p:sp>
        <p:nvSpPr>
          <p:cNvPr id="3" name="Slide Number Placeholder 2">
            <a:extLst>
              <a:ext uri="{FF2B5EF4-FFF2-40B4-BE49-F238E27FC236}">
                <a16:creationId xmlns:a16="http://schemas.microsoft.com/office/drawing/2014/main" id="{AA811DB5-0ACD-E273-6192-16B8A6341EC6}"/>
              </a:ext>
            </a:extLst>
          </p:cNvPr>
          <p:cNvSpPr>
            <a:spLocks noGrp="1"/>
          </p:cNvSpPr>
          <p:nvPr>
            <p:ph type="sldNum" sz="quarter" idx="11"/>
          </p:nvPr>
        </p:nvSpPr>
        <p:spPr/>
        <p:txBody>
          <a:bodyPr/>
          <a:lstStyle/>
          <a:p>
            <a:pPr lvl="8"/>
            <a:fld id="{63DCA5C9-2E11-4C67-86EB-AE1DE127DC64}" type="slidenum">
              <a:rPr lang="en-US" smtClean="0"/>
              <a:pPr lvl="8"/>
              <a:t>21</a:t>
            </a:fld>
            <a:endParaRPr lang="en-US"/>
          </a:p>
        </p:txBody>
      </p:sp>
      <p:sp>
        <p:nvSpPr>
          <p:cNvPr id="5" name="Date Placeholder 4">
            <a:extLst>
              <a:ext uri="{FF2B5EF4-FFF2-40B4-BE49-F238E27FC236}">
                <a16:creationId xmlns:a16="http://schemas.microsoft.com/office/drawing/2014/main" id="{0E66DDAE-095B-1B1A-F87B-7F2AD6C67F9D}"/>
              </a:ext>
            </a:extLst>
          </p:cNvPr>
          <p:cNvSpPr>
            <a:spLocks noGrp="1"/>
          </p:cNvSpPr>
          <p:nvPr>
            <p:ph type="dt" sz="half" idx="12"/>
          </p:nvPr>
        </p:nvSpPr>
        <p:spPr/>
        <p:txBody>
          <a:bodyPr/>
          <a:lstStyle/>
          <a:p>
            <a:fld id="{699A746E-CFE2-A44C-B8CA-F26F13958145}" type="datetime4">
              <a:rPr lang="en-US"/>
              <a:t>July 8, 2026</a:t>
            </a:fld>
            <a:endParaRPr lang="en-US"/>
          </a:p>
        </p:txBody>
      </p:sp>
      <p:sp>
        <p:nvSpPr>
          <p:cNvPr id="2" name="Rectangle 1">
            <a:extLst>
              <a:ext uri="{FF2B5EF4-FFF2-40B4-BE49-F238E27FC236}">
                <a16:creationId xmlns:a16="http://schemas.microsoft.com/office/drawing/2014/main" id="{C6BA2BA9-CDE7-1D82-6458-508A0938E6DE}"/>
              </a:ext>
            </a:extLst>
          </p:cNvPr>
          <p:cNvSpPr/>
          <p:nvPr/>
        </p:nvSpPr>
        <p:spPr>
          <a:xfrm>
            <a:off x="0" y="1005840"/>
            <a:ext cx="12191695" cy="457200"/>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 name="TextBox 4">
            <a:extLst>
              <a:ext uri="{FF2B5EF4-FFF2-40B4-BE49-F238E27FC236}">
                <a16:creationId xmlns:a16="http://schemas.microsoft.com/office/drawing/2014/main" id="{A66C1050-4E1C-5244-C5C6-B844470E4AC1}"/>
              </a:ext>
            </a:extLst>
          </p:cNvPr>
          <p:cNvSpPr txBox="1"/>
          <p:nvPr/>
        </p:nvSpPr>
        <p:spPr>
          <a:xfrm>
            <a:off x="457200" y="1051560"/>
            <a:ext cx="11247120" cy="457200"/>
          </a:xfrm>
          <a:prstGeom prst="rect">
            <a:avLst/>
          </a:prstGeom>
          <a:solidFill>
            <a:schemeClr val="accent1"/>
          </a:solid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Mental Health IS Health — Watch for these important signals:</a:t>
            </a:r>
          </a:p>
        </p:txBody>
      </p:sp>
      <p:sp>
        <p:nvSpPr>
          <p:cNvPr id="49" name="Rectangle 48">
            <a:extLst>
              <a:ext uri="{FF2B5EF4-FFF2-40B4-BE49-F238E27FC236}">
                <a16:creationId xmlns:a16="http://schemas.microsoft.com/office/drawing/2014/main" id="{5804E7EB-40AA-3BE3-1B46-89F7F1E8C71F}"/>
              </a:ext>
            </a:extLst>
          </p:cNvPr>
          <p:cNvSpPr/>
          <p:nvPr/>
        </p:nvSpPr>
        <p:spPr>
          <a:xfrm>
            <a:off x="0" y="1005840"/>
            <a:ext cx="12191695" cy="4572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0" name="TextBox 4">
            <a:extLst>
              <a:ext uri="{FF2B5EF4-FFF2-40B4-BE49-F238E27FC236}">
                <a16:creationId xmlns:a16="http://schemas.microsoft.com/office/drawing/2014/main" id="{469F2A4C-9869-FBB1-AF6E-39942984E9A2}"/>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Mental Health IS Health — Watch for these important signals:</a:t>
            </a:r>
          </a:p>
        </p:txBody>
      </p:sp>
      <p:sp>
        <p:nvSpPr>
          <p:cNvPr id="71" name="Rectangle 70">
            <a:extLst>
              <a:ext uri="{FF2B5EF4-FFF2-40B4-BE49-F238E27FC236}">
                <a16:creationId xmlns:a16="http://schemas.microsoft.com/office/drawing/2014/main" id="{A6B89602-0109-25A2-EEFB-EBE1AA88C3CB}"/>
              </a:ext>
            </a:extLst>
          </p:cNvPr>
          <p:cNvSpPr/>
          <p:nvPr/>
        </p:nvSpPr>
        <p:spPr>
          <a:xfrm>
            <a:off x="0" y="1005840"/>
            <a:ext cx="12191695" cy="4572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72" name="TextBox 4">
            <a:extLst>
              <a:ext uri="{FF2B5EF4-FFF2-40B4-BE49-F238E27FC236}">
                <a16:creationId xmlns:a16="http://schemas.microsoft.com/office/drawing/2014/main" id="{98AB3C8D-4F19-5443-07AE-79B944BE82C6}"/>
              </a:ext>
            </a:extLst>
          </p:cNvPr>
          <p:cNvSpPr txBox="1"/>
          <p:nvPr/>
        </p:nvSpPr>
        <p:spPr>
          <a:xfrm>
            <a:off x="457200" y="1051560"/>
            <a:ext cx="11247120" cy="369332"/>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i="1">
                <a:solidFill>
                  <a:srgbClr val="FFFFFF"/>
                </a:solidFill>
                <a:latin typeface="Arial"/>
              </a:rPr>
              <a:t>The transition begins years before the final menstrual period.</a:t>
            </a:r>
            <a:endParaRPr lang="en-US"/>
          </a:p>
        </p:txBody>
      </p:sp>
      <p:sp>
        <p:nvSpPr>
          <p:cNvPr id="93" name="Rectangle 92">
            <a:extLst>
              <a:ext uri="{FF2B5EF4-FFF2-40B4-BE49-F238E27FC236}">
                <a16:creationId xmlns:a16="http://schemas.microsoft.com/office/drawing/2014/main" id="{3A8A2178-5D00-36AA-48EC-300CFC6F3B72}"/>
              </a:ext>
            </a:extLst>
          </p:cNvPr>
          <p:cNvSpPr/>
          <p:nvPr/>
        </p:nvSpPr>
        <p:spPr>
          <a:xfrm>
            <a:off x="1609344" y="1783080"/>
            <a:ext cx="73152" cy="347472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94" name="Rectangle 93">
            <a:extLst>
              <a:ext uri="{FF2B5EF4-FFF2-40B4-BE49-F238E27FC236}">
                <a16:creationId xmlns:a16="http://schemas.microsoft.com/office/drawing/2014/main" id="{4D88EEC8-2D7B-AE97-BCD9-9D3E083B04BE}"/>
              </a:ext>
            </a:extLst>
          </p:cNvPr>
          <p:cNvSpPr/>
          <p:nvPr/>
        </p:nvSpPr>
        <p:spPr>
          <a:xfrm>
            <a:off x="1444752" y="1691640"/>
            <a:ext cx="402336" cy="402336"/>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95" name="TextBox 7">
            <a:extLst>
              <a:ext uri="{FF2B5EF4-FFF2-40B4-BE49-F238E27FC236}">
                <a16:creationId xmlns:a16="http://schemas.microsoft.com/office/drawing/2014/main" id="{D72B29E5-F11C-C7F5-7DBB-0D3877666F7B}"/>
              </a:ext>
            </a:extLst>
          </p:cNvPr>
          <p:cNvSpPr txBox="1"/>
          <p:nvPr/>
        </p:nvSpPr>
        <p:spPr>
          <a:xfrm>
            <a:off x="2103120" y="1600200"/>
            <a:ext cx="411480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0A3E0"/>
                </a:solidFill>
                <a:latin typeface="Arial"/>
              </a:rPr>
              <a:t>Reproductive Years</a:t>
            </a:r>
          </a:p>
        </p:txBody>
      </p:sp>
      <p:sp>
        <p:nvSpPr>
          <p:cNvPr id="96" name="TextBox 8">
            <a:extLst>
              <a:ext uri="{FF2B5EF4-FFF2-40B4-BE49-F238E27FC236}">
                <a16:creationId xmlns:a16="http://schemas.microsoft.com/office/drawing/2014/main" id="{BECD0156-F41F-2DA8-B0BE-03BB2A763B4D}"/>
              </a:ext>
            </a:extLst>
          </p:cNvPr>
          <p:cNvSpPr txBox="1"/>
          <p:nvPr/>
        </p:nvSpPr>
        <p:spPr>
          <a:xfrm>
            <a:off x="2103120" y="2075688"/>
            <a:ext cx="9144000" cy="4114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Regular hormonal cycles</a:t>
            </a:r>
          </a:p>
        </p:txBody>
      </p:sp>
      <p:sp>
        <p:nvSpPr>
          <p:cNvPr id="97" name="Rectangle 96">
            <a:extLst>
              <a:ext uri="{FF2B5EF4-FFF2-40B4-BE49-F238E27FC236}">
                <a16:creationId xmlns:a16="http://schemas.microsoft.com/office/drawing/2014/main" id="{CCB545EB-A8A6-2CA8-4A59-362B7F27C646}"/>
              </a:ext>
            </a:extLst>
          </p:cNvPr>
          <p:cNvSpPr/>
          <p:nvPr/>
        </p:nvSpPr>
        <p:spPr>
          <a:xfrm>
            <a:off x="1444752" y="2788920"/>
            <a:ext cx="402336" cy="402336"/>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98" name="TextBox 10">
            <a:extLst>
              <a:ext uri="{FF2B5EF4-FFF2-40B4-BE49-F238E27FC236}">
                <a16:creationId xmlns:a16="http://schemas.microsoft.com/office/drawing/2014/main" id="{27F56384-7D14-5934-09C7-5FB16735B529}"/>
              </a:ext>
            </a:extLst>
          </p:cNvPr>
          <p:cNvSpPr txBox="1"/>
          <p:nvPr/>
        </p:nvSpPr>
        <p:spPr>
          <a:xfrm>
            <a:off x="2103120" y="2697480"/>
            <a:ext cx="411480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1E3C64"/>
                </a:solidFill>
                <a:latin typeface="Arial"/>
              </a:rPr>
              <a:t>Late 30s / Early 40s</a:t>
            </a:r>
          </a:p>
        </p:txBody>
      </p:sp>
      <p:sp>
        <p:nvSpPr>
          <p:cNvPr id="99" name="TextBox 11">
            <a:extLst>
              <a:ext uri="{FF2B5EF4-FFF2-40B4-BE49-F238E27FC236}">
                <a16:creationId xmlns:a16="http://schemas.microsoft.com/office/drawing/2014/main" id="{EB3705F1-BA20-F743-1367-42F7416A11EC}"/>
              </a:ext>
            </a:extLst>
          </p:cNvPr>
          <p:cNvSpPr txBox="1"/>
          <p:nvPr/>
        </p:nvSpPr>
        <p:spPr>
          <a:xfrm>
            <a:off x="2103120" y="3172968"/>
            <a:ext cx="9144000" cy="4114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Hormones begin to fluctuate</a:t>
            </a:r>
          </a:p>
        </p:txBody>
      </p:sp>
      <p:sp>
        <p:nvSpPr>
          <p:cNvPr id="100" name="Rectangle 99">
            <a:extLst>
              <a:ext uri="{FF2B5EF4-FFF2-40B4-BE49-F238E27FC236}">
                <a16:creationId xmlns:a16="http://schemas.microsoft.com/office/drawing/2014/main" id="{2753206F-5AC6-B2D1-3333-88BFE2CA083E}"/>
              </a:ext>
            </a:extLst>
          </p:cNvPr>
          <p:cNvSpPr/>
          <p:nvPr/>
        </p:nvSpPr>
        <p:spPr>
          <a:xfrm>
            <a:off x="1444752" y="3886200"/>
            <a:ext cx="402336" cy="402336"/>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01" name="TextBox 13">
            <a:extLst>
              <a:ext uri="{FF2B5EF4-FFF2-40B4-BE49-F238E27FC236}">
                <a16:creationId xmlns:a16="http://schemas.microsoft.com/office/drawing/2014/main" id="{239EA55A-83D7-2AE3-D9E1-0EEB5868498A}"/>
              </a:ext>
            </a:extLst>
          </p:cNvPr>
          <p:cNvSpPr txBox="1"/>
          <p:nvPr/>
        </p:nvSpPr>
        <p:spPr>
          <a:xfrm>
            <a:off x="2103120" y="3794760"/>
            <a:ext cx="411480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C73D7A"/>
                </a:solidFill>
                <a:latin typeface="Arial"/>
              </a:rPr>
              <a:t>Perimenopause</a:t>
            </a:r>
          </a:p>
        </p:txBody>
      </p:sp>
      <p:sp>
        <p:nvSpPr>
          <p:cNvPr id="102" name="TextBox 14">
            <a:extLst>
              <a:ext uri="{FF2B5EF4-FFF2-40B4-BE49-F238E27FC236}">
                <a16:creationId xmlns:a16="http://schemas.microsoft.com/office/drawing/2014/main" id="{E1F34983-106A-3810-0C4F-535050EE59D7}"/>
              </a:ext>
            </a:extLst>
          </p:cNvPr>
          <p:cNvSpPr txBox="1"/>
          <p:nvPr/>
        </p:nvSpPr>
        <p:spPr>
          <a:xfrm>
            <a:off x="2103120" y="4270248"/>
            <a:ext cx="9144000" cy="4114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Irregular cycles, symptoms emerge</a:t>
            </a:r>
          </a:p>
        </p:txBody>
      </p:sp>
      <p:sp>
        <p:nvSpPr>
          <p:cNvPr id="103" name="Rectangle 102">
            <a:extLst>
              <a:ext uri="{FF2B5EF4-FFF2-40B4-BE49-F238E27FC236}">
                <a16:creationId xmlns:a16="http://schemas.microsoft.com/office/drawing/2014/main" id="{E8C2ABF8-2A1B-03D0-8830-BBE04FF830E3}"/>
              </a:ext>
            </a:extLst>
          </p:cNvPr>
          <p:cNvSpPr/>
          <p:nvPr/>
        </p:nvSpPr>
        <p:spPr>
          <a:xfrm>
            <a:off x="1444752" y="4983480"/>
            <a:ext cx="402336" cy="402336"/>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solidFill>
                <a:schemeClr val="accent4"/>
              </a:solidFill>
            </a:endParaRPr>
          </a:p>
        </p:txBody>
      </p:sp>
      <p:sp>
        <p:nvSpPr>
          <p:cNvPr id="104" name="TextBox 16">
            <a:extLst>
              <a:ext uri="{FF2B5EF4-FFF2-40B4-BE49-F238E27FC236}">
                <a16:creationId xmlns:a16="http://schemas.microsoft.com/office/drawing/2014/main" id="{B75FBFE7-FCB7-64E1-EF14-E58C07F62778}"/>
              </a:ext>
            </a:extLst>
          </p:cNvPr>
          <p:cNvSpPr txBox="1"/>
          <p:nvPr/>
        </p:nvSpPr>
        <p:spPr>
          <a:xfrm>
            <a:off x="2103120" y="4892040"/>
            <a:ext cx="411480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Menopause</a:t>
            </a:r>
          </a:p>
        </p:txBody>
      </p:sp>
      <p:sp>
        <p:nvSpPr>
          <p:cNvPr id="105" name="TextBox 17">
            <a:extLst>
              <a:ext uri="{FF2B5EF4-FFF2-40B4-BE49-F238E27FC236}">
                <a16:creationId xmlns:a16="http://schemas.microsoft.com/office/drawing/2014/main" id="{5CFA5876-AFAF-C18F-1CB2-879C354B726D}"/>
              </a:ext>
            </a:extLst>
          </p:cNvPr>
          <p:cNvSpPr txBox="1"/>
          <p:nvPr/>
        </p:nvSpPr>
        <p:spPr>
          <a:xfrm>
            <a:off x="2103120" y="5367528"/>
            <a:ext cx="9144000" cy="4114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12 months without a period (avg. age 51)</a:t>
            </a:r>
          </a:p>
        </p:txBody>
      </p:sp>
    </p:spTree>
    <p:extLst>
      <p:ext uri="{BB962C8B-B14F-4D97-AF65-F5344CB8AC3E}">
        <p14:creationId xmlns:p14="http://schemas.microsoft.com/office/powerpoint/2010/main" val="1540690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B015F15-D8EE-F04E-9B72-DE7EC4AE58B0}"/>
              </a:ext>
            </a:extLst>
          </p:cNvPr>
          <p:cNvSpPr>
            <a:spLocks noGrp="1"/>
          </p:cNvSpPr>
          <p:nvPr>
            <p:ph sz="quarter" idx="12"/>
          </p:nvPr>
        </p:nvSpPr>
        <p:spPr/>
        <p:txBody>
          <a:bodyPr vert="horz" lIns="0" tIns="0" rIns="0" bIns="0" rtlCol="0" anchor="t">
            <a:noAutofit/>
          </a:bodyPr>
          <a:lstStyle/>
          <a:p>
            <a:pPr>
              <a:spcBef>
                <a:spcPts val="600"/>
              </a:spcBef>
              <a:spcAft>
                <a:spcPts val="0"/>
              </a:spcAft>
            </a:pPr>
            <a:r>
              <a:rPr lang="en-US">
                <a:latin typeface="Georgia"/>
                <a:ea typeface="Verdana"/>
              </a:rPr>
              <a:t> </a:t>
            </a:r>
            <a:r>
              <a:rPr lang="en-US" sz="2100">
                <a:solidFill>
                  <a:srgbClr val="0C2340"/>
                </a:solidFill>
                <a:latin typeface="Arial"/>
                <a:ea typeface="Verdana"/>
                <a:cs typeface="Arial"/>
              </a:rPr>
              <a:t>Annual mammograms — Typically recommended starting at age 40</a:t>
            </a:r>
            <a:endParaRPr lang="en-US" sz="2100">
              <a:solidFill>
                <a:srgbClr val="000000"/>
              </a:solidFill>
              <a:latin typeface="Arial"/>
              <a:ea typeface="Verdana"/>
              <a:cs typeface="Arial"/>
            </a:endParaRPr>
          </a:p>
          <a:p>
            <a:pPr>
              <a:spcBef>
                <a:spcPts val="600"/>
              </a:spcBef>
              <a:spcAft>
                <a:spcPts val="0"/>
              </a:spcAft>
            </a:pPr>
            <a:r>
              <a:rPr lang="en-US" sz="2100">
                <a:solidFill>
                  <a:srgbClr val="0C2340"/>
                </a:solidFill>
                <a:latin typeface="Arial"/>
                <a:ea typeface="Verdana"/>
                <a:cs typeface="Arial"/>
              </a:rPr>
              <a:t>Know your family history — Maternal AND paternal</a:t>
            </a:r>
            <a:endParaRPr lang="en-US" sz="2100">
              <a:solidFill>
                <a:srgbClr val="000000"/>
              </a:solidFill>
              <a:latin typeface="Arial"/>
              <a:ea typeface="Verdana"/>
              <a:cs typeface="Arial"/>
            </a:endParaRPr>
          </a:p>
          <a:p>
            <a:pPr>
              <a:spcBef>
                <a:spcPts val="600"/>
              </a:spcBef>
              <a:spcAft>
                <a:spcPts val="0"/>
              </a:spcAft>
            </a:pPr>
            <a:r>
              <a:rPr lang="en-US" sz="2100">
                <a:solidFill>
                  <a:srgbClr val="0C2340"/>
                </a:solidFill>
                <a:latin typeface="Arial"/>
                <a:ea typeface="Verdana"/>
                <a:cs typeface="Arial"/>
              </a:rPr>
              <a:t>Genetic counseling — If close relatives had breast or ovarian cancer</a:t>
            </a:r>
            <a:endParaRPr lang="en-US" sz="2100">
              <a:solidFill>
                <a:srgbClr val="000000"/>
              </a:solidFill>
              <a:latin typeface="Arial"/>
              <a:ea typeface="Verdana"/>
              <a:cs typeface="Arial"/>
            </a:endParaRPr>
          </a:p>
          <a:p>
            <a:pPr>
              <a:spcBef>
                <a:spcPts val="600"/>
              </a:spcBef>
              <a:spcAft>
                <a:spcPts val="0"/>
              </a:spcAft>
            </a:pPr>
            <a:r>
              <a:rPr lang="en-US" sz="2100">
                <a:solidFill>
                  <a:srgbClr val="0C2340"/>
                </a:solidFill>
                <a:latin typeface="Arial"/>
                <a:ea typeface="Verdana"/>
                <a:cs typeface="Arial"/>
              </a:rPr>
              <a:t>Breast self-awareness — Know your personal baseline</a:t>
            </a:r>
            <a:endParaRPr lang="en-US" sz="2100">
              <a:solidFill>
                <a:srgbClr val="000000"/>
              </a:solidFill>
              <a:latin typeface="Arial"/>
              <a:ea typeface="Verdana"/>
              <a:cs typeface="Arial"/>
            </a:endParaRPr>
          </a:p>
          <a:p>
            <a:pPr>
              <a:lnSpc>
                <a:spcPct val="100000"/>
              </a:lnSpc>
              <a:spcBef>
                <a:spcPts val="600"/>
              </a:spcBef>
              <a:spcAft>
                <a:spcPts val="0"/>
              </a:spcAft>
              <a:buFontTx/>
            </a:pPr>
            <a:r>
              <a:rPr lang="en-US" sz="2100">
                <a:solidFill>
                  <a:srgbClr val="0C2340"/>
                </a:solidFill>
                <a:latin typeface="Arial"/>
                <a:ea typeface="Verdana"/>
                <a:cs typeface="Arial"/>
              </a:rPr>
              <a:t>High-risk screening — MRI may be recommended for elevated risk</a:t>
            </a:r>
            <a:endParaRPr lang="en-US" sz="2100">
              <a:solidFill>
                <a:srgbClr val="000000"/>
              </a:solidFill>
              <a:latin typeface="Arial"/>
              <a:ea typeface="Verdana"/>
              <a:cs typeface="Arial"/>
            </a:endParaRPr>
          </a:p>
        </p:txBody>
      </p:sp>
      <p:sp>
        <p:nvSpPr>
          <p:cNvPr id="3" name="Slide Number Placeholder 2">
            <a:extLst>
              <a:ext uri="{FF2B5EF4-FFF2-40B4-BE49-F238E27FC236}">
                <a16:creationId xmlns:a16="http://schemas.microsoft.com/office/drawing/2014/main" id="{2BCEF992-1ECB-4C41-817F-FEF2EA514A83}"/>
              </a:ext>
            </a:extLst>
          </p:cNvPr>
          <p:cNvSpPr>
            <a:spLocks noGrp="1"/>
          </p:cNvSpPr>
          <p:nvPr>
            <p:ph type="sldNum" sz="quarter" idx="19"/>
          </p:nvPr>
        </p:nvSpPr>
        <p:spPr/>
        <p:txBody>
          <a:bodyPr/>
          <a:lstStyle/>
          <a:p>
            <a:pPr lvl="8"/>
            <a:fld id="{63DCA5C9-2E11-4C67-86EB-AE1DE127DC64}" type="slidenum">
              <a:rPr lang="en-US" smtClean="0"/>
              <a:pPr lvl="8"/>
              <a:t>22</a:t>
            </a:fld>
            <a:endParaRPr lang="en-US"/>
          </a:p>
        </p:txBody>
      </p:sp>
      <p:sp>
        <p:nvSpPr>
          <p:cNvPr id="14" name="Date Placeholder 13">
            <a:extLst>
              <a:ext uri="{FF2B5EF4-FFF2-40B4-BE49-F238E27FC236}">
                <a16:creationId xmlns:a16="http://schemas.microsoft.com/office/drawing/2014/main" id="{00249142-D954-3645-B880-7F6B7B766783}"/>
              </a:ext>
            </a:extLst>
          </p:cNvPr>
          <p:cNvSpPr>
            <a:spLocks noGrp="1"/>
          </p:cNvSpPr>
          <p:nvPr>
            <p:ph type="dt" sz="half" idx="20"/>
          </p:nvPr>
        </p:nvSpPr>
        <p:spPr/>
        <p:txBody>
          <a:bodyPr/>
          <a:lstStyle/>
          <a:p>
            <a:fld id="{0905E3BE-46FA-6D4F-A75C-FA68143AA480}" type="datetime4">
              <a:rPr lang="en-US"/>
              <a:pPr/>
              <a:t>July 8, 2026</a:t>
            </a:fld>
            <a:endParaRPr lang="en-US"/>
          </a:p>
        </p:txBody>
      </p:sp>
      <p:sp>
        <p:nvSpPr>
          <p:cNvPr id="5" name="Title 4">
            <a:extLst>
              <a:ext uri="{FF2B5EF4-FFF2-40B4-BE49-F238E27FC236}">
                <a16:creationId xmlns:a16="http://schemas.microsoft.com/office/drawing/2014/main" id="{D29EDA41-A120-0D4D-B8C2-2E45F30F7B2C}"/>
              </a:ext>
            </a:extLst>
          </p:cNvPr>
          <p:cNvSpPr>
            <a:spLocks noGrp="1"/>
          </p:cNvSpPr>
          <p:nvPr>
            <p:ph type="title"/>
          </p:nvPr>
        </p:nvSpPr>
        <p:spPr/>
        <p:txBody>
          <a:bodyPr/>
          <a:lstStyle/>
          <a:p>
            <a:r>
              <a:rPr lang="en-US">
                <a:latin typeface="Franklin Gothic Demi Cond"/>
                <a:ea typeface="Verdana"/>
              </a:rPr>
              <a:t>Breast cancer screening</a:t>
            </a:r>
            <a:endParaRPr lang="en-US"/>
          </a:p>
        </p:txBody>
      </p:sp>
      <p:sp>
        <p:nvSpPr>
          <p:cNvPr id="2" name="Rectangle 1">
            <a:extLst>
              <a:ext uri="{FF2B5EF4-FFF2-40B4-BE49-F238E27FC236}">
                <a16:creationId xmlns:a16="http://schemas.microsoft.com/office/drawing/2014/main" id="{18A42BD2-811A-B586-BC50-70554044FB48}"/>
              </a:ext>
            </a:extLst>
          </p:cNvPr>
          <p:cNvSpPr/>
          <p:nvPr/>
        </p:nvSpPr>
        <p:spPr>
          <a:xfrm>
            <a:off x="0" y="1005840"/>
            <a:ext cx="12191695" cy="4572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 name="TextBox 4">
            <a:extLst>
              <a:ext uri="{FF2B5EF4-FFF2-40B4-BE49-F238E27FC236}">
                <a16:creationId xmlns:a16="http://schemas.microsoft.com/office/drawing/2014/main" id="{6A35B72F-5661-222C-24BC-7452E96A4C46}"/>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Know Your Risk — Early Detection Saves Lives</a:t>
            </a:r>
          </a:p>
        </p:txBody>
      </p:sp>
      <p:pic>
        <p:nvPicPr>
          <p:cNvPr id="9" name="Picture 8" descr="A pink ribbon and notepads&#10;&#10;AI-generated content may be incorrect.">
            <a:extLst>
              <a:ext uri="{FF2B5EF4-FFF2-40B4-BE49-F238E27FC236}">
                <a16:creationId xmlns:a16="http://schemas.microsoft.com/office/drawing/2014/main" id="{60812996-96B7-04FA-D1FA-92C65924BF8C}"/>
              </a:ext>
            </a:extLst>
          </p:cNvPr>
          <p:cNvPicPr>
            <a:picLocks noChangeAspect="1"/>
          </p:cNvPicPr>
          <p:nvPr/>
        </p:nvPicPr>
        <p:blipFill>
          <a:blip r:embed="rId3"/>
          <a:stretch>
            <a:fillRect/>
          </a:stretch>
        </p:blipFill>
        <p:spPr>
          <a:xfrm>
            <a:off x="6088289" y="1527629"/>
            <a:ext cx="5262335" cy="4238171"/>
          </a:xfrm>
          <a:prstGeom prst="rect">
            <a:avLst/>
          </a:prstGeom>
        </p:spPr>
      </p:pic>
    </p:spTree>
    <p:extLst>
      <p:ext uri="{BB962C8B-B14F-4D97-AF65-F5344CB8AC3E}">
        <p14:creationId xmlns:p14="http://schemas.microsoft.com/office/powerpoint/2010/main" val="2862528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C21C5-CFB4-A548-B9BE-E8805083BA5D}"/>
              </a:ext>
            </a:extLst>
          </p:cNvPr>
          <p:cNvSpPr>
            <a:spLocks noGrp="1"/>
          </p:cNvSpPr>
          <p:nvPr>
            <p:ph type="title"/>
          </p:nvPr>
        </p:nvSpPr>
        <p:spPr>
          <a:xfrm>
            <a:off x="-21771" y="-723673"/>
            <a:ext cx="11730038" cy="3826477"/>
          </a:xfrm>
        </p:spPr>
        <p:txBody>
          <a:bodyPr/>
          <a:lstStyle/>
          <a:p>
            <a:r>
              <a:rPr lang="en-US">
                <a:latin typeface="Franklin Gothic Demi Cond"/>
                <a:ea typeface="Verdana"/>
              </a:rPr>
              <a:t>HEART DISEASE: THE threat most women don't see</a:t>
            </a:r>
            <a:endParaRPr lang="en-US"/>
          </a:p>
        </p:txBody>
      </p:sp>
      <p:sp>
        <p:nvSpPr>
          <p:cNvPr id="10" name="Slide Number Placeholder 9">
            <a:extLst>
              <a:ext uri="{FF2B5EF4-FFF2-40B4-BE49-F238E27FC236}">
                <a16:creationId xmlns:a16="http://schemas.microsoft.com/office/drawing/2014/main" id="{C52FAE80-8F27-7247-A239-1D11B5C8DD20}"/>
              </a:ext>
            </a:extLst>
          </p:cNvPr>
          <p:cNvSpPr>
            <a:spLocks noGrp="1"/>
          </p:cNvSpPr>
          <p:nvPr>
            <p:ph type="sldNum" sz="quarter" idx="12"/>
          </p:nvPr>
        </p:nvSpPr>
        <p:spPr/>
        <p:txBody>
          <a:bodyPr/>
          <a:lstStyle/>
          <a:p>
            <a:pPr lvl="8"/>
            <a:fld id="{63DCA5C9-2E11-4C67-86EB-AE1DE127DC64}" type="slidenum">
              <a:rPr lang="en-US" smtClean="0"/>
              <a:pPr lvl="8"/>
              <a:t>23</a:t>
            </a:fld>
            <a:endParaRPr lang="en-US"/>
          </a:p>
        </p:txBody>
      </p:sp>
      <p:sp>
        <p:nvSpPr>
          <p:cNvPr id="7" name="Date Placeholder 6">
            <a:extLst>
              <a:ext uri="{FF2B5EF4-FFF2-40B4-BE49-F238E27FC236}">
                <a16:creationId xmlns:a16="http://schemas.microsoft.com/office/drawing/2014/main" id="{0673C446-F80F-C047-94E0-CEBD6E743690}"/>
              </a:ext>
            </a:extLst>
          </p:cNvPr>
          <p:cNvSpPr>
            <a:spLocks noGrp="1"/>
          </p:cNvSpPr>
          <p:nvPr>
            <p:ph type="dt" sz="half" idx="10"/>
          </p:nvPr>
        </p:nvSpPr>
        <p:spPr/>
        <p:txBody>
          <a:bodyPr/>
          <a:lstStyle/>
          <a:p>
            <a:fld id="{4E86E333-5D61-D549-8BAA-EE6F28DEEB11}" type="datetime4">
              <a:rPr lang="en-US"/>
              <a:t>July 8, 2026</a:t>
            </a:fld>
            <a:endParaRPr lang="en-US"/>
          </a:p>
        </p:txBody>
      </p:sp>
      <p:sp>
        <p:nvSpPr>
          <p:cNvPr id="3" name="Rectangle 2">
            <a:extLst>
              <a:ext uri="{FF2B5EF4-FFF2-40B4-BE49-F238E27FC236}">
                <a16:creationId xmlns:a16="http://schemas.microsoft.com/office/drawing/2014/main" id="{509BB32E-13FF-BAA3-2027-6762A482C011}"/>
              </a:ext>
            </a:extLst>
          </p:cNvPr>
          <p:cNvSpPr/>
          <p:nvPr/>
        </p:nvSpPr>
        <p:spPr>
          <a:xfrm>
            <a:off x="0" y="0"/>
            <a:ext cx="164592" cy="68580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 name="TextBox 4">
            <a:extLst>
              <a:ext uri="{FF2B5EF4-FFF2-40B4-BE49-F238E27FC236}">
                <a16:creationId xmlns:a16="http://schemas.microsoft.com/office/drawing/2014/main" id="{A7F84C95-FED9-973C-82F6-74B46EB9683C}"/>
              </a:ext>
            </a:extLst>
          </p:cNvPr>
          <p:cNvSpPr txBox="1"/>
          <p:nvPr/>
        </p:nvSpPr>
        <p:spPr>
          <a:xfrm>
            <a:off x="460103" y="1717040"/>
            <a:ext cx="11430000" cy="21945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2000" b="1" i="0">
                <a:solidFill>
                  <a:srgbClr val="FFFFFF"/>
                </a:solidFill>
                <a:latin typeface="Arial"/>
              </a:rPr>
              <a:t>#1</a:t>
            </a:r>
          </a:p>
        </p:txBody>
      </p:sp>
      <p:sp>
        <p:nvSpPr>
          <p:cNvPr id="8" name="TextBox 5">
            <a:extLst>
              <a:ext uri="{FF2B5EF4-FFF2-40B4-BE49-F238E27FC236}">
                <a16:creationId xmlns:a16="http://schemas.microsoft.com/office/drawing/2014/main" id="{45FF5C9F-6F97-9C47-8D76-BEAAC7341DC2}"/>
              </a:ext>
            </a:extLst>
          </p:cNvPr>
          <p:cNvSpPr txBox="1"/>
          <p:nvPr/>
        </p:nvSpPr>
        <p:spPr>
          <a:xfrm>
            <a:off x="358503" y="3152503"/>
            <a:ext cx="11430000" cy="738664"/>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chemeClr val="accent2"/>
                </a:solidFill>
                <a:latin typeface="Arial"/>
              </a:rPr>
              <a:t>Killer of Women</a:t>
            </a:r>
            <a:endParaRPr lang="en-US" sz="4200" b="1" i="0">
              <a:solidFill>
                <a:schemeClr val="accent2"/>
              </a:solidFill>
              <a:latin typeface="Arial"/>
              <a:cs typeface="Arial"/>
            </a:endParaRPr>
          </a:p>
        </p:txBody>
      </p:sp>
      <p:sp>
        <p:nvSpPr>
          <p:cNvPr id="9" name="TextBox 6">
            <a:extLst>
              <a:ext uri="{FF2B5EF4-FFF2-40B4-BE49-F238E27FC236}">
                <a16:creationId xmlns:a16="http://schemas.microsoft.com/office/drawing/2014/main" id="{5906AEE2-7A0D-874F-E305-9EF0709E4E9D}"/>
              </a:ext>
            </a:extLst>
          </p:cNvPr>
          <p:cNvSpPr txBox="1"/>
          <p:nvPr/>
        </p:nvSpPr>
        <p:spPr>
          <a:xfrm>
            <a:off x="365760" y="3977639"/>
            <a:ext cx="1143000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0" i="1">
                <a:solidFill>
                  <a:srgbClr val="B4C8DC"/>
                </a:solidFill>
                <a:latin typeface="Arial"/>
              </a:rPr>
              <a:t>More deaths annually than all cancers combined</a:t>
            </a:r>
          </a:p>
        </p:txBody>
      </p:sp>
      <p:sp>
        <p:nvSpPr>
          <p:cNvPr id="11" name="Rectangle 10">
            <a:extLst>
              <a:ext uri="{FF2B5EF4-FFF2-40B4-BE49-F238E27FC236}">
                <a16:creationId xmlns:a16="http://schemas.microsoft.com/office/drawing/2014/main" id="{5F965E3A-D70B-40D3-EAE7-C810A03FEE0C}"/>
              </a:ext>
            </a:extLst>
          </p:cNvPr>
          <p:cNvSpPr/>
          <p:nvPr/>
        </p:nvSpPr>
        <p:spPr>
          <a:xfrm>
            <a:off x="365760" y="4754880"/>
            <a:ext cx="3474720" cy="64008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2" name="TextBox 8">
            <a:extLst>
              <a:ext uri="{FF2B5EF4-FFF2-40B4-BE49-F238E27FC236}">
                <a16:creationId xmlns:a16="http://schemas.microsoft.com/office/drawing/2014/main" id="{30ECF589-F9A8-4949-D967-E2FBD489883A}"/>
              </a:ext>
            </a:extLst>
          </p:cNvPr>
          <p:cNvSpPr txBox="1"/>
          <p:nvPr/>
        </p:nvSpPr>
        <p:spPr>
          <a:xfrm>
            <a:off x="457200" y="4800600"/>
            <a:ext cx="3291840" cy="6400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500" b="0" i="0">
                <a:solidFill>
                  <a:srgbClr val="FFFFFF"/>
                </a:solidFill>
                <a:latin typeface="Arial"/>
              </a:rPr>
              <a:t>Symptoms in women are often atypical</a:t>
            </a:r>
          </a:p>
        </p:txBody>
      </p:sp>
      <p:sp>
        <p:nvSpPr>
          <p:cNvPr id="13" name="Rectangle 12">
            <a:extLst>
              <a:ext uri="{FF2B5EF4-FFF2-40B4-BE49-F238E27FC236}">
                <a16:creationId xmlns:a16="http://schemas.microsoft.com/office/drawing/2014/main" id="{966D8255-EC41-E94F-0692-EFA36C948827}"/>
              </a:ext>
            </a:extLst>
          </p:cNvPr>
          <p:cNvSpPr/>
          <p:nvPr/>
        </p:nvSpPr>
        <p:spPr>
          <a:xfrm>
            <a:off x="4343400" y="4754880"/>
            <a:ext cx="3474720" cy="64008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4" name="TextBox 10">
            <a:extLst>
              <a:ext uri="{FF2B5EF4-FFF2-40B4-BE49-F238E27FC236}">
                <a16:creationId xmlns:a16="http://schemas.microsoft.com/office/drawing/2014/main" id="{1C8C1367-722E-A05C-C8A1-D3C208FC1945}"/>
              </a:ext>
            </a:extLst>
          </p:cNvPr>
          <p:cNvSpPr txBox="1"/>
          <p:nvPr/>
        </p:nvSpPr>
        <p:spPr>
          <a:xfrm>
            <a:off x="4434840" y="4800600"/>
            <a:ext cx="3291840" cy="6400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500" b="0" i="0">
                <a:solidFill>
                  <a:srgbClr val="FFFFFF"/>
                </a:solidFill>
                <a:latin typeface="Arial"/>
              </a:rPr>
              <a:t>Develops silently over decades</a:t>
            </a:r>
          </a:p>
        </p:txBody>
      </p:sp>
      <p:sp>
        <p:nvSpPr>
          <p:cNvPr id="16" name="TextBox 12">
            <a:extLst>
              <a:ext uri="{FF2B5EF4-FFF2-40B4-BE49-F238E27FC236}">
                <a16:creationId xmlns:a16="http://schemas.microsoft.com/office/drawing/2014/main" id="{FEEE18D5-9392-4DBB-B0E8-0C9F1FCB2D5E}"/>
              </a:ext>
            </a:extLst>
          </p:cNvPr>
          <p:cNvSpPr txBox="1"/>
          <p:nvPr/>
        </p:nvSpPr>
        <p:spPr>
          <a:xfrm>
            <a:off x="8412480" y="4800600"/>
            <a:ext cx="3291840" cy="640080"/>
          </a:xfrm>
          <a:prstGeom prst="rect">
            <a:avLst/>
          </a:prstGeom>
          <a:solidFill>
            <a:schemeClr val="accent4"/>
          </a:solid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500" b="0" i="0">
                <a:solidFill>
                  <a:srgbClr val="FFFFFF"/>
                </a:solidFill>
                <a:latin typeface="Arial"/>
              </a:rPr>
              <a:t>Risk accelerates as estrogen declines</a:t>
            </a:r>
          </a:p>
        </p:txBody>
      </p:sp>
    </p:spTree>
    <p:extLst>
      <p:ext uri="{BB962C8B-B14F-4D97-AF65-F5344CB8AC3E}">
        <p14:creationId xmlns:p14="http://schemas.microsoft.com/office/powerpoint/2010/main" val="27916537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5F95D8-9AB8-374B-B611-D398D878C76F}"/>
              </a:ext>
            </a:extLst>
          </p:cNvPr>
          <p:cNvSpPr>
            <a:spLocks noGrp="1"/>
          </p:cNvSpPr>
          <p:nvPr>
            <p:ph type="sldNum" sz="quarter" idx="16"/>
          </p:nvPr>
        </p:nvSpPr>
        <p:spPr/>
        <p:txBody>
          <a:bodyPr/>
          <a:lstStyle/>
          <a:p>
            <a:fld id="{63DCA5C9-2E11-4C67-86EB-AE1DE127DC64}" type="slidenum">
              <a:rPr lang="en-US" smtClean="0"/>
              <a:pPr/>
              <a:t>24</a:t>
            </a:fld>
            <a:endParaRPr lang="en-US"/>
          </a:p>
        </p:txBody>
      </p:sp>
      <p:sp>
        <p:nvSpPr>
          <p:cNvPr id="4" name="Date Placeholder 3">
            <a:extLst>
              <a:ext uri="{FF2B5EF4-FFF2-40B4-BE49-F238E27FC236}">
                <a16:creationId xmlns:a16="http://schemas.microsoft.com/office/drawing/2014/main" id="{CDCA296F-81C4-7043-9824-01FAE2DA420A}"/>
              </a:ext>
            </a:extLst>
          </p:cNvPr>
          <p:cNvSpPr>
            <a:spLocks noGrp="1"/>
          </p:cNvSpPr>
          <p:nvPr>
            <p:ph type="dt" sz="half" idx="17"/>
          </p:nvPr>
        </p:nvSpPr>
        <p:spPr/>
        <p:txBody>
          <a:bodyPr/>
          <a:lstStyle/>
          <a:p>
            <a:fld id="{4B069011-EA10-254F-AD46-D1C38BF85099}" type="datetime4">
              <a:rPr lang="en-US"/>
              <a:t>July 8, 2026</a:t>
            </a:fld>
            <a:endParaRPr lang="en-US"/>
          </a:p>
        </p:txBody>
      </p:sp>
      <p:sp>
        <p:nvSpPr>
          <p:cNvPr id="5" name="Title 4">
            <a:extLst>
              <a:ext uri="{FF2B5EF4-FFF2-40B4-BE49-F238E27FC236}">
                <a16:creationId xmlns:a16="http://schemas.microsoft.com/office/drawing/2014/main" id="{AD141585-AB2B-3C40-8CE6-9EE3F96186BE}"/>
              </a:ext>
            </a:extLst>
          </p:cNvPr>
          <p:cNvSpPr>
            <a:spLocks noGrp="1"/>
          </p:cNvSpPr>
          <p:nvPr>
            <p:ph type="title"/>
          </p:nvPr>
        </p:nvSpPr>
        <p:spPr/>
        <p:txBody>
          <a:bodyPr/>
          <a:lstStyle/>
          <a:p>
            <a:r>
              <a:rPr lang="en-US">
                <a:solidFill>
                  <a:srgbClr val="3CAD2C"/>
                </a:solidFill>
                <a:latin typeface="Franklin Gothic Demi Cond"/>
                <a:ea typeface="Verdana"/>
                <a:cs typeface="Arial"/>
              </a:rPr>
              <a:t>KNOW your numbers</a:t>
            </a:r>
            <a:endParaRPr lang="en-US"/>
          </a:p>
        </p:txBody>
      </p:sp>
      <p:sp>
        <p:nvSpPr>
          <p:cNvPr id="35" name="Rectangle 34">
            <a:extLst>
              <a:ext uri="{FF2B5EF4-FFF2-40B4-BE49-F238E27FC236}">
                <a16:creationId xmlns:a16="http://schemas.microsoft.com/office/drawing/2014/main" id="{DEC56864-B4F4-B197-7904-E1590C28BC94}"/>
              </a:ext>
            </a:extLst>
          </p:cNvPr>
          <p:cNvSpPr/>
          <p:nvPr/>
        </p:nvSpPr>
        <p:spPr>
          <a:xfrm>
            <a:off x="0" y="1005840"/>
            <a:ext cx="12191695" cy="4572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6" name="TextBox 4">
            <a:extLst>
              <a:ext uri="{FF2B5EF4-FFF2-40B4-BE49-F238E27FC236}">
                <a16:creationId xmlns:a16="http://schemas.microsoft.com/office/drawing/2014/main" id="{51A54418-8961-11F0-73CE-55F8B8F14ED2}"/>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These five metrics are your most powerful health indicators:</a:t>
            </a:r>
          </a:p>
        </p:txBody>
      </p:sp>
      <p:sp>
        <p:nvSpPr>
          <p:cNvPr id="37" name="Rectangle 36">
            <a:extLst>
              <a:ext uri="{FF2B5EF4-FFF2-40B4-BE49-F238E27FC236}">
                <a16:creationId xmlns:a16="http://schemas.microsoft.com/office/drawing/2014/main" id="{9291C593-E2B5-0ED2-9E03-0147A0FC82EC}"/>
              </a:ext>
            </a:extLst>
          </p:cNvPr>
          <p:cNvSpPr/>
          <p:nvPr/>
        </p:nvSpPr>
        <p:spPr>
          <a:xfrm>
            <a:off x="357987" y="1828800"/>
            <a:ext cx="2148840" cy="36576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8" name="Rectangle 37">
            <a:extLst>
              <a:ext uri="{FF2B5EF4-FFF2-40B4-BE49-F238E27FC236}">
                <a16:creationId xmlns:a16="http://schemas.microsoft.com/office/drawing/2014/main" id="{23108B72-1C14-16C5-75FD-E16E1EF713C3}"/>
              </a:ext>
            </a:extLst>
          </p:cNvPr>
          <p:cNvSpPr/>
          <p:nvPr/>
        </p:nvSpPr>
        <p:spPr>
          <a:xfrm>
            <a:off x="357987" y="1828800"/>
            <a:ext cx="2148840" cy="50292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9" name="TextBox 7">
            <a:extLst>
              <a:ext uri="{FF2B5EF4-FFF2-40B4-BE49-F238E27FC236}">
                <a16:creationId xmlns:a16="http://schemas.microsoft.com/office/drawing/2014/main" id="{89D8F900-8D8E-B2BC-4BFC-1D8BEC9FDE4E}"/>
              </a:ext>
            </a:extLst>
          </p:cNvPr>
          <p:cNvSpPr txBox="1"/>
          <p:nvPr/>
        </p:nvSpPr>
        <p:spPr>
          <a:xfrm>
            <a:off x="357987" y="2331720"/>
            <a:ext cx="21488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3800" b="1" i="0">
                <a:solidFill>
                  <a:srgbClr val="00A3E0"/>
                </a:solidFill>
                <a:latin typeface="Arial"/>
              </a:rPr>
              <a:t>♥</a:t>
            </a:r>
          </a:p>
        </p:txBody>
      </p:sp>
      <p:sp>
        <p:nvSpPr>
          <p:cNvPr id="40" name="TextBox 8">
            <a:extLst>
              <a:ext uri="{FF2B5EF4-FFF2-40B4-BE49-F238E27FC236}">
                <a16:creationId xmlns:a16="http://schemas.microsoft.com/office/drawing/2014/main" id="{D83F5038-49DD-5129-C7F5-ECB6EAB88F93}"/>
              </a:ext>
            </a:extLst>
          </p:cNvPr>
          <p:cNvSpPr txBox="1"/>
          <p:nvPr/>
        </p:nvSpPr>
        <p:spPr>
          <a:xfrm>
            <a:off x="403707" y="3429000"/>
            <a:ext cx="2057400" cy="8229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400" b="1" i="0">
                <a:solidFill>
                  <a:srgbClr val="0C2340"/>
                </a:solidFill>
                <a:latin typeface="Arial"/>
              </a:rPr>
              <a:t>BLOOD
PRESSURE</a:t>
            </a:r>
          </a:p>
        </p:txBody>
      </p:sp>
      <p:sp>
        <p:nvSpPr>
          <p:cNvPr id="41" name="Rectangle 40">
            <a:extLst>
              <a:ext uri="{FF2B5EF4-FFF2-40B4-BE49-F238E27FC236}">
                <a16:creationId xmlns:a16="http://schemas.microsoft.com/office/drawing/2014/main" id="{DB4505DA-E9B8-AA73-7038-349E7D95EA7C}"/>
              </a:ext>
            </a:extLst>
          </p:cNvPr>
          <p:cNvSpPr/>
          <p:nvPr/>
        </p:nvSpPr>
        <p:spPr>
          <a:xfrm>
            <a:off x="449427" y="4389120"/>
            <a:ext cx="1965960" cy="36576"/>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2" name="TextBox 10">
            <a:extLst>
              <a:ext uri="{FF2B5EF4-FFF2-40B4-BE49-F238E27FC236}">
                <a16:creationId xmlns:a16="http://schemas.microsoft.com/office/drawing/2014/main" id="{63084365-9C82-BEB0-DF33-ABC29E52EA4D}"/>
              </a:ext>
            </a:extLst>
          </p:cNvPr>
          <p:cNvSpPr txBox="1"/>
          <p:nvPr/>
        </p:nvSpPr>
        <p:spPr>
          <a:xfrm>
            <a:off x="403707" y="4480560"/>
            <a:ext cx="2057400" cy="8229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300" b="0" i="1">
                <a:solidFill>
                  <a:srgbClr val="495057"/>
                </a:solidFill>
                <a:latin typeface="Arial"/>
              </a:rPr>
              <a:t>&lt; 120/80 mmHg</a:t>
            </a:r>
          </a:p>
        </p:txBody>
      </p:sp>
      <p:sp>
        <p:nvSpPr>
          <p:cNvPr id="43" name="Rectangle 42">
            <a:extLst>
              <a:ext uri="{FF2B5EF4-FFF2-40B4-BE49-F238E27FC236}">
                <a16:creationId xmlns:a16="http://schemas.microsoft.com/office/drawing/2014/main" id="{57EF1E62-D4A2-F1FC-FCA1-027C31E90A6C}"/>
              </a:ext>
            </a:extLst>
          </p:cNvPr>
          <p:cNvSpPr/>
          <p:nvPr/>
        </p:nvSpPr>
        <p:spPr>
          <a:xfrm>
            <a:off x="2689707" y="1828800"/>
            <a:ext cx="2148840" cy="36576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4" name="Rectangle 43">
            <a:extLst>
              <a:ext uri="{FF2B5EF4-FFF2-40B4-BE49-F238E27FC236}">
                <a16:creationId xmlns:a16="http://schemas.microsoft.com/office/drawing/2014/main" id="{C594903F-2272-AF1F-3D8A-9ED02CD14252}"/>
              </a:ext>
            </a:extLst>
          </p:cNvPr>
          <p:cNvSpPr/>
          <p:nvPr/>
        </p:nvSpPr>
        <p:spPr>
          <a:xfrm>
            <a:off x="2689707" y="1828800"/>
            <a:ext cx="2148840" cy="50292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5" name="TextBox 13">
            <a:extLst>
              <a:ext uri="{FF2B5EF4-FFF2-40B4-BE49-F238E27FC236}">
                <a16:creationId xmlns:a16="http://schemas.microsoft.com/office/drawing/2014/main" id="{AFBC3A45-9C86-2711-D62E-A55F7D801EB8}"/>
              </a:ext>
            </a:extLst>
          </p:cNvPr>
          <p:cNvSpPr txBox="1"/>
          <p:nvPr/>
        </p:nvSpPr>
        <p:spPr>
          <a:xfrm>
            <a:off x="2689707" y="2331720"/>
            <a:ext cx="21488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3800" b="1" i="0">
                <a:solidFill>
                  <a:srgbClr val="00A3E0"/>
                </a:solidFill>
                <a:latin typeface="Arial"/>
              </a:rPr>
              <a:t>🩸</a:t>
            </a:r>
          </a:p>
        </p:txBody>
      </p:sp>
      <p:sp>
        <p:nvSpPr>
          <p:cNvPr id="46" name="TextBox 14">
            <a:extLst>
              <a:ext uri="{FF2B5EF4-FFF2-40B4-BE49-F238E27FC236}">
                <a16:creationId xmlns:a16="http://schemas.microsoft.com/office/drawing/2014/main" id="{1BCC5E54-B37E-3A26-1176-F4DD31544B3B}"/>
              </a:ext>
            </a:extLst>
          </p:cNvPr>
          <p:cNvSpPr txBox="1"/>
          <p:nvPr/>
        </p:nvSpPr>
        <p:spPr>
          <a:xfrm>
            <a:off x="2735427" y="3429000"/>
            <a:ext cx="2057400" cy="8229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400" b="1" i="0">
                <a:solidFill>
                  <a:srgbClr val="0C2340"/>
                </a:solidFill>
                <a:latin typeface="Arial"/>
              </a:rPr>
              <a:t>CHOLESTEROL</a:t>
            </a:r>
          </a:p>
        </p:txBody>
      </p:sp>
      <p:sp>
        <p:nvSpPr>
          <p:cNvPr id="47" name="Rectangle 46">
            <a:extLst>
              <a:ext uri="{FF2B5EF4-FFF2-40B4-BE49-F238E27FC236}">
                <a16:creationId xmlns:a16="http://schemas.microsoft.com/office/drawing/2014/main" id="{F3AFA5D3-B78D-265A-6404-A28374875E3E}"/>
              </a:ext>
            </a:extLst>
          </p:cNvPr>
          <p:cNvSpPr/>
          <p:nvPr/>
        </p:nvSpPr>
        <p:spPr>
          <a:xfrm>
            <a:off x="2781147" y="4389120"/>
            <a:ext cx="1965960" cy="36576"/>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8" name="TextBox 16">
            <a:extLst>
              <a:ext uri="{FF2B5EF4-FFF2-40B4-BE49-F238E27FC236}">
                <a16:creationId xmlns:a16="http://schemas.microsoft.com/office/drawing/2014/main" id="{FC0C3F27-DA61-9F5D-4C6E-74D6C271B9D8}"/>
              </a:ext>
            </a:extLst>
          </p:cNvPr>
          <p:cNvSpPr txBox="1"/>
          <p:nvPr/>
        </p:nvSpPr>
        <p:spPr>
          <a:xfrm>
            <a:off x="2735427" y="4480560"/>
            <a:ext cx="2057400" cy="8229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300" b="0" i="1">
                <a:solidFill>
                  <a:srgbClr val="495057"/>
                </a:solidFill>
                <a:latin typeface="Arial"/>
              </a:rPr>
              <a:t>Full Lipid Panel</a:t>
            </a:r>
          </a:p>
        </p:txBody>
      </p:sp>
      <p:sp>
        <p:nvSpPr>
          <p:cNvPr id="49" name="Rectangle 48">
            <a:extLst>
              <a:ext uri="{FF2B5EF4-FFF2-40B4-BE49-F238E27FC236}">
                <a16:creationId xmlns:a16="http://schemas.microsoft.com/office/drawing/2014/main" id="{0100EC42-D512-D904-248D-FE792CD089AC}"/>
              </a:ext>
            </a:extLst>
          </p:cNvPr>
          <p:cNvSpPr/>
          <p:nvPr/>
        </p:nvSpPr>
        <p:spPr>
          <a:xfrm>
            <a:off x="5021427" y="1828800"/>
            <a:ext cx="2148840" cy="36576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0" name="Rectangle 49">
            <a:extLst>
              <a:ext uri="{FF2B5EF4-FFF2-40B4-BE49-F238E27FC236}">
                <a16:creationId xmlns:a16="http://schemas.microsoft.com/office/drawing/2014/main" id="{CCC50F8E-681E-10CB-0BB5-F8E7B17A8D16}"/>
              </a:ext>
            </a:extLst>
          </p:cNvPr>
          <p:cNvSpPr/>
          <p:nvPr/>
        </p:nvSpPr>
        <p:spPr>
          <a:xfrm>
            <a:off x="5021427" y="1828800"/>
            <a:ext cx="2148840" cy="50292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1" name="TextBox 19">
            <a:extLst>
              <a:ext uri="{FF2B5EF4-FFF2-40B4-BE49-F238E27FC236}">
                <a16:creationId xmlns:a16="http://schemas.microsoft.com/office/drawing/2014/main" id="{B5F1CAD4-01FE-B176-0AD2-CE44702B6B64}"/>
              </a:ext>
            </a:extLst>
          </p:cNvPr>
          <p:cNvSpPr txBox="1"/>
          <p:nvPr/>
        </p:nvSpPr>
        <p:spPr>
          <a:xfrm>
            <a:off x="5021427" y="2331720"/>
            <a:ext cx="21488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3800" b="1" i="0">
                <a:solidFill>
                  <a:srgbClr val="00A3E0"/>
                </a:solidFill>
                <a:latin typeface="Arial"/>
              </a:rPr>
              <a:t>🔬</a:t>
            </a:r>
          </a:p>
        </p:txBody>
      </p:sp>
      <p:sp>
        <p:nvSpPr>
          <p:cNvPr id="52" name="TextBox 20">
            <a:extLst>
              <a:ext uri="{FF2B5EF4-FFF2-40B4-BE49-F238E27FC236}">
                <a16:creationId xmlns:a16="http://schemas.microsoft.com/office/drawing/2014/main" id="{E03ED468-E0FF-75D4-496C-8F78A347B026}"/>
              </a:ext>
            </a:extLst>
          </p:cNvPr>
          <p:cNvSpPr txBox="1"/>
          <p:nvPr/>
        </p:nvSpPr>
        <p:spPr>
          <a:xfrm>
            <a:off x="5067147" y="3429000"/>
            <a:ext cx="2057400" cy="8229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400" b="1" i="0">
                <a:solidFill>
                  <a:srgbClr val="0C2340"/>
                </a:solidFill>
                <a:latin typeface="Arial"/>
              </a:rPr>
              <a:t>A1C</a:t>
            </a:r>
          </a:p>
        </p:txBody>
      </p:sp>
      <p:sp>
        <p:nvSpPr>
          <p:cNvPr id="53" name="Rectangle 52">
            <a:extLst>
              <a:ext uri="{FF2B5EF4-FFF2-40B4-BE49-F238E27FC236}">
                <a16:creationId xmlns:a16="http://schemas.microsoft.com/office/drawing/2014/main" id="{E78D5AD9-ADE8-8F75-DD0E-CFB1EC209A51}"/>
              </a:ext>
            </a:extLst>
          </p:cNvPr>
          <p:cNvSpPr/>
          <p:nvPr/>
        </p:nvSpPr>
        <p:spPr>
          <a:xfrm>
            <a:off x="5112867" y="4389120"/>
            <a:ext cx="1965960" cy="36576"/>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4" name="TextBox 22">
            <a:extLst>
              <a:ext uri="{FF2B5EF4-FFF2-40B4-BE49-F238E27FC236}">
                <a16:creationId xmlns:a16="http://schemas.microsoft.com/office/drawing/2014/main" id="{E3FC087C-7CD9-FF9F-3230-FA70D9E67D32}"/>
              </a:ext>
            </a:extLst>
          </p:cNvPr>
          <p:cNvSpPr txBox="1"/>
          <p:nvPr/>
        </p:nvSpPr>
        <p:spPr>
          <a:xfrm>
            <a:off x="5067147" y="4480560"/>
            <a:ext cx="2057400" cy="8229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300" b="0" i="1">
                <a:solidFill>
                  <a:srgbClr val="495057"/>
                </a:solidFill>
                <a:latin typeface="Arial"/>
              </a:rPr>
              <a:t>&lt; 5.7% Normal</a:t>
            </a:r>
          </a:p>
        </p:txBody>
      </p:sp>
      <p:sp>
        <p:nvSpPr>
          <p:cNvPr id="55" name="Rectangle 54">
            <a:extLst>
              <a:ext uri="{FF2B5EF4-FFF2-40B4-BE49-F238E27FC236}">
                <a16:creationId xmlns:a16="http://schemas.microsoft.com/office/drawing/2014/main" id="{1B55D8FE-051D-F87B-3413-D325B9C39BD1}"/>
              </a:ext>
            </a:extLst>
          </p:cNvPr>
          <p:cNvSpPr/>
          <p:nvPr/>
        </p:nvSpPr>
        <p:spPr>
          <a:xfrm>
            <a:off x="7353147" y="1828800"/>
            <a:ext cx="2148840" cy="36576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6" name="Rectangle 55">
            <a:extLst>
              <a:ext uri="{FF2B5EF4-FFF2-40B4-BE49-F238E27FC236}">
                <a16:creationId xmlns:a16="http://schemas.microsoft.com/office/drawing/2014/main" id="{8573223F-D377-2C88-272F-2916895FCE62}"/>
              </a:ext>
            </a:extLst>
          </p:cNvPr>
          <p:cNvSpPr/>
          <p:nvPr/>
        </p:nvSpPr>
        <p:spPr>
          <a:xfrm>
            <a:off x="7353147" y="1828800"/>
            <a:ext cx="2148840" cy="50292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7" name="TextBox 25">
            <a:extLst>
              <a:ext uri="{FF2B5EF4-FFF2-40B4-BE49-F238E27FC236}">
                <a16:creationId xmlns:a16="http://schemas.microsoft.com/office/drawing/2014/main" id="{BA10EEE2-7FD3-ACB8-C784-64FB499717BC}"/>
              </a:ext>
            </a:extLst>
          </p:cNvPr>
          <p:cNvSpPr txBox="1"/>
          <p:nvPr/>
        </p:nvSpPr>
        <p:spPr>
          <a:xfrm>
            <a:off x="7353147" y="2331720"/>
            <a:ext cx="21488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3800" b="1" i="0">
                <a:solidFill>
                  <a:srgbClr val="00A3E0"/>
                </a:solidFill>
                <a:latin typeface="Arial"/>
              </a:rPr>
              <a:t>⚖️</a:t>
            </a:r>
          </a:p>
        </p:txBody>
      </p:sp>
      <p:sp>
        <p:nvSpPr>
          <p:cNvPr id="58" name="TextBox 26">
            <a:extLst>
              <a:ext uri="{FF2B5EF4-FFF2-40B4-BE49-F238E27FC236}">
                <a16:creationId xmlns:a16="http://schemas.microsoft.com/office/drawing/2014/main" id="{BE95B1EF-2FB7-56BE-CD92-DA18176688F8}"/>
              </a:ext>
            </a:extLst>
          </p:cNvPr>
          <p:cNvSpPr txBox="1"/>
          <p:nvPr/>
        </p:nvSpPr>
        <p:spPr>
          <a:xfrm>
            <a:off x="7398867" y="3429000"/>
            <a:ext cx="2057400" cy="8229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400" b="1" i="0">
                <a:solidFill>
                  <a:srgbClr val="0C2340"/>
                </a:solidFill>
                <a:latin typeface="Arial"/>
              </a:rPr>
              <a:t>WEIGHT / BMI</a:t>
            </a:r>
          </a:p>
        </p:txBody>
      </p:sp>
      <p:sp>
        <p:nvSpPr>
          <p:cNvPr id="59" name="Rectangle 58">
            <a:extLst>
              <a:ext uri="{FF2B5EF4-FFF2-40B4-BE49-F238E27FC236}">
                <a16:creationId xmlns:a16="http://schemas.microsoft.com/office/drawing/2014/main" id="{A5600595-E568-0009-2ED1-D48F6824E24C}"/>
              </a:ext>
            </a:extLst>
          </p:cNvPr>
          <p:cNvSpPr/>
          <p:nvPr/>
        </p:nvSpPr>
        <p:spPr>
          <a:xfrm>
            <a:off x="7444587" y="4389120"/>
            <a:ext cx="1965960" cy="36576"/>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0" name="TextBox 28">
            <a:extLst>
              <a:ext uri="{FF2B5EF4-FFF2-40B4-BE49-F238E27FC236}">
                <a16:creationId xmlns:a16="http://schemas.microsoft.com/office/drawing/2014/main" id="{BB5BA574-E1CB-FC2B-A579-B6AE6CF2F2B4}"/>
              </a:ext>
            </a:extLst>
          </p:cNvPr>
          <p:cNvSpPr txBox="1"/>
          <p:nvPr/>
        </p:nvSpPr>
        <p:spPr>
          <a:xfrm>
            <a:off x="7398867" y="4480560"/>
            <a:ext cx="2057400" cy="8229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300" b="0" i="1">
                <a:solidFill>
                  <a:srgbClr val="495057"/>
                </a:solidFill>
                <a:latin typeface="Arial"/>
              </a:rPr>
              <a:t>Body Composition</a:t>
            </a:r>
          </a:p>
        </p:txBody>
      </p:sp>
      <p:sp>
        <p:nvSpPr>
          <p:cNvPr id="61" name="Rectangle 60">
            <a:extLst>
              <a:ext uri="{FF2B5EF4-FFF2-40B4-BE49-F238E27FC236}">
                <a16:creationId xmlns:a16="http://schemas.microsoft.com/office/drawing/2014/main" id="{7E01CAC2-564D-F4AA-4A86-A375ABB9E06E}"/>
              </a:ext>
            </a:extLst>
          </p:cNvPr>
          <p:cNvSpPr/>
          <p:nvPr/>
        </p:nvSpPr>
        <p:spPr>
          <a:xfrm>
            <a:off x="9684867" y="1828800"/>
            <a:ext cx="2148840" cy="36576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2" name="Rectangle 61">
            <a:extLst>
              <a:ext uri="{FF2B5EF4-FFF2-40B4-BE49-F238E27FC236}">
                <a16:creationId xmlns:a16="http://schemas.microsoft.com/office/drawing/2014/main" id="{0E2A8EDE-79B9-E61E-8055-9D310BF530C7}"/>
              </a:ext>
            </a:extLst>
          </p:cNvPr>
          <p:cNvSpPr/>
          <p:nvPr/>
        </p:nvSpPr>
        <p:spPr>
          <a:xfrm>
            <a:off x="9684867" y="1828800"/>
            <a:ext cx="2148840" cy="50292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3" name="TextBox 31">
            <a:extLst>
              <a:ext uri="{FF2B5EF4-FFF2-40B4-BE49-F238E27FC236}">
                <a16:creationId xmlns:a16="http://schemas.microsoft.com/office/drawing/2014/main" id="{E94F4DE1-60B9-C45F-C32F-82D7D2D48F35}"/>
              </a:ext>
            </a:extLst>
          </p:cNvPr>
          <p:cNvSpPr txBox="1"/>
          <p:nvPr/>
        </p:nvSpPr>
        <p:spPr>
          <a:xfrm>
            <a:off x="9684867" y="2331720"/>
            <a:ext cx="21488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3800" b="1" i="0">
                <a:solidFill>
                  <a:srgbClr val="00A3E0"/>
                </a:solidFill>
                <a:latin typeface="Arial"/>
              </a:rPr>
              <a:t>📏</a:t>
            </a:r>
          </a:p>
        </p:txBody>
      </p:sp>
      <p:sp>
        <p:nvSpPr>
          <p:cNvPr id="64" name="TextBox 32">
            <a:extLst>
              <a:ext uri="{FF2B5EF4-FFF2-40B4-BE49-F238E27FC236}">
                <a16:creationId xmlns:a16="http://schemas.microsoft.com/office/drawing/2014/main" id="{A17461A2-3569-8586-75D5-547D104ECA80}"/>
              </a:ext>
            </a:extLst>
          </p:cNvPr>
          <p:cNvSpPr txBox="1"/>
          <p:nvPr/>
        </p:nvSpPr>
        <p:spPr>
          <a:xfrm>
            <a:off x="9730587" y="3429000"/>
            <a:ext cx="2057400" cy="8229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400" b="1" i="0">
                <a:solidFill>
                  <a:srgbClr val="0C2340"/>
                </a:solidFill>
                <a:latin typeface="Arial"/>
              </a:rPr>
              <a:t>WAIST
CIRCUMFERENCE</a:t>
            </a:r>
          </a:p>
        </p:txBody>
      </p:sp>
      <p:sp>
        <p:nvSpPr>
          <p:cNvPr id="65" name="Rectangle 64">
            <a:extLst>
              <a:ext uri="{FF2B5EF4-FFF2-40B4-BE49-F238E27FC236}">
                <a16:creationId xmlns:a16="http://schemas.microsoft.com/office/drawing/2014/main" id="{21DA5B71-DF88-EC68-ED2F-C50F05D2DF97}"/>
              </a:ext>
            </a:extLst>
          </p:cNvPr>
          <p:cNvSpPr/>
          <p:nvPr/>
        </p:nvSpPr>
        <p:spPr>
          <a:xfrm>
            <a:off x="9776307" y="4389120"/>
            <a:ext cx="1965960" cy="36576"/>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6" name="TextBox 34">
            <a:extLst>
              <a:ext uri="{FF2B5EF4-FFF2-40B4-BE49-F238E27FC236}">
                <a16:creationId xmlns:a16="http://schemas.microsoft.com/office/drawing/2014/main" id="{F23FC755-A698-05E3-94C8-73AA99FA8DFE}"/>
              </a:ext>
            </a:extLst>
          </p:cNvPr>
          <p:cNvSpPr txBox="1"/>
          <p:nvPr/>
        </p:nvSpPr>
        <p:spPr>
          <a:xfrm>
            <a:off x="9730587" y="4480560"/>
            <a:ext cx="2057400" cy="8229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300" b="0" i="1">
                <a:solidFill>
                  <a:srgbClr val="495057"/>
                </a:solidFill>
                <a:latin typeface="Arial"/>
              </a:rPr>
              <a:t>&lt; 35 inches</a:t>
            </a:r>
          </a:p>
        </p:txBody>
      </p:sp>
    </p:spTree>
    <p:extLst>
      <p:ext uri="{BB962C8B-B14F-4D97-AF65-F5344CB8AC3E}">
        <p14:creationId xmlns:p14="http://schemas.microsoft.com/office/powerpoint/2010/main" val="20630925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D16F6-8F9B-DFDB-0714-CBCB403F843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FBB991B-DD4B-0C98-13AF-00FBE0CF7764}"/>
              </a:ext>
            </a:extLst>
          </p:cNvPr>
          <p:cNvSpPr>
            <a:spLocks noGrp="1"/>
          </p:cNvSpPr>
          <p:nvPr>
            <p:ph type="title"/>
          </p:nvPr>
        </p:nvSpPr>
        <p:spPr>
          <a:xfrm>
            <a:off x="520020" y="441435"/>
            <a:ext cx="11268075" cy="938957"/>
          </a:xfrm>
        </p:spPr>
        <p:txBody>
          <a:bodyPr/>
          <a:lstStyle/>
          <a:p>
            <a:r>
              <a:rPr lang="en-US">
                <a:latin typeface="Franklin Gothic Demi Cond"/>
                <a:ea typeface="Verdana"/>
              </a:rPr>
              <a:t>The sandwich generation</a:t>
            </a:r>
          </a:p>
        </p:txBody>
      </p:sp>
      <p:sp>
        <p:nvSpPr>
          <p:cNvPr id="3" name="Slide Number Placeholder 2">
            <a:extLst>
              <a:ext uri="{FF2B5EF4-FFF2-40B4-BE49-F238E27FC236}">
                <a16:creationId xmlns:a16="http://schemas.microsoft.com/office/drawing/2014/main" id="{CC32BC7C-3FDF-972F-8F6B-2FBFC1B3D316}"/>
              </a:ext>
            </a:extLst>
          </p:cNvPr>
          <p:cNvSpPr>
            <a:spLocks noGrp="1"/>
          </p:cNvSpPr>
          <p:nvPr>
            <p:ph type="sldNum" sz="quarter" idx="11"/>
          </p:nvPr>
        </p:nvSpPr>
        <p:spPr/>
        <p:txBody>
          <a:bodyPr/>
          <a:lstStyle/>
          <a:p>
            <a:pPr lvl="8"/>
            <a:fld id="{63DCA5C9-2E11-4C67-86EB-AE1DE127DC64}" type="slidenum">
              <a:rPr lang="en-US" smtClean="0"/>
              <a:pPr lvl="8"/>
              <a:t>25</a:t>
            </a:fld>
            <a:endParaRPr lang="en-US"/>
          </a:p>
        </p:txBody>
      </p:sp>
      <p:sp>
        <p:nvSpPr>
          <p:cNvPr id="5" name="Date Placeholder 4">
            <a:extLst>
              <a:ext uri="{FF2B5EF4-FFF2-40B4-BE49-F238E27FC236}">
                <a16:creationId xmlns:a16="http://schemas.microsoft.com/office/drawing/2014/main" id="{A5E091FB-D96B-FC8A-1929-759AB2A30D3C}"/>
              </a:ext>
            </a:extLst>
          </p:cNvPr>
          <p:cNvSpPr>
            <a:spLocks noGrp="1"/>
          </p:cNvSpPr>
          <p:nvPr>
            <p:ph type="dt" sz="half" idx="12"/>
          </p:nvPr>
        </p:nvSpPr>
        <p:spPr/>
        <p:txBody>
          <a:bodyPr/>
          <a:lstStyle/>
          <a:p>
            <a:fld id="{699A746E-CFE2-A44C-B8CA-F26F13958145}" type="datetime4">
              <a:rPr lang="en-US"/>
              <a:t>July 8, 2026</a:t>
            </a:fld>
            <a:endParaRPr lang="en-US"/>
          </a:p>
        </p:txBody>
      </p:sp>
      <p:sp>
        <p:nvSpPr>
          <p:cNvPr id="50" name="TextBox 4">
            <a:extLst>
              <a:ext uri="{FF2B5EF4-FFF2-40B4-BE49-F238E27FC236}">
                <a16:creationId xmlns:a16="http://schemas.microsoft.com/office/drawing/2014/main" id="{7CB78373-C4BA-D5BD-6276-E0FB0E3A67C1}"/>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Mental Health IS Health — Watch for these important signals:</a:t>
            </a:r>
          </a:p>
        </p:txBody>
      </p:sp>
      <p:sp>
        <p:nvSpPr>
          <p:cNvPr id="72" name="TextBox 4">
            <a:extLst>
              <a:ext uri="{FF2B5EF4-FFF2-40B4-BE49-F238E27FC236}">
                <a16:creationId xmlns:a16="http://schemas.microsoft.com/office/drawing/2014/main" id="{B796281C-1023-107D-25C9-41D7FD425FCE}"/>
              </a:ext>
            </a:extLst>
          </p:cNvPr>
          <p:cNvSpPr txBox="1"/>
          <p:nvPr/>
        </p:nvSpPr>
        <p:spPr>
          <a:xfrm>
            <a:off x="457200" y="1051560"/>
            <a:ext cx="11247120" cy="369332"/>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i="1">
                <a:solidFill>
                  <a:srgbClr val="FFFFFF"/>
                </a:solidFill>
                <a:latin typeface="Arial"/>
              </a:rPr>
              <a:t>The transition begins years before the final menstrual period.</a:t>
            </a:r>
            <a:endParaRPr lang="en-US"/>
          </a:p>
        </p:txBody>
      </p:sp>
      <p:sp>
        <p:nvSpPr>
          <p:cNvPr id="7" name="Rectangle 6">
            <a:extLst>
              <a:ext uri="{FF2B5EF4-FFF2-40B4-BE49-F238E27FC236}">
                <a16:creationId xmlns:a16="http://schemas.microsoft.com/office/drawing/2014/main" id="{B4C6D979-DB32-4F02-B688-9150BBAF0FC3}"/>
              </a:ext>
            </a:extLst>
          </p:cNvPr>
          <p:cNvSpPr/>
          <p:nvPr/>
        </p:nvSpPr>
        <p:spPr>
          <a:xfrm>
            <a:off x="0" y="1005840"/>
            <a:ext cx="12191695" cy="4572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8" name="TextBox 4">
            <a:extLst>
              <a:ext uri="{FF2B5EF4-FFF2-40B4-BE49-F238E27FC236}">
                <a16:creationId xmlns:a16="http://schemas.microsoft.com/office/drawing/2014/main" id="{66E58232-0D30-B4DF-3D1E-600C44E2FE84}"/>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Many women are simultaneously caring for multiple generations:</a:t>
            </a:r>
          </a:p>
        </p:txBody>
      </p:sp>
      <p:sp>
        <p:nvSpPr>
          <p:cNvPr id="9" name="TextBox 5">
            <a:extLst>
              <a:ext uri="{FF2B5EF4-FFF2-40B4-BE49-F238E27FC236}">
                <a16:creationId xmlns:a16="http://schemas.microsoft.com/office/drawing/2014/main" id="{4CD55B2D-EF03-A43E-D3C5-7F081B9E4383}"/>
              </a:ext>
            </a:extLst>
          </p:cNvPr>
          <p:cNvSpPr txBox="1"/>
          <p:nvPr/>
        </p:nvSpPr>
        <p:spPr>
          <a:xfrm>
            <a:off x="563154" y="1912257"/>
            <a:ext cx="11064240" cy="3840480"/>
          </a:xfrm>
          <a:prstGeom prst="rect">
            <a:avLst/>
          </a:prstGeom>
          <a:noFill/>
        </p:spPr>
        <p:txBody>
          <a:bodyPr wrap="square" tIns="73152" bIns="73152">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spcBef>
                <a:spcPts val="600"/>
              </a:spcBef>
            </a:pPr>
            <a:r>
              <a:rPr sz="2100">
                <a:solidFill>
                  <a:srgbClr val="0C2340"/>
                </a:solidFill>
                <a:latin typeface="Arial"/>
              </a:rPr>
              <a:t>👧  Caring for growing children and their needs</a:t>
            </a:r>
          </a:p>
          <a:p>
            <a:pPr algn="l">
              <a:spcBef>
                <a:spcPts val="600"/>
              </a:spcBef>
            </a:pPr>
            <a:r>
              <a:rPr sz="2100">
                <a:solidFill>
                  <a:srgbClr val="0C2340"/>
                </a:solidFill>
                <a:latin typeface="Arial"/>
              </a:rPr>
              <a:t>👵  Supporting aging parents with complex care</a:t>
            </a:r>
          </a:p>
          <a:p>
            <a:pPr algn="l">
              <a:spcBef>
                <a:spcPts val="600"/>
              </a:spcBef>
            </a:pPr>
            <a:r>
              <a:rPr sz="2100">
                <a:solidFill>
                  <a:srgbClr val="0C2340"/>
                </a:solidFill>
                <a:latin typeface="Arial"/>
              </a:rPr>
              <a:t>💼  Managing career and professional demands</a:t>
            </a:r>
          </a:p>
          <a:p>
            <a:pPr algn="l">
              <a:spcBef>
                <a:spcPts val="600"/>
              </a:spcBef>
            </a:pPr>
            <a:r>
              <a:rPr sz="2100">
                <a:solidFill>
                  <a:srgbClr val="0C2340"/>
                </a:solidFill>
                <a:latin typeface="Arial"/>
              </a:rPr>
              <a:t>❤️  Remembering to care for yourself</a:t>
            </a:r>
          </a:p>
        </p:txBody>
      </p:sp>
      <p:sp>
        <p:nvSpPr>
          <p:cNvPr id="10" name="Rectangle 9">
            <a:extLst>
              <a:ext uri="{FF2B5EF4-FFF2-40B4-BE49-F238E27FC236}">
                <a16:creationId xmlns:a16="http://schemas.microsoft.com/office/drawing/2014/main" id="{8E9DF3FB-231C-4D95-5DEF-8A2E3EA80C3D}"/>
              </a:ext>
            </a:extLst>
          </p:cNvPr>
          <p:cNvSpPr/>
          <p:nvPr/>
        </p:nvSpPr>
        <p:spPr>
          <a:xfrm>
            <a:off x="0" y="5760720"/>
            <a:ext cx="12191695" cy="77724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1" name="TextBox 7">
            <a:extLst>
              <a:ext uri="{FF2B5EF4-FFF2-40B4-BE49-F238E27FC236}">
                <a16:creationId xmlns:a16="http://schemas.microsoft.com/office/drawing/2014/main" id="{57906CA4-37EA-C92F-968A-4F1748245B94}"/>
              </a:ext>
            </a:extLst>
          </p:cNvPr>
          <p:cNvSpPr txBox="1"/>
          <p:nvPr/>
        </p:nvSpPr>
        <p:spPr>
          <a:xfrm>
            <a:off x="457200" y="5852160"/>
            <a:ext cx="11247120" cy="7772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FFFFFF"/>
                </a:solidFill>
                <a:latin typeface="Arial"/>
              </a:rPr>
              <a:t>You cannot pour from an empty cup.</a:t>
            </a:r>
          </a:p>
        </p:txBody>
      </p:sp>
      <p:pic>
        <p:nvPicPr>
          <p:cNvPr id="2" name="Picture 1" descr="A cartoon of a person and a child holding hands&#10;&#10;AI-generated content may be incorrect.">
            <a:extLst>
              <a:ext uri="{FF2B5EF4-FFF2-40B4-BE49-F238E27FC236}">
                <a16:creationId xmlns:a16="http://schemas.microsoft.com/office/drawing/2014/main" id="{7975F0B7-42C7-B3C2-1777-A550DFB3FA52}"/>
              </a:ext>
            </a:extLst>
          </p:cNvPr>
          <p:cNvPicPr>
            <a:picLocks noChangeAspect="1"/>
          </p:cNvPicPr>
          <p:nvPr/>
        </p:nvPicPr>
        <p:blipFill>
          <a:blip r:embed="rId3"/>
          <a:stretch>
            <a:fillRect/>
          </a:stretch>
        </p:blipFill>
        <p:spPr>
          <a:xfrm>
            <a:off x="7527246" y="1717221"/>
            <a:ext cx="3552825" cy="2552700"/>
          </a:xfrm>
          <a:prstGeom prst="rect">
            <a:avLst/>
          </a:prstGeom>
        </p:spPr>
      </p:pic>
    </p:spTree>
    <p:extLst>
      <p:ext uri="{BB962C8B-B14F-4D97-AF65-F5344CB8AC3E}">
        <p14:creationId xmlns:p14="http://schemas.microsoft.com/office/powerpoint/2010/main" val="837475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EC95C-6178-E20F-BCB9-0CBC275B7A1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3B266EB-C2E6-CC0D-41EB-3EFC857422E2}"/>
              </a:ext>
            </a:extLst>
          </p:cNvPr>
          <p:cNvSpPr>
            <a:spLocks noGrp="1"/>
          </p:cNvSpPr>
          <p:nvPr>
            <p:ph type="title"/>
          </p:nvPr>
        </p:nvSpPr>
        <p:spPr>
          <a:xfrm>
            <a:off x="520020" y="441435"/>
            <a:ext cx="11268075" cy="938957"/>
          </a:xfrm>
        </p:spPr>
        <p:txBody>
          <a:bodyPr/>
          <a:lstStyle/>
          <a:p>
            <a:r>
              <a:rPr lang="en-US">
                <a:latin typeface="Franklin Gothic Demi Cond"/>
                <a:ea typeface="Verdana"/>
              </a:rPr>
              <a:t>WHAT ACTUALLY HAPPENS DURING MENOPAUSE</a:t>
            </a:r>
          </a:p>
        </p:txBody>
      </p:sp>
      <p:sp>
        <p:nvSpPr>
          <p:cNvPr id="5" name="Date Placeholder 4">
            <a:extLst>
              <a:ext uri="{FF2B5EF4-FFF2-40B4-BE49-F238E27FC236}">
                <a16:creationId xmlns:a16="http://schemas.microsoft.com/office/drawing/2014/main" id="{7C65741F-235B-49F3-0F02-E068D86D1BCD}"/>
              </a:ext>
            </a:extLst>
          </p:cNvPr>
          <p:cNvSpPr>
            <a:spLocks noGrp="1"/>
          </p:cNvSpPr>
          <p:nvPr>
            <p:ph type="dt" sz="half" idx="12"/>
          </p:nvPr>
        </p:nvSpPr>
        <p:spPr/>
        <p:txBody>
          <a:bodyPr/>
          <a:lstStyle/>
          <a:p>
            <a:fld id="{699A746E-CFE2-A44C-B8CA-F26F13958145}" type="datetime4">
              <a:rPr lang="en-US"/>
              <a:t>July 8, 2026</a:t>
            </a:fld>
            <a:endParaRPr lang="en-US"/>
          </a:p>
        </p:txBody>
      </p:sp>
      <p:sp>
        <p:nvSpPr>
          <p:cNvPr id="2" name="Rectangle 1">
            <a:extLst>
              <a:ext uri="{FF2B5EF4-FFF2-40B4-BE49-F238E27FC236}">
                <a16:creationId xmlns:a16="http://schemas.microsoft.com/office/drawing/2014/main" id="{B14C2FA7-6365-D634-13EF-9616CF9E363D}"/>
              </a:ext>
            </a:extLst>
          </p:cNvPr>
          <p:cNvSpPr/>
          <p:nvPr/>
        </p:nvSpPr>
        <p:spPr>
          <a:xfrm>
            <a:off x="0" y="1005840"/>
            <a:ext cx="12191695" cy="4572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 name="TextBox 4">
            <a:extLst>
              <a:ext uri="{FF2B5EF4-FFF2-40B4-BE49-F238E27FC236}">
                <a16:creationId xmlns:a16="http://schemas.microsoft.com/office/drawing/2014/main" id="{990D0167-04CB-6CB9-0EC1-FA30B1840891}"/>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Declining estrogen impacts nearly every organ system:</a:t>
            </a:r>
          </a:p>
        </p:txBody>
      </p:sp>
      <p:sp>
        <p:nvSpPr>
          <p:cNvPr id="29" name="Rectangle 28">
            <a:extLst>
              <a:ext uri="{FF2B5EF4-FFF2-40B4-BE49-F238E27FC236}">
                <a16:creationId xmlns:a16="http://schemas.microsoft.com/office/drawing/2014/main" id="{8593B4DB-C9F4-2212-9316-33434515247C}"/>
              </a:ext>
            </a:extLst>
          </p:cNvPr>
          <p:cNvSpPr/>
          <p:nvPr/>
        </p:nvSpPr>
        <p:spPr>
          <a:xfrm>
            <a:off x="737463"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0" name="Rectangle 29">
            <a:extLst>
              <a:ext uri="{FF2B5EF4-FFF2-40B4-BE49-F238E27FC236}">
                <a16:creationId xmlns:a16="http://schemas.microsoft.com/office/drawing/2014/main" id="{1A5EA2D8-BE07-2F3C-4144-E16ADA3B6DAF}"/>
              </a:ext>
            </a:extLst>
          </p:cNvPr>
          <p:cNvSpPr/>
          <p:nvPr/>
        </p:nvSpPr>
        <p:spPr>
          <a:xfrm>
            <a:off x="1057503" y="2103120"/>
            <a:ext cx="1371600" cy="13716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1" name="TextBox 7">
            <a:extLst>
              <a:ext uri="{FF2B5EF4-FFF2-40B4-BE49-F238E27FC236}">
                <a16:creationId xmlns:a16="http://schemas.microsoft.com/office/drawing/2014/main" id="{A953AC97-1B30-7FD2-6752-6769F14D89FB}"/>
              </a:ext>
            </a:extLst>
          </p:cNvPr>
          <p:cNvSpPr txBox="1"/>
          <p:nvPr/>
        </p:nvSpPr>
        <p:spPr>
          <a:xfrm>
            <a:off x="1057503"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32" name="TextBox 8">
            <a:extLst>
              <a:ext uri="{FF2B5EF4-FFF2-40B4-BE49-F238E27FC236}">
                <a16:creationId xmlns:a16="http://schemas.microsoft.com/office/drawing/2014/main" id="{E45EDCB9-C55A-C8D7-2418-3FC8EB1A0D1A}"/>
              </a:ext>
            </a:extLst>
          </p:cNvPr>
          <p:cNvSpPr txBox="1"/>
          <p:nvPr/>
        </p:nvSpPr>
        <p:spPr>
          <a:xfrm>
            <a:off x="783183"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Bones</a:t>
            </a:r>
          </a:p>
        </p:txBody>
      </p:sp>
      <p:sp>
        <p:nvSpPr>
          <p:cNvPr id="33" name="Rectangle 32">
            <a:extLst>
              <a:ext uri="{FF2B5EF4-FFF2-40B4-BE49-F238E27FC236}">
                <a16:creationId xmlns:a16="http://schemas.microsoft.com/office/drawing/2014/main" id="{522980A4-E1DD-3682-7DD0-613DA8529D29}"/>
              </a:ext>
            </a:extLst>
          </p:cNvPr>
          <p:cNvSpPr/>
          <p:nvPr/>
        </p:nvSpPr>
        <p:spPr>
          <a:xfrm>
            <a:off x="2913735"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4" name="Rectangle 33">
            <a:extLst>
              <a:ext uri="{FF2B5EF4-FFF2-40B4-BE49-F238E27FC236}">
                <a16:creationId xmlns:a16="http://schemas.microsoft.com/office/drawing/2014/main" id="{F6662434-B1B0-7706-4861-9452B0ADCE4C}"/>
              </a:ext>
            </a:extLst>
          </p:cNvPr>
          <p:cNvSpPr/>
          <p:nvPr/>
        </p:nvSpPr>
        <p:spPr>
          <a:xfrm>
            <a:off x="3233775" y="2103120"/>
            <a:ext cx="1371600" cy="13716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5" name="TextBox 11">
            <a:extLst>
              <a:ext uri="{FF2B5EF4-FFF2-40B4-BE49-F238E27FC236}">
                <a16:creationId xmlns:a16="http://schemas.microsoft.com/office/drawing/2014/main" id="{5BAFF70A-FF65-2D73-89E8-BBCF3C523968}"/>
              </a:ext>
            </a:extLst>
          </p:cNvPr>
          <p:cNvSpPr txBox="1"/>
          <p:nvPr/>
        </p:nvSpPr>
        <p:spPr>
          <a:xfrm>
            <a:off x="3233775"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36" name="TextBox 12">
            <a:extLst>
              <a:ext uri="{FF2B5EF4-FFF2-40B4-BE49-F238E27FC236}">
                <a16:creationId xmlns:a16="http://schemas.microsoft.com/office/drawing/2014/main" id="{2FB73C92-6451-284A-345F-09090C985D88}"/>
              </a:ext>
            </a:extLst>
          </p:cNvPr>
          <p:cNvSpPr txBox="1"/>
          <p:nvPr/>
        </p:nvSpPr>
        <p:spPr>
          <a:xfrm>
            <a:off x="2959455"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Brain</a:t>
            </a:r>
          </a:p>
        </p:txBody>
      </p:sp>
      <p:sp>
        <p:nvSpPr>
          <p:cNvPr id="37" name="Rectangle 36">
            <a:extLst>
              <a:ext uri="{FF2B5EF4-FFF2-40B4-BE49-F238E27FC236}">
                <a16:creationId xmlns:a16="http://schemas.microsoft.com/office/drawing/2014/main" id="{4BC6C855-9ED6-4818-FE1C-188F4BF9E48C}"/>
              </a:ext>
            </a:extLst>
          </p:cNvPr>
          <p:cNvSpPr/>
          <p:nvPr/>
        </p:nvSpPr>
        <p:spPr>
          <a:xfrm>
            <a:off x="5090007"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8" name="Rectangle 37">
            <a:extLst>
              <a:ext uri="{FF2B5EF4-FFF2-40B4-BE49-F238E27FC236}">
                <a16:creationId xmlns:a16="http://schemas.microsoft.com/office/drawing/2014/main" id="{736E2536-60F2-CAF4-778A-1CECAD688C5F}"/>
              </a:ext>
            </a:extLst>
          </p:cNvPr>
          <p:cNvSpPr/>
          <p:nvPr/>
        </p:nvSpPr>
        <p:spPr>
          <a:xfrm>
            <a:off x="5410047" y="2103120"/>
            <a:ext cx="1371600" cy="13716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9" name="TextBox 15">
            <a:extLst>
              <a:ext uri="{FF2B5EF4-FFF2-40B4-BE49-F238E27FC236}">
                <a16:creationId xmlns:a16="http://schemas.microsoft.com/office/drawing/2014/main" id="{2D95ADAA-D2E9-BE39-D48D-46895E3EF122}"/>
              </a:ext>
            </a:extLst>
          </p:cNvPr>
          <p:cNvSpPr txBox="1"/>
          <p:nvPr/>
        </p:nvSpPr>
        <p:spPr>
          <a:xfrm>
            <a:off x="5410047"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40" name="TextBox 16">
            <a:extLst>
              <a:ext uri="{FF2B5EF4-FFF2-40B4-BE49-F238E27FC236}">
                <a16:creationId xmlns:a16="http://schemas.microsoft.com/office/drawing/2014/main" id="{01B94D22-798B-E749-5B7D-1E6EE92FDAF1}"/>
              </a:ext>
            </a:extLst>
          </p:cNvPr>
          <p:cNvSpPr txBox="1"/>
          <p:nvPr/>
        </p:nvSpPr>
        <p:spPr>
          <a:xfrm>
            <a:off x="5135727"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Heart</a:t>
            </a:r>
          </a:p>
        </p:txBody>
      </p:sp>
      <p:sp>
        <p:nvSpPr>
          <p:cNvPr id="41" name="Rectangle 40">
            <a:extLst>
              <a:ext uri="{FF2B5EF4-FFF2-40B4-BE49-F238E27FC236}">
                <a16:creationId xmlns:a16="http://schemas.microsoft.com/office/drawing/2014/main" id="{823AED88-0BCC-19C9-9B22-AB43EB1521F4}"/>
              </a:ext>
            </a:extLst>
          </p:cNvPr>
          <p:cNvSpPr/>
          <p:nvPr/>
        </p:nvSpPr>
        <p:spPr>
          <a:xfrm>
            <a:off x="7266279"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2" name="Rectangle 41">
            <a:extLst>
              <a:ext uri="{FF2B5EF4-FFF2-40B4-BE49-F238E27FC236}">
                <a16:creationId xmlns:a16="http://schemas.microsoft.com/office/drawing/2014/main" id="{FAB815C9-3431-A365-C867-F2CA977B49A5}"/>
              </a:ext>
            </a:extLst>
          </p:cNvPr>
          <p:cNvSpPr/>
          <p:nvPr/>
        </p:nvSpPr>
        <p:spPr>
          <a:xfrm>
            <a:off x="7586319" y="2103120"/>
            <a:ext cx="1371600" cy="13716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3" name="TextBox 19">
            <a:extLst>
              <a:ext uri="{FF2B5EF4-FFF2-40B4-BE49-F238E27FC236}">
                <a16:creationId xmlns:a16="http://schemas.microsoft.com/office/drawing/2014/main" id="{AA7F1BA9-F826-51EA-76C7-A66801539E0B}"/>
              </a:ext>
            </a:extLst>
          </p:cNvPr>
          <p:cNvSpPr txBox="1"/>
          <p:nvPr/>
        </p:nvSpPr>
        <p:spPr>
          <a:xfrm>
            <a:off x="7586319"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44" name="TextBox 20">
            <a:extLst>
              <a:ext uri="{FF2B5EF4-FFF2-40B4-BE49-F238E27FC236}">
                <a16:creationId xmlns:a16="http://schemas.microsoft.com/office/drawing/2014/main" id="{433B4252-A93F-B5EB-BA68-1E8601DDC97C}"/>
              </a:ext>
            </a:extLst>
          </p:cNvPr>
          <p:cNvSpPr txBox="1"/>
          <p:nvPr/>
        </p:nvSpPr>
        <p:spPr>
          <a:xfrm>
            <a:off x="7311999"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Sleep</a:t>
            </a:r>
          </a:p>
        </p:txBody>
      </p:sp>
      <p:sp>
        <p:nvSpPr>
          <p:cNvPr id="45" name="Rectangle 44">
            <a:extLst>
              <a:ext uri="{FF2B5EF4-FFF2-40B4-BE49-F238E27FC236}">
                <a16:creationId xmlns:a16="http://schemas.microsoft.com/office/drawing/2014/main" id="{CF80D412-BE54-32AB-05AC-AF532C759FE9}"/>
              </a:ext>
            </a:extLst>
          </p:cNvPr>
          <p:cNvSpPr/>
          <p:nvPr/>
        </p:nvSpPr>
        <p:spPr>
          <a:xfrm>
            <a:off x="9442551" y="1920240"/>
            <a:ext cx="2011680" cy="29260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6" name="Rectangle 45">
            <a:extLst>
              <a:ext uri="{FF2B5EF4-FFF2-40B4-BE49-F238E27FC236}">
                <a16:creationId xmlns:a16="http://schemas.microsoft.com/office/drawing/2014/main" id="{C5228936-BE66-2302-9F0B-08F15A258D98}"/>
              </a:ext>
            </a:extLst>
          </p:cNvPr>
          <p:cNvSpPr/>
          <p:nvPr/>
        </p:nvSpPr>
        <p:spPr>
          <a:xfrm>
            <a:off x="9762591" y="2103120"/>
            <a:ext cx="1371600" cy="13716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7" name="TextBox 23">
            <a:extLst>
              <a:ext uri="{FF2B5EF4-FFF2-40B4-BE49-F238E27FC236}">
                <a16:creationId xmlns:a16="http://schemas.microsoft.com/office/drawing/2014/main" id="{3511F97E-362B-AAEF-3A7D-C9E721C5E434}"/>
              </a:ext>
            </a:extLst>
          </p:cNvPr>
          <p:cNvSpPr txBox="1"/>
          <p:nvPr/>
        </p:nvSpPr>
        <p:spPr>
          <a:xfrm>
            <a:off x="9762591" y="2103120"/>
            <a:ext cx="1371600" cy="1371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200" b="1" i="0">
                <a:solidFill>
                  <a:srgbClr val="FFFFFF"/>
                </a:solidFill>
                <a:latin typeface="Arial"/>
              </a:rPr>
              <a:t>⚡</a:t>
            </a:r>
          </a:p>
        </p:txBody>
      </p:sp>
      <p:sp>
        <p:nvSpPr>
          <p:cNvPr id="48" name="TextBox 24">
            <a:extLst>
              <a:ext uri="{FF2B5EF4-FFF2-40B4-BE49-F238E27FC236}">
                <a16:creationId xmlns:a16="http://schemas.microsoft.com/office/drawing/2014/main" id="{37B8E2FD-FF5D-00E3-25EC-EC77E5021EA6}"/>
              </a:ext>
            </a:extLst>
          </p:cNvPr>
          <p:cNvSpPr txBox="1"/>
          <p:nvPr/>
        </p:nvSpPr>
        <p:spPr>
          <a:xfrm>
            <a:off x="9488271" y="3611880"/>
            <a:ext cx="1920240" cy="10058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600" b="1" i="0">
                <a:solidFill>
                  <a:srgbClr val="0C2340"/>
                </a:solidFill>
                <a:latin typeface="Arial"/>
              </a:rPr>
              <a:t>Metabolism</a:t>
            </a:r>
          </a:p>
        </p:txBody>
      </p:sp>
      <p:sp>
        <p:nvSpPr>
          <p:cNvPr id="51" name="TextBox 26">
            <a:extLst>
              <a:ext uri="{FF2B5EF4-FFF2-40B4-BE49-F238E27FC236}">
                <a16:creationId xmlns:a16="http://schemas.microsoft.com/office/drawing/2014/main" id="{52B84307-3880-3DB0-97AE-9E2792F03A1B}"/>
              </a:ext>
            </a:extLst>
          </p:cNvPr>
          <p:cNvSpPr txBox="1"/>
          <p:nvPr/>
        </p:nvSpPr>
        <p:spPr>
          <a:xfrm>
            <a:off x="274320" y="6601968"/>
            <a:ext cx="8229600" cy="228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000" b="0" i="0">
                <a:solidFill>
                  <a:srgbClr val="B4C8DC"/>
                </a:solidFill>
                <a:latin typeface="Arial"/>
              </a:rPr>
              <a:t>Katz Institute for Women's Health  |  Northwell Health</a:t>
            </a:r>
          </a:p>
        </p:txBody>
      </p:sp>
      <p:sp>
        <p:nvSpPr>
          <p:cNvPr id="52" name="TextBox 27">
            <a:extLst>
              <a:ext uri="{FF2B5EF4-FFF2-40B4-BE49-F238E27FC236}">
                <a16:creationId xmlns:a16="http://schemas.microsoft.com/office/drawing/2014/main" id="{9601620C-AE72-6118-3E29-860E6FA0108A}"/>
              </a:ext>
            </a:extLst>
          </p:cNvPr>
          <p:cNvSpPr txBox="1"/>
          <p:nvPr/>
        </p:nvSpPr>
        <p:spPr>
          <a:xfrm>
            <a:off x="9601200" y="6601968"/>
            <a:ext cx="2286000" cy="2286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sz="1000" b="0" i="0">
                <a:solidFill>
                  <a:srgbClr val="B4C8DC"/>
                </a:solidFill>
                <a:latin typeface="Arial"/>
              </a:rPr>
              <a:t>Dr. Samihah Ahmed, MD, MBA</a:t>
            </a:r>
          </a:p>
        </p:txBody>
      </p:sp>
    </p:spTree>
    <p:extLst>
      <p:ext uri="{BB962C8B-B14F-4D97-AF65-F5344CB8AC3E}">
        <p14:creationId xmlns:p14="http://schemas.microsoft.com/office/powerpoint/2010/main" val="4043662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EC94F-DF62-AB20-C027-3BCBC5E35C9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8C78198-D89E-490F-F756-F9E63C68CB57}"/>
              </a:ext>
            </a:extLst>
          </p:cNvPr>
          <p:cNvSpPr>
            <a:spLocks noGrp="1"/>
          </p:cNvSpPr>
          <p:nvPr>
            <p:ph type="title"/>
          </p:nvPr>
        </p:nvSpPr>
        <p:spPr>
          <a:xfrm>
            <a:off x="520020" y="441435"/>
            <a:ext cx="11268075" cy="938957"/>
          </a:xfrm>
        </p:spPr>
        <p:txBody>
          <a:bodyPr/>
          <a:lstStyle/>
          <a:p>
            <a:r>
              <a:rPr lang="en-US">
                <a:latin typeface="Franklin Gothic Demi Cond"/>
                <a:ea typeface="Verdana"/>
              </a:rPr>
              <a:t>The symptoms nobody warned you about</a:t>
            </a:r>
          </a:p>
        </p:txBody>
      </p:sp>
      <p:sp>
        <p:nvSpPr>
          <p:cNvPr id="3" name="Slide Number Placeholder 2">
            <a:extLst>
              <a:ext uri="{FF2B5EF4-FFF2-40B4-BE49-F238E27FC236}">
                <a16:creationId xmlns:a16="http://schemas.microsoft.com/office/drawing/2014/main" id="{A37B50E1-2DFA-B8EE-381E-08C71F2F6BC4}"/>
              </a:ext>
            </a:extLst>
          </p:cNvPr>
          <p:cNvSpPr>
            <a:spLocks noGrp="1"/>
          </p:cNvSpPr>
          <p:nvPr>
            <p:ph type="sldNum" sz="quarter" idx="11"/>
          </p:nvPr>
        </p:nvSpPr>
        <p:spPr/>
        <p:txBody>
          <a:bodyPr/>
          <a:lstStyle/>
          <a:p>
            <a:pPr lvl="8"/>
            <a:fld id="{63DCA5C9-2E11-4C67-86EB-AE1DE127DC64}" type="slidenum">
              <a:rPr lang="en-US" smtClean="0"/>
              <a:pPr lvl="8"/>
              <a:t>27</a:t>
            </a:fld>
            <a:endParaRPr lang="en-US"/>
          </a:p>
        </p:txBody>
      </p:sp>
      <p:sp>
        <p:nvSpPr>
          <p:cNvPr id="5" name="Date Placeholder 4">
            <a:extLst>
              <a:ext uri="{FF2B5EF4-FFF2-40B4-BE49-F238E27FC236}">
                <a16:creationId xmlns:a16="http://schemas.microsoft.com/office/drawing/2014/main" id="{C62B6448-1D8D-5AD5-D2B3-DACE5B9ED541}"/>
              </a:ext>
            </a:extLst>
          </p:cNvPr>
          <p:cNvSpPr>
            <a:spLocks noGrp="1"/>
          </p:cNvSpPr>
          <p:nvPr>
            <p:ph type="dt" sz="half" idx="12"/>
          </p:nvPr>
        </p:nvSpPr>
        <p:spPr/>
        <p:txBody>
          <a:bodyPr/>
          <a:lstStyle/>
          <a:p>
            <a:fld id="{699A746E-CFE2-A44C-B8CA-F26F13958145}" type="datetime4">
              <a:rPr lang="en-US"/>
              <a:t>July 8, 2026</a:t>
            </a:fld>
            <a:endParaRPr lang="en-US"/>
          </a:p>
        </p:txBody>
      </p:sp>
      <p:sp>
        <p:nvSpPr>
          <p:cNvPr id="11" name="TextBox 7">
            <a:extLst>
              <a:ext uri="{FF2B5EF4-FFF2-40B4-BE49-F238E27FC236}">
                <a16:creationId xmlns:a16="http://schemas.microsoft.com/office/drawing/2014/main" id="{20BFD2FA-892F-FEE8-4E68-EB340CAFD381}"/>
              </a:ext>
            </a:extLst>
          </p:cNvPr>
          <p:cNvSpPr txBox="1"/>
          <p:nvPr/>
        </p:nvSpPr>
        <p:spPr>
          <a:xfrm>
            <a:off x="457200" y="5852160"/>
            <a:ext cx="11247120" cy="7772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FFFFFF"/>
                </a:solidFill>
                <a:latin typeface="Arial"/>
              </a:rPr>
              <a:t>You cannot pour from an empty cup.</a:t>
            </a:r>
          </a:p>
        </p:txBody>
      </p:sp>
      <p:sp>
        <p:nvSpPr>
          <p:cNvPr id="2" name="Rectangle 1">
            <a:extLst>
              <a:ext uri="{FF2B5EF4-FFF2-40B4-BE49-F238E27FC236}">
                <a16:creationId xmlns:a16="http://schemas.microsoft.com/office/drawing/2014/main" id="{5CCECA47-0525-9122-2C19-6AED4966879D}"/>
              </a:ext>
            </a:extLst>
          </p:cNvPr>
          <p:cNvSpPr/>
          <p:nvPr/>
        </p:nvSpPr>
        <p:spPr>
          <a:xfrm>
            <a:off x="0" y="1005840"/>
            <a:ext cx="12191695" cy="4572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 name="TextBox 4">
            <a:extLst>
              <a:ext uri="{FF2B5EF4-FFF2-40B4-BE49-F238E27FC236}">
                <a16:creationId xmlns:a16="http://schemas.microsoft.com/office/drawing/2014/main" id="{2C7F803F-685B-D729-A195-2C8C5F3D8D10}"/>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Menopause extends far beyond hot flashes:</a:t>
            </a:r>
          </a:p>
        </p:txBody>
      </p:sp>
      <p:sp>
        <p:nvSpPr>
          <p:cNvPr id="12" name="Rectangle 11">
            <a:extLst>
              <a:ext uri="{FF2B5EF4-FFF2-40B4-BE49-F238E27FC236}">
                <a16:creationId xmlns:a16="http://schemas.microsoft.com/office/drawing/2014/main" id="{63A972F9-6028-7374-5FBA-7DDF0C502105}"/>
              </a:ext>
            </a:extLst>
          </p:cNvPr>
          <p:cNvSpPr/>
          <p:nvPr/>
        </p:nvSpPr>
        <p:spPr>
          <a:xfrm>
            <a:off x="700887" y="1920240"/>
            <a:ext cx="2011680" cy="32004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3" name="Rectangle 12">
            <a:extLst>
              <a:ext uri="{FF2B5EF4-FFF2-40B4-BE49-F238E27FC236}">
                <a16:creationId xmlns:a16="http://schemas.microsoft.com/office/drawing/2014/main" id="{8D81F788-D437-67AD-A4CC-C494CB473466}"/>
              </a:ext>
            </a:extLst>
          </p:cNvPr>
          <p:cNvSpPr/>
          <p:nvPr/>
        </p:nvSpPr>
        <p:spPr>
          <a:xfrm>
            <a:off x="700887" y="1920240"/>
            <a:ext cx="2011680" cy="50292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4" name="TextBox 7">
            <a:extLst>
              <a:ext uri="{FF2B5EF4-FFF2-40B4-BE49-F238E27FC236}">
                <a16:creationId xmlns:a16="http://schemas.microsoft.com/office/drawing/2014/main" id="{F3900C28-34D3-CC21-25DA-934091EE9C46}"/>
              </a:ext>
            </a:extLst>
          </p:cNvPr>
          <p:cNvSpPr txBox="1"/>
          <p:nvPr/>
        </p:nvSpPr>
        <p:spPr>
          <a:xfrm>
            <a:off x="700887" y="2423160"/>
            <a:ext cx="201168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400" b="1" i="0">
                <a:solidFill>
                  <a:srgbClr val="0C2340"/>
                </a:solidFill>
                <a:latin typeface="Arial"/>
              </a:rPr>
              <a:t>🔥</a:t>
            </a:r>
          </a:p>
        </p:txBody>
      </p:sp>
      <p:sp>
        <p:nvSpPr>
          <p:cNvPr id="15" name="TextBox 8">
            <a:extLst>
              <a:ext uri="{FF2B5EF4-FFF2-40B4-BE49-F238E27FC236}">
                <a16:creationId xmlns:a16="http://schemas.microsoft.com/office/drawing/2014/main" id="{03FF2DA2-6501-2FF2-1CD6-D7B8371CE23F}"/>
              </a:ext>
            </a:extLst>
          </p:cNvPr>
          <p:cNvSpPr txBox="1"/>
          <p:nvPr/>
        </p:nvSpPr>
        <p:spPr>
          <a:xfrm>
            <a:off x="746607" y="3840480"/>
            <a:ext cx="1920240" cy="10972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500" b="1" i="0">
                <a:solidFill>
                  <a:srgbClr val="0C2340"/>
                </a:solidFill>
                <a:latin typeface="Arial"/>
              </a:rPr>
              <a:t>Hot
Flashes</a:t>
            </a:r>
          </a:p>
        </p:txBody>
      </p:sp>
      <p:sp>
        <p:nvSpPr>
          <p:cNvPr id="16" name="Rectangle 15">
            <a:extLst>
              <a:ext uri="{FF2B5EF4-FFF2-40B4-BE49-F238E27FC236}">
                <a16:creationId xmlns:a16="http://schemas.microsoft.com/office/drawing/2014/main" id="{E75C2FB5-84C5-3161-0598-97718CB0EF69}"/>
              </a:ext>
            </a:extLst>
          </p:cNvPr>
          <p:cNvSpPr/>
          <p:nvPr/>
        </p:nvSpPr>
        <p:spPr>
          <a:xfrm>
            <a:off x="2895447" y="1920240"/>
            <a:ext cx="2011680" cy="32004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7" name="Rectangle 16">
            <a:extLst>
              <a:ext uri="{FF2B5EF4-FFF2-40B4-BE49-F238E27FC236}">
                <a16:creationId xmlns:a16="http://schemas.microsoft.com/office/drawing/2014/main" id="{75D62703-AF99-0CF2-ABC0-1281A16B9CC6}"/>
              </a:ext>
            </a:extLst>
          </p:cNvPr>
          <p:cNvSpPr/>
          <p:nvPr/>
        </p:nvSpPr>
        <p:spPr>
          <a:xfrm>
            <a:off x="2895447" y="1920240"/>
            <a:ext cx="2011680" cy="50292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8" name="TextBox 11">
            <a:extLst>
              <a:ext uri="{FF2B5EF4-FFF2-40B4-BE49-F238E27FC236}">
                <a16:creationId xmlns:a16="http://schemas.microsoft.com/office/drawing/2014/main" id="{3B42DAF3-22A0-41C6-8313-88D2CEAA32A3}"/>
              </a:ext>
            </a:extLst>
          </p:cNvPr>
          <p:cNvSpPr txBox="1"/>
          <p:nvPr/>
        </p:nvSpPr>
        <p:spPr>
          <a:xfrm>
            <a:off x="2895447" y="2423160"/>
            <a:ext cx="201168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400" b="1" i="0">
                <a:solidFill>
                  <a:srgbClr val="00A3E0"/>
                </a:solidFill>
                <a:latin typeface="Arial"/>
              </a:rPr>
              <a:t>🧠</a:t>
            </a:r>
          </a:p>
        </p:txBody>
      </p:sp>
      <p:sp>
        <p:nvSpPr>
          <p:cNvPr id="19" name="TextBox 12">
            <a:extLst>
              <a:ext uri="{FF2B5EF4-FFF2-40B4-BE49-F238E27FC236}">
                <a16:creationId xmlns:a16="http://schemas.microsoft.com/office/drawing/2014/main" id="{34E524CD-E08B-55B9-94A3-1A956C4D6C77}"/>
              </a:ext>
            </a:extLst>
          </p:cNvPr>
          <p:cNvSpPr txBox="1"/>
          <p:nvPr/>
        </p:nvSpPr>
        <p:spPr>
          <a:xfrm>
            <a:off x="2941167" y="3840480"/>
            <a:ext cx="1920240" cy="10972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500" b="1" i="0">
                <a:solidFill>
                  <a:srgbClr val="0C2340"/>
                </a:solidFill>
                <a:latin typeface="Arial"/>
              </a:rPr>
              <a:t>Brain
Fog</a:t>
            </a:r>
          </a:p>
        </p:txBody>
      </p:sp>
      <p:sp>
        <p:nvSpPr>
          <p:cNvPr id="20" name="Rectangle 19">
            <a:extLst>
              <a:ext uri="{FF2B5EF4-FFF2-40B4-BE49-F238E27FC236}">
                <a16:creationId xmlns:a16="http://schemas.microsoft.com/office/drawing/2014/main" id="{C58B094B-ADE2-AFEA-FBE9-E0EF5D4A7CA5}"/>
              </a:ext>
            </a:extLst>
          </p:cNvPr>
          <p:cNvSpPr/>
          <p:nvPr/>
        </p:nvSpPr>
        <p:spPr>
          <a:xfrm>
            <a:off x="5090007" y="1920240"/>
            <a:ext cx="2011680" cy="32004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1" name="Rectangle 20">
            <a:extLst>
              <a:ext uri="{FF2B5EF4-FFF2-40B4-BE49-F238E27FC236}">
                <a16:creationId xmlns:a16="http://schemas.microsoft.com/office/drawing/2014/main" id="{A2D8EB66-C532-5136-9897-0DA8269CCF78}"/>
              </a:ext>
            </a:extLst>
          </p:cNvPr>
          <p:cNvSpPr/>
          <p:nvPr/>
        </p:nvSpPr>
        <p:spPr>
          <a:xfrm>
            <a:off x="5090007" y="1920240"/>
            <a:ext cx="2011680" cy="50292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2" name="TextBox 15">
            <a:extLst>
              <a:ext uri="{FF2B5EF4-FFF2-40B4-BE49-F238E27FC236}">
                <a16:creationId xmlns:a16="http://schemas.microsoft.com/office/drawing/2014/main" id="{73F65D1B-2D07-398C-88EF-EF651D8EC08F}"/>
              </a:ext>
            </a:extLst>
          </p:cNvPr>
          <p:cNvSpPr txBox="1"/>
          <p:nvPr/>
        </p:nvSpPr>
        <p:spPr>
          <a:xfrm>
            <a:off x="5090007" y="2423160"/>
            <a:ext cx="201168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400" b="1" i="0">
                <a:solidFill>
                  <a:srgbClr val="C73D7A"/>
                </a:solidFill>
                <a:latin typeface="Arial"/>
              </a:rPr>
              <a:t>😴</a:t>
            </a:r>
          </a:p>
        </p:txBody>
      </p:sp>
      <p:sp>
        <p:nvSpPr>
          <p:cNvPr id="23" name="TextBox 16">
            <a:extLst>
              <a:ext uri="{FF2B5EF4-FFF2-40B4-BE49-F238E27FC236}">
                <a16:creationId xmlns:a16="http://schemas.microsoft.com/office/drawing/2014/main" id="{DADC8A59-02FB-E51A-51BA-416D19C41D43}"/>
              </a:ext>
            </a:extLst>
          </p:cNvPr>
          <p:cNvSpPr txBox="1"/>
          <p:nvPr/>
        </p:nvSpPr>
        <p:spPr>
          <a:xfrm>
            <a:off x="5135727" y="3840480"/>
            <a:ext cx="1920240" cy="10972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500" b="1" i="0">
                <a:solidFill>
                  <a:srgbClr val="0C2340"/>
                </a:solidFill>
                <a:latin typeface="Arial"/>
              </a:rPr>
              <a:t>Sleep
Problems</a:t>
            </a:r>
          </a:p>
        </p:txBody>
      </p:sp>
      <p:sp>
        <p:nvSpPr>
          <p:cNvPr id="24" name="Rectangle 23">
            <a:extLst>
              <a:ext uri="{FF2B5EF4-FFF2-40B4-BE49-F238E27FC236}">
                <a16:creationId xmlns:a16="http://schemas.microsoft.com/office/drawing/2014/main" id="{7560771F-25E7-94D3-35D2-10100503EE96}"/>
              </a:ext>
            </a:extLst>
          </p:cNvPr>
          <p:cNvSpPr/>
          <p:nvPr/>
        </p:nvSpPr>
        <p:spPr>
          <a:xfrm>
            <a:off x="7284567" y="1920240"/>
            <a:ext cx="2011680" cy="32004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5" name="Rectangle 24">
            <a:extLst>
              <a:ext uri="{FF2B5EF4-FFF2-40B4-BE49-F238E27FC236}">
                <a16:creationId xmlns:a16="http://schemas.microsoft.com/office/drawing/2014/main" id="{9F61A56D-352D-AEF7-1A1E-E854E50F1483}"/>
              </a:ext>
            </a:extLst>
          </p:cNvPr>
          <p:cNvSpPr/>
          <p:nvPr/>
        </p:nvSpPr>
        <p:spPr>
          <a:xfrm>
            <a:off x="7284567" y="1920240"/>
            <a:ext cx="2011680" cy="502920"/>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6" name="TextBox 19">
            <a:extLst>
              <a:ext uri="{FF2B5EF4-FFF2-40B4-BE49-F238E27FC236}">
                <a16:creationId xmlns:a16="http://schemas.microsoft.com/office/drawing/2014/main" id="{07DE1667-BBC6-4BB9-60BE-50C0206D1795}"/>
              </a:ext>
            </a:extLst>
          </p:cNvPr>
          <p:cNvSpPr txBox="1"/>
          <p:nvPr/>
        </p:nvSpPr>
        <p:spPr>
          <a:xfrm>
            <a:off x="7284567" y="2423160"/>
            <a:ext cx="201168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400" b="1" i="0">
                <a:solidFill>
                  <a:srgbClr val="1E3C64"/>
                </a:solidFill>
                <a:latin typeface="Arial"/>
              </a:rPr>
              <a:t>😟</a:t>
            </a:r>
          </a:p>
        </p:txBody>
      </p:sp>
      <p:sp>
        <p:nvSpPr>
          <p:cNvPr id="27" name="TextBox 20">
            <a:extLst>
              <a:ext uri="{FF2B5EF4-FFF2-40B4-BE49-F238E27FC236}">
                <a16:creationId xmlns:a16="http://schemas.microsoft.com/office/drawing/2014/main" id="{75CA95B7-2EA3-E0A1-C1D9-1846544D2F17}"/>
              </a:ext>
            </a:extLst>
          </p:cNvPr>
          <p:cNvSpPr txBox="1"/>
          <p:nvPr/>
        </p:nvSpPr>
        <p:spPr>
          <a:xfrm>
            <a:off x="7330287" y="3840480"/>
            <a:ext cx="1920240" cy="10972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500" b="1" i="0">
                <a:solidFill>
                  <a:srgbClr val="0C2340"/>
                </a:solidFill>
                <a:latin typeface="Arial"/>
              </a:rPr>
              <a:t>Mood
Changes</a:t>
            </a:r>
          </a:p>
        </p:txBody>
      </p:sp>
      <p:sp>
        <p:nvSpPr>
          <p:cNvPr id="28" name="Rectangle 27">
            <a:extLst>
              <a:ext uri="{FF2B5EF4-FFF2-40B4-BE49-F238E27FC236}">
                <a16:creationId xmlns:a16="http://schemas.microsoft.com/office/drawing/2014/main" id="{049E2A2E-B07C-065F-E7CA-C56F85D7DC7E}"/>
              </a:ext>
            </a:extLst>
          </p:cNvPr>
          <p:cNvSpPr/>
          <p:nvPr/>
        </p:nvSpPr>
        <p:spPr>
          <a:xfrm>
            <a:off x="9479127" y="1920240"/>
            <a:ext cx="2011680" cy="32004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9" name="Rectangle 28">
            <a:extLst>
              <a:ext uri="{FF2B5EF4-FFF2-40B4-BE49-F238E27FC236}">
                <a16:creationId xmlns:a16="http://schemas.microsoft.com/office/drawing/2014/main" id="{6A42532E-7A9F-F767-38BD-99C4C2E968D1}"/>
              </a:ext>
            </a:extLst>
          </p:cNvPr>
          <p:cNvSpPr/>
          <p:nvPr/>
        </p:nvSpPr>
        <p:spPr>
          <a:xfrm>
            <a:off x="9479127" y="1920240"/>
            <a:ext cx="2011680" cy="50292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0" name="TextBox 23">
            <a:extLst>
              <a:ext uri="{FF2B5EF4-FFF2-40B4-BE49-F238E27FC236}">
                <a16:creationId xmlns:a16="http://schemas.microsoft.com/office/drawing/2014/main" id="{F1687A62-AE63-9528-A868-5B3468483764}"/>
              </a:ext>
            </a:extLst>
          </p:cNvPr>
          <p:cNvSpPr txBox="1"/>
          <p:nvPr/>
        </p:nvSpPr>
        <p:spPr>
          <a:xfrm>
            <a:off x="9479127" y="2423160"/>
            <a:ext cx="201168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4400" b="1" i="0">
                <a:solidFill>
                  <a:srgbClr val="00A3E0"/>
                </a:solidFill>
                <a:latin typeface="Arial"/>
              </a:rPr>
              <a:t>💦</a:t>
            </a:r>
          </a:p>
        </p:txBody>
      </p:sp>
      <p:sp>
        <p:nvSpPr>
          <p:cNvPr id="31" name="TextBox 24">
            <a:extLst>
              <a:ext uri="{FF2B5EF4-FFF2-40B4-BE49-F238E27FC236}">
                <a16:creationId xmlns:a16="http://schemas.microsoft.com/office/drawing/2014/main" id="{F6A08977-BB42-77A7-ACC4-65A49AA15FED}"/>
              </a:ext>
            </a:extLst>
          </p:cNvPr>
          <p:cNvSpPr txBox="1"/>
          <p:nvPr/>
        </p:nvSpPr>
        <p:spPr>
          <a:xfrm>
            <a:off x="9524847" y="3840480"/>
            <a:ext cx="1920240" cy="10972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500" b="1" i="0">
                <a:solidFill>
                  <a:srgbClr val="0C2340"/>
                </a:solidFill>
                <a:latin typeface="Arial"/>
              </a:rPr>
              <a:t>Night
Sweats</a:t>
            </a:r>
          </a:p>
        </p:txBody>
      </p:sp>
    </p:spTree>
    <p:extLst>
      <p:ext uri="{BB962C8B-B14F-4D97-AF65-F5344CB8AC3E}">
        <p14:creationId xmlns:p14="http://schemas.microsoft.com/office/powerpoint/2010/main" val="28239113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C21C5-CFB4-A548-B9BE-E8805083BA5D}"/>
              </a:ext>
            </a:extLst>
          </p:cNvPr>
          <p:cNvSpPr>
            <a:spLocks noGrp="1"/>
          </p:cNvSpPr>
          <p:nvPr>
            <p:ph type="title"/>
          </p:nvPr>
        </p:nvSpPr>
        <p:spPr>
          <a:xfrm>
            <a:off x="461962" y="-905101"/>
            <a:ext cx="11268075" cy="1802447"/>
          </a:xfrm>
        </p:spPr>
        <p:txBody>
          <a:bodyPr/>
          <a:lstStyle/>
          <a:p>
            <a:r>
              <a:rPr lang="en-US">
                <a:latin typeface="Franklin Gothic Demi Cond"/>
                <a:ea typeface="Verdana"/>
              </a:rPr>
              <a:t>WEIGHT GAIN &amp; </a:t>
            </a:r>
            <a:r>
              <a:rPr lang="en-US" err="1">
                <a:latin typeface="Franklin Gothic Demi Cond"/>
                <a:ea typeface="Verdana"/>
              </a:rPr>
              <a:t>mENOPAUSE</a:t>
            </a:r>
            <a:endParaRPr lang="en-US" err="1"/>
          </a:p>
        </p:txBody>
      </p:sp>
      <p:sp>
        <p:nvSpPr>
          <p:cNvPr id="10" name="Slide Number Placeholder 9">
            <a:extLst>
              <a:ext uri="{FF2B5EF4-FFF2-40B4-BE49-F238E27FC236}">
                <a16:creationId xmlns:a16="http://schemas.microsoft.com/office/drawing/2014/main" id="{C52FAE80-8F27-7247-A239-1D11B5C8DD20}"/>
              </a:ext>
            </a:extLst>
          </p:cNvPr>
          <p:cNvSpPr>
            <a:spLocks noGrp="1"/>
          </p:cNvSpPr>
          <p:nvPr>
            <p:ph type="sldNum" sz="quarter" idx="12"/>
          </p:nvPr>
        </p:nvSpPr>
        <p:spPr/>
        <p:txBody>
          <a:bodyPr/>
          <a:lstStyle/>
          <a:p>
            <a:pPr lvl="8"/>
            <a:fld id="{63DCA5C9-2E11-4C67-86EB-AE1DE127DC64}" type="slidenum">
              <a:rPr lang="en-US" smtClean="0"/>
              <a:pPr lvl="8"/>
              <a:t>28</a:t>
            </a:fld>
            <a:endParaRPr lang="en-US"/>
          </a:p>
        </p:txBody>
      </p:sp>
      <p:sp>
        <p:nvSpPr>
          <p:cNvPr id="4" name="Date Placeholder 3">
            <a:extLst>
              <a:ext uri="{FF2B5EF4-FFF2-40B4-BE49-F238E27FC236}">
                <a16:creationId xmlns:a16="http://schemas.microsoft.com/office/drawing/2014/main" id="{E2ECCB2D-AF6E-3C40-A63A-60DF6887D768}"/>
              </a:ext>
            </a:extLst>
          </p:cNvPr>
          <p:cNvSpPr>
            <a:spLocks noGrp="1"/>
          </p:cNvSpPr>
          <p:nvPr>
            <p:ph type="dt" sz="half" idx="10"/>
          </p:nvPr>
        </p:nvSpPr>
        <p:spPr/>
        <p:txBody>
          <a:bodyPr/>
          <a:lstStyle/>
          <a:p>
            <a:fld id="{11360211-3F65-3E4D-9B6D-538D070C29E5}" type="datetime4">
              <a:rPr lang="en-US"/>
              <a:t>July 8, 2026</a:t>
            </a:fld>
            <a:endParaRPr lang="en-US"/>
          </a:p>
        </p:txBody>
      </p:sp>
      <p:sp>
        <p:nvSpPr>
          <p:cNvPr id="6" name="Text Placeholder 5">
            <a:extLst>
              <a:ext uri="{FF2B5EF4-FFF2-40B4-BE49-F238E27FC236}">
                <a16:creationId xmlns:a16="http://schemas.microsoft.com/office/drawing/2014/main" id="{A2A14AAE-72AC-58F0-B428-7E2D6265BAA1}"/>
              </a:ext>
            </a:extLst>
          </p:cNvPr>
          <p:cNvSpPr>
            <a:spLocks noGrp="1"/>
          </p:cNvSpPr>
          <p:nvPr>
            <p:ph type="body" sz="quarter" idx="19"/>
          </p:nvPr>
        </p:nvSpPr>
        <p:spPr/>
        <p:txBody>
          <a:bodyPr vert="horz" lIns="0" tIns="182880" rIns="1828800" bIns="0" rtlCol="0" anchor="t">
            <a:noAutofit/>
          </a:bodyPr>
          <a:lstStyle/>
          <a:p>
            <a:r>
              <a:rPr lang="en-US"/>
              <a:t>Visceral fat accumulates in the abdominal region</a:t>
            </a:r>
          </a:p>
          <a:p>
            <a:r>
              <a:rPr lang="en-US"/>
              <a:t>Lean skeletal muscle mass declines (sarcopenia)</a:t>
            </a:r>
          </a:p>
          <a:p>
            <a:r>
              <a:rPr lang="en-US"/>
              <a:t>Resting metabolic rate slows with hormonal changes</a:t>
            </a:r>
          </a:p>
          <a:p>
            <a:r>
              <a:rPr lang="en-US"/>
              <a:t>Visceral fat increases inflammation and insulin resistance</a:t>
            </a:r>
          </a:p>
          <a:p>
            <a:endParaRPr lang="en-US"/>
          </a:p>
        </p:txBody>
      </p:sp>
      <p:sp>
        <p:nvSpPr>
          <p:cNvPr id="7" name="Rectangle 6">
            <a:extLst>
              <a:ext uri="{FF2B5EF4-FFF2-40B4-BE49-F238E27FC236}">
                <a16:creationId xmlns:a16="http://schemas.microsoft.com/office/drawing/2014/main" id="{F8ECF75E-2625-A335-790B-85B3D2D46980}"/>
              </a:ext>
            </a:extLst>
          </p:cNvPr>
          <p:cNvSpPr/>
          <p:nvPr/>
        </p:nvSpPr>
        <p:spPr>
          <a:xfrm>
            <a:off x="0" y="1005840"/>
            <a:ext cx="12191695" cy="4572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8" name="TextBox 4">
            <a:extLst>
              <a:ext uri="{FF2B5EF4-FFF2-40B4-BE49-F238E27FC236}">
                <a16:creationId xmlns:a16="http://schemas.microsoft.com/office/drawing/2014/main" id="{622419BC-F892-8CAB-41DC-DED3108A1224}"/>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Hormonal shifts alter body composition directly:</a:t>
            </a:r>
          </a:p>
        </p:txBody>
      </p:sp>
      <p:sp>
        <p:nvSpPr>
          <p:cNvPr id="11" name="Rectangle 10">
            <a:extLst>
              <a:ext uri="{FF2B5EF4-FFF2-40B4-BE49-F238E27FC236}">
                <a16:creationId xmlns:a16="http://schemas.microsoft.com/office/drawing/2014/main" id="{1D178417-F032-C82D-B796-04B062F8E193}"/>
              </a:ext>
            </a:extLst>
          </p:cNvPr>
          <p:cNvSpPr/>
          <p:nvPr/>
        </p:nvSpPr>
        <p:spPr>
          <a:xfrm>
            <a:off x="0" y="5760720"/>
            <a:ext cx="12191695" cy="77724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2" name="TextBox 7">
            <a:extLst>
              <a:ext uri="{FF2B5EF4-FFF2-40B4-BE49-F238E27FC236}">
                <a16:creationId xmlns:a16="http://schemas.microsoft.com/office/drawing/2014/main" id="{46D99B26-61EC-D21C-4C43-847058B0F484}"/>
              </a:ext>
            </a:extLst>
          </p:cNvPr>
          <p:cNvSpPr txBox="1"/>
          <p:nvPr/>
        </p:nvSpPr>
        <p:spPr>
          <a:xfrm>
            <a:off x="457200" y="5852160"/>
            <a:ext cx="11247120" cy="7772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FFFFFF"/>
                </a:solidFill>
                <a:latin typeface="Arial"/>
              </a:rPr>
              <a:t>Maintaining muscle mass is the most important counter-strategy.</a:t>
            </a:r>
          </a:p>
        </p:txBody>
      </p:sp>
      <p:pic>
        <p:nvPicPr>
          <p:cNvPr id="3" name="Picture 2" descr="A cartoon of a person lifting weights&#10;&#10;AI-generated content may be incorrect.">
            <a:extLst>
              <a:ext uri="{FF2B5EF4-FFF2-40B4-BE49-F238E27FC236}">
                <a16:creationId xmlns:a16="http://schemas.microsoft.com/office/drawing/2014/main" id="{EA3C40D3-C58A-63BA-E18C-A5C1ED4D79DE}"/>
              </a:ext>
            </a:extLst>
          </p:cNvPr>
          <p:cNvPicPr>
            <a:picLocks noChangeAspect="1"/>
          </p:cNvPicPr>
          <p:nvPr/>
        </p:nvPicPr>
        <p:blipFill>
          <a:blip r:embed="rId3"/>
          <a:stretch>
            <a:fillRect/>
          </a:stretch>
        </p:blipFill>
        <p:spPr>
          <a:xfrm>
            <a:off x="8698139" y="3335792"/>
            <a:ext cx="1639207" cy="2428874"/>
          </a:xfrm>
          <a:prstGeom prst="rect">
            <a:avLst/>
          </a:prstGeom>
        </p:spPr>
      </p:pic>
    </p:spTree>
    <p:extLst>
      <p:ext uri="{BB962C8B-B14F-4D97-AF65-F5344CB8AC3E}">
        <p14:creationId xmlns:p14="http://schemas.microsoft.com/office/powerpoint/2010/main" val="36946097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AB4EA8-C443-C04B-90D0-8C8E9539BA0D}"/>
              </a:ext>
            </a:extLst>
          </p:cNvPr>
          <p:cNvSpPr>
            <a:spLocks noGrp="1"/>
          </p:cNvSpPr>
          <p:nvPr>
            <p:ph type="title"/>
          </p:nvPr>
        </p:nvSpPr>
        <p:spPr/>
        <p:txBody>
          <a:bodyPr/>
          <a:lstStyle/>
          <a:p>
            <a:r>
              <a:rPr lang="en-US">
                <a:latin typeface="Franklin Gothic Demi Cond"/>
                <a:ea typeface="Verdana"/>
              </a:rPr>
              <a:t>GLP-1 MEDICATIONS: WHAT WOMEN ARE ASKING </a:t>
            </a:r>
            <a:endParaRPr lang="en-US"/>
          </a:p>
        </p:txBody>
      </p:sp>
      <p:sp>
        <p:nvSpPr>
          <p:cNvPr id="7" name="Slide Number Placeholder 6">
            <a:extLst>
              <a:ext uri="{FF2B5EF4-FFF2-40B4-BE49-F238E27FC236}">
                <a16:creationId xmlns:a16="http://schemas.microsoft.com/office/drawing/2014/main" id="{6FAD3531-0B1D-C44C-AD9A-CF08A6B4E6D5}"/>
              </a:ext>
            </a:extLst>
          </p:cNvPr>
          <p:cNvSpPr>
            <a:spLocks noGrp="1"/>
          </p:cNvSpPr>
          <p:nvPr>
            <p:ph type="sldNum" sz="quarter" idx="15"/>
          </p:nvPr>
        </p:nvSpPr>
        <p:spPr/>
        <p:txBody>
          <a:bodyPr/>
          <a:lstStyle/>
          <a:p>
            <a:fld id="{63DCA5C9-2E11-4C67-86EB-AE1DE127DC64}" type="slidenum">
              <a:rPr lang="en-US" smtClean="0"/>
              <a:pPr/>
              <a:t>29</a:t>
            </a:fld>
            <a:endParaRPr lang="en-US"/>
          </a:p>
        </p:txBody>
      </p:sp>
      <p:sp>
        <p:nvSpPr>
          <p:cNvPr id="5" name="Date Placeholder 4">
            <a:extLst>
              <a:ext uri="{FF2B5EF4-FFF2-40B4-BE49-F238E27FC236}">
                <a16:creationId xmlns:a16="http://schemas.microsoft.com/office/drawing/2014/main" id="{F0EBCC3C-3B4F-A444-8C44-A3966881D020}"/>
              </a:ext>
            </a:extLst>
          </p:cNvPr>
          <p:cNvSpPr>
            <a:spLocks noGrp="1"/>
          </p:cNvSpPr>
          <p:nvPr>
            <p:ph type="dt" sz="half" idx="16"/>
          </p:nvPr>
        </p:nvSpPr>
        <p:spPr/>
        <p:txBody>
          <a:bodyPr/>
          <a:lstStyle/>
          <a:p>
            <a:fld id="{70A7D90F-DDDC-AD46-B110-C9D8E69D2380}" type="datetime4">
              <a:rPr lang="en-US"/>
              <a:t>July 8, 2026</a:t>
            </a:fld>
            <a:endParaRPr lang="en-US"/>
          </a:p>
        </p:txBody>
      </p:sp>
      <p:sp>
        <p:nvSpPr>
          <p:cNvPr id="11" name="Rectangle 10">
            <a:extLst>
              <a:ext uri="{FF2B5EF4-FFF2-40B4-BE49-F238E27FC236}">
                <a16:creationId xmlns:a16="http://schemas.microsoft.com/office/drawing/2014/main" id="{42259D80-D3B1-C5EA-DBF5-CF1F92F9A1E8}"/>
              </a:ext>
            </a:extLst>
          </p:cNvPr>
          <p:cNvSpPr/>
          <p:nvPr/>
        </p:nvSpPr>
        <p:spPr>
          <a:xfrm>
            <a:off x="0" y="1005840"/>
            <a:ext cx="12191695" cy="4572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2" name="TextBox 4">
            <a:extLst>
              <a:ext uri="{FF2B5EF4-FFF2-40B4-BE49-F238E27FC236}">
                <a16:creationId xmlns:a16="http://schemas.microsoft.com/office/drawing/2014/main" id="{693D47A1-3291-5307-63D9-E049A56CBFA7}"/>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Evidence-based answers to the most common questions:</a:t>
            </a:r>
          </a:p>
        </p:txBody>
      </p:sp>
      <p:sp>
        <p:nvSpPr>
          <p:cNvPr id="13" name="Rectangle 12">
            <a:extLst>
              <a:ext uri="{FF2B5EF4-FFF2-40B4-BE49-F238E27FC236}">
                <a16:creationId xmlns:a16="http://schemas.microsoft.com/office/drawing/2014/main" id="{C66C0D0E-E0C2-16FC-331F-EABA1D9BEE0A}"/>
              </a:ext>
            </a:extLst>
          </p:cNvPr>
          <p:cNvSpPr/>
          <p:nvPr/>
        </p:nvSpPr>
        <p:spPr>
          <a:xfrm>
            <a:off x="274320" y="1691640"/>
            <a:ext cx="5394960" cy="2286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4" name="Rectangle 13">
            <a:extLst>
              <a:ext uri="{FF2B5EF4-FFF2-40B4-BE49-F238E27FC236}">
                <a16:creationId xmlns:a16="http://schemas.microsoft.com/office/drawing/2014/main" id="{C87413E5-181A-70D1-84BD-59E216FC18C5}"/>
              </a:ext>
            </a:extLst>
          </p:cNvPr>
          <p:cNvSpPr/>
          <p:nvPr/>
        </p:nvSpPr>
        <p:spPr>
          <a:xfrm>
            <a:off x="274320" y="1691640"/>
            <a:ext cx="109728" cy="22860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5" name="TextBox 7">
            <a:extLst>
              <a:ext uri="{FF2B5EF4-FFF2-40B4-BE49-F238E27FC236}">
                <a16:creationId xmlns:a16="http://schemas.microsoft.com/office/drawing/2014/main" id="{427835A1-AA86-6B06-72D8-48F22E6E872E}"/>
              </a:ext>
            </a:extLst>
          </p:cNvPr>
          <p:cNvSpPr txBox="1"/>
          <p:nvPr/>
        </p:nvSpPr>
        <p:spPr>
          <a:xfrm>
            <a:off x="502920" y="1828800"/>
            <a:ext cx="731520" cy="6400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800" b="1" i="0">
                <a:solidFill>
                  <a:srgbClr val="00A3E0"/>
                </a:solidFill>
                <a:latin typeface="Arial"/>
              </a:rPr>
              <a:t>✅</a:t>
            </a:r>
          </a:p>
        </p:txBody>
      </p:sp>
      <p:sp>
        <p:nvSpPr>
          <p:cNvPr id="16" name="TextBox 8">
            <a:extLst>
              <a:ext uri="{FF2B5EF4-FFF2-40B4-BE49-F238E27FC236}">
                <a16:creationId xmlns:a16="http://schemas.microsoft.com/office/drawing/2014/main" id="{B93E8F71-7919-D085-6147-BA135430D4E7}"/>
              </a:ext>
            </a:extLst>
          </p:cNvPr>
          <p:cNvSpPr txBox="1"/>
          <p:nvPr/>
        </p:nvSpPr>
        <p:spPr>
          <a:xfrm>
            <a:off x="1325880" y="1783080"/>
            <a:ext cx="4206240" cy="6858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000" b="1" i="0">
                <a:solidFill>
                  <a:srgbClr val="0C2340"/>
                </a:solidFill>
                <a:latin typeface="Arial"/>
              </a:rPr>
              <a:t>Are They Safe?</a:t>
            </a:r>
          </a:p>
        </p:txBody>
      </p:sp>
      <p:sp>
        <p:nvSpPr>
          <p:cNvPr id="17" name="TextBox 9">
            <a:extLst>
              <a:ext uri="{FF2B5EF4-FFF2-40B4-BE49-F238E27FC236}">
                <a16:creationId xmlns:a16="http://schemas.microsoft.com/office/drawing/2014/main" id="{DBD5C6DB-4C65-D29C-1187-2C49BCEAB76E}"/>
              </a:ext>
            </a:extLst>
          </p:cNvPr>
          <p:cNvSpPr txBox="1"/>
          <p:nvPr/>
        </p:nvSpPr>
        <p:spPr>
          <a:xfrm>
            <a:off x="1325880" y="2514600"/>
            <a:ext cx="420624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When used under medical supervision</a:t>
            </a:r>
          </a:p>
        </p:txBody>
      </p:sp>
      <p:sp>
        <p:nvSpPr>
          <p:cNvPr id="18" name="Rectangle 17">
            <a:extLst>
              <a:ext uri="{FF2B5EF4-FFF2-40B4-BE49-F238E27FC236}">
                <a16:creationId xmlns:a16="http://schemas.microsoft.com/office/drawing/2014/main" id="{084AAB53-230F-218D-9E4E-874017D16B69}"/>
              </a:ext>
            </a:extLst>
          </p:cNvPr>
          <p:cNvSpPr/>
          <p:nvPr/>
        </p:nvSpPr>
        <p:spPr>
          <a:xfrm>
            <a:off x="6035040" y="1691640"/>
            <a:ext cx="5394960" cy="2286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9" name="Rectangle 18">
            <a:extLst>
              <a:ext uri="{FF2B5EF4-FFF2-40B4-BE49-F238E27FC236}">
                <a16:creationId xmlns:a16="http://schemas.microsoft.com/office/drawing/2014/main" id="{30B48518-8D7C-C99D-B457-A5F6F3CB531C}"/>
              </a:ext>
            </a:extLst>
          </p:cNvPr>
          <p:cNvSpPr/>
          <p:nvPr/>
        </p:nvSpPr>
        <p:spPr>
          <a:xfrm>
            <a:off x="6035040" y="1691640"/>
            <a:ext cx="109728" cy="22860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0" name="TextBox 12">
            <a:extLst>
              <a:ext uri="{FF2B5EF4-FFF2-40B4-BE49-F238E27FC236}">
                <a16:creationId xmlns:a16="http://schemas.microsoft.com/office/drawing/2014/main" id="{4BD81B19-DA85-EC1D-5C90-06DCDD27813A}"/>
              </a:ext>
            </a:extLst>
          </p:cNvPr>
          <p:cNvSpPr txBox="1"/>
          <p:nvPr/>
        </p:nvSpPr>
        <p:spPr>
          <a:xfrm>
            <a:off x="6263640" y="1828800"/>
            <a:ext cx="731520" cy="6400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800" b="1" i="0">
                <a:solidFill>
                  <a:srgbClr val="00A3E0"/>
                </a:solidFill>
                <a:latin typeface="Arial"/>
              </a:rPr>
              <a:t>✅</a:t>
            </a:r>
          </a:p>
        </p:txBody>
      </p:sp>
      <p:sp>
        <p:nvSpPr>
          <p:cNvPr id="21" name="TextBox 13">
            <a:extLst>
              <a:ext uri="{FF2B5EF4-FFF2-40B4-BE49-F238E27FC236}">
                <a16:creationId xmlns:a16="http://schemas.microsoft.com/office/drawing/2014/main" id="{74461E4F-9DE9-E311-B34E-DFEE508F5990}"/>
              </a:ext>
            </a:extLst>
          </p:cNvPr>
          <p:cNvSpPr txBox="1"/>
          <p:nvPr/>
        </p:nvSpPr>
        <p:spPr>
          <a:xfrm>
            <a:off x="7086600" y="1783080"/>
            <a:ext cx="4206240" cy="6858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000" b="1" i="0">
                <a:solidFill>
                  <a:srgbClr val="0C2340"/>
                </a:solidFill>
                <a:latin typeface="Arial"/>
              </a:rPr>
              <a:t>Do They Work?</a:t>
            </a:r>
          </a:p>
        </p:txBody>
      </p:sp>
      <p:sp>
        <p:nvSpPr>
          <p:cNvPr id="22" name="TextBox 14">
            <a:extLst>
              <a:ext uri="{FF2B5EF4-FFF2-40B4-BE49-F238E27FC236}">
                <a16:creationId xmlns:a16="http://schemas.microsoft.com/office/drawing/2014/main" id="{97648691-510D-3EE2-F9F8-F7F66B5F5626}"/>
              </a:ext>
            </a:extLst>
          </p:cNvPr>
          <p:cNvSpPr txBox="1"/>
          <p:nvPr/>
        </p:nvSpPr>
        <p:spPr>
          <a:xfrm>
            <a:off x="7086600" y="2514600"/>
            <a:ext cx="420624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Significant clinical evidence supports effectiveness</a:t>
            </a:r>
          </a:p>
        </p:txBody>
      </p:sp>
      <p:sp>
        <p:nvSpPr>
          <p:cNvPr id="23" name="Rectangle 22">
            <a:extLst>
              <a:ext uri="{FF2B5EF4-FFF2-40B4-BE49-F238E27FC236}">
                <a16:creationId xmlns:a16="http://schemas.microsoft.com/office/drawing/2014/main" id="{6696B688-9AE3-91F1-DD04-F5F5F6550E08}"/>
              </a:ext>
            </a:extLst>
          </p:cNvPr>
          <p:cNvSpPr/>
          <p:nvPr/>
        </p:nvSpPr>
        <p:spPr>
          <a:xfrm>
            <a:off x="274320" y="4114800"/>
            <a:ext cx="5394960" cy="2286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4" name="Rectangle 23">
            <a:extLst>
              <a:ext uri="{FF2B5EF4-FFF2-40B4-BE49-F238E27FC236}">
                <a16:creationId xmlns:a16="http://schemas.microsoft.com/office/drawing/2014/main" id="{FC59AED5-1244-5782-F278-983752635F40}"/>
              </a:ext>
            </a:extLst>
          </p:cNvPr>
          <p:cNvSpPr/>
          <p:nvPr/>
        </p:nvSpPr>
        <p:spPr>
          <a:xfrm>
            <a:off x="274320" y="4114800"/>
            <a:ext cx="109728" cy="22860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5" name="TextBox 17">
            <a:extLst>
              <a:ext uri="{FF2B5EF4-FFF2-40B4-BE49-F238E27FC236}">
                <a16:creationId xmlns:a16="http://schemas.microsoft.com/office/drawing/2014/main" id="{8D424ABE-47C0-B4BB-2021-26528A5C8596}"/>
              </a:ext>
            </a:extLst>
          </p:cNvPr>
          <p:cNvSpPr txBox="1"/>
          <p:nvPr/>
        </p:nvSpPr>
        <p:spPr>
          <a:xfrm>
            <a:off x="502920" y="4251960"/>
            <a:ext cx="731520" cy="6400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800" b="1" i="0">
                <a:solidFill>
                  <a:srgbClr val="00A3E0"/>
                </a:solidFill>
                <a:latin typeface="Arial"/>
              </a:rPr>
              <a:t>✅</a:t>
            </a:r>
          </a:p>
        </p:txBody>
      </p:sp>
      <p:sp>
        <p:nvSpPr>
          <p:cNvPr id="26" name="TextBox 18">
            <a:extLst>
              <a:ext uri="{FF2B5EF4-FFF2-40B4-BE49-F238E27FC236}">
                <a16:creationId xmlns:a16="http://schemas.microsoft.com/office/drawing/2014/main" id="{26CCD21E-4212-A8E1-161E-37401C0FD48D}"/>
              </a:ext>
            </a:extLst>
          </p:cNvPr>
          <p:cNvSpPr txBox="1"/>
          <p:nvPr/>
        </p:nvSpPr>
        <p:spPr>
          <a:xfrm>
            <a:off x="1325880" y="4206240"/>
            <a:ext cx="4206240" cy="6858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000" b="1" i="0">
                <a:solidFill>
                  <a:srgbClr val="0C2340"/>
                </a:solidFill>
                <a:latin typeface="Arial"/>
              </a:rPr>
              <a:t>Who Qualifies?</a:t>
            </a:r>
          </a:p>
        </p:txBody>
      </p:sp>
      <p:sp>
        <p:nvSpPr>
          <p:cNvPr id="27" name="TextBox 19">
            <a:extLst>
              <a:ext uri="{FF2B5EF4-FFF2-40B4-BE49-F238E27FC236}">
                <a16:creationId xmlns:a16="http://schemas.microsoft.com/office/drawing/2014/main" id="{4BA5C3AE-2E5A-1A3C-3F52-7642EE2EE845}"/>
              </a:ext>
            </a:extLst>
          </p:cNvPr>
          <p:cNvSpPr txBox="1"/>
          <p:nvPr/>
        </p:nvSpPr>
        <p:spPr>
          <a:xfrm>
            <a:off x="1325880" y="4937760"/>
            <a:ext cx="420624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BMI ≥ 30 or ≥ 27 with related conditions</a:t>
            </a:r>
          </a:p>
        </p:txBody>
      </p:sp>
      <p:sp>
        <p:nvSpPr>
          <p:cNvPr id="28" name="Rectangle 27">
            <a:extLst>
              <a:ext uri="{FF2B5EF4-FFF2-40B4-BE49-F238E27FC236}">
                <a16:creationId xmlns:a16="http://schemas.microsoft.com/office/drawing/2014/main" id="{8AD00271-55D4-9032-29B3-2A88E62908C1}"/>
              </a:ext>
            </a:extLst>
          </p:cNvPr>
          <p:cNvSpPr/>
          <p:nvPr/>
        </p:nvSpPr>
        <p:spPr>
          <a:xfrm>
            <a:off x="6035040" y="4114800"/>
            <a:ext cx="5394960" cy="2286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9" name="Rectangle 28">
            <a:extLst>
              <a:ext uri="{FF2B5EF4-FFF2-40B4-BE49-F238E27FC236}">
                <a16:creationId xmlns:a16="http://schemas.microsoft.com/office/drawing/2014/main" id="{8C692F9F-E531-B630-949E-1C007127B0A5}"/>
              </a:ext>
            </a:extLst>
          </p:cNvPr>
          <p:cNvSpPr/>
          <p:nvPr/>
        </p:nvSpPr>
        <p:spPr>
          <a:xfrm>
            <a:off x="6035040" y="4114800"/>
            <a:ext cx="109728" cy="22860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0" name="TextBox 22">
            <a:extLst>
              <a:ext uri="{FF2B5EF4-FFF2-40B4-BE49-F238E27FC236}">
                <a16:creationId xmlns:a16="http://schemas.microsoft.com/office/drawing/2014/main" id="{DEBBFF2E-E721-7337-211B-EB7067CC3952}"/>
              </a:ext>
            </a:extLst>
          </p:cNvPr>
          <p:cNvSpPr txBox="1"/>
          <p:nvPr/>
        </p:nvSpPr>
        <p:spPr>
          <a:xfrm>
            <a:off x="6263640" y="4251960"/>
            <a:ext cx="731520" cy="6400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800" b="1" i="0">
                <a:solidFill>
                  <a:srgbClr val="00A3E0"/>
                </a:solidFill>
                <a:latin typeface="Arial"/>
              </a:rPr>
              <a:t>✅</a:t>
            </a:r>
          </a:p>
        </p:txBody>
      </p:sp>
      <p:sp>
        <p:nvSpPr>
          <p:cNvPr id="31" name="TextBox 23">
            <a:extLst>
              <a:ext uri="{FF2B5EF4-FFF2-40B4-BE49-F238E27FC236}">
                <a16:creationId xmlns:a16="http://schemas.microsoft.com/office/drawing/2014/main" id="{777C0814-C669-BB5D-D088-F1059AD7A485}"/>
              </a:ext>
            </a:extLst>
          </p:cNvPr>
          <p:cNvSpPr txBox="1"/>
          <p:nvPr/>
        </p:nvSpPr>
        <p:spPr>
          <a:xfrm>
            <a:off x="7086600" y="4206240"/>
            <a:ext cx="4206240" cy="6858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000" b="1" i="0">
                <a:solidFill>
                  <a:srgbClr val="0C2340"/>
                </a:solidFill>
                <a:latin typeface="Arial"/>
              </a:rPr>
              <a:t>What If I Stop?</a:t>
            </a:r>
          </a:p>
        </p:txBody>
      </p:sp>
      <p:sp>
        <p:nvSpPr>
          <p:cNvPr id="32" name="TextBox 24">
            <a:extLst>
              <a:ext uri="{FF2B5EF4-FFF2-40B4-BE49-F238E27FC236}">
                <a16:creationId xmlns:a16="http://schemas.microsoft.com/office/drawing/2014/main" id="{39DC66DF-8B00-4107-EF5E-7595DD966DF0}"/>
              </a:ext>
            </a:extLst>
          </p:cNvPr>
          <p:cNvSpPr txBox="1"/>
          <p:nvPr/>
        </p:nvSpPr>
        <p:spPr>
          <a:xfrm>
            <a:off x="7086600" y="4937760"/>
            <a:ext cx="420624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Weight often returns — ongoing management is key</a:t>
            </a:r>
          </a:p>
        </p:txBody>
      </p:sp>
    </p:spTree>
    <p:extLst>
      <p:ext uri="{BB962C8B-B14F-4D97-AF65-F5344CB8AC3E}">
        <p14:creationId xmlns:p14="http://schemas.microsoft.com/office/powerpoint/2010/main" val="2622903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hord 26">
            <a:extLst>
              <a:ext uri="{FF2B5EF4-FFF2-40B4-BE49-F238E27FC236}">
                <a16:creationId xmlns:a16="http://schemas.microsoft.com/office/drawing/2014/main" id="{7F9CB504-6E15-66C5-5B89-AAB654C5A416}"/>
              </a:ext>
            </a:extLst>
          </p:cNvPr>
          <p:cNvSpPr/>
          <p:nvPr/>
        </p:nvSpPr>
        <p:spPr>
          <a:xfrm rot="12153246">
            <a:off x="-1603217" y="832554"/>
            <a:ext cx="5257800" cy="5257800"/>
          </a:xfrm>
          <a:prstGeom prst="chord">
            <a:avLst/>
          </a:prstGeom>
          <a:solidFill>
            <a:srgbClr val="9E29B5"/>
          </a:solidFill>
          <a:ln w="38100">
            <a:solidFill>
              <a:srgbClr val="9E29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2">
            <a:extLst>
              <a:ext uri="{FF2B5EF4-FFF2-40B4-BE49-F238E27FC236}">
                <a16:creationId xmlns:a16="http://schemas.microsoft.com/office/drawing/2014/main" id="{229DCA32-9785-A6D8-B338-6666286F7EF5}"/>
              </a:ext>
            </a:extLst>
          </p:cNvPr>
          <p:cNvSpPr txBox="1">
            <a:spLocks/>
          </p:cNvSpPr>
          <p:nvPr/>
        </p:nvSpPr>
        <p:spPr>
          <a:xfrm>
            <a:off x="366883" y="463579"/>
            <a:ext cx="4652297" cy="973993"/>
          </a:xfrm>
          <a:prstGeom prst="rect">
            <a:avLst/>
          </a:prstGeom>
        </p:spPr>
        <p:txBody>
          <a:bodyPr vert="horz" lIns="0" tIns="0" rIns="1371600" bIns="0" rtlCol="0" anchor="t"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br>
              <a:rPr kumimoji="0" lang="en-US" sz="2400" b="0" i="0" u="none" strike="noStrike" kern="1200" cap="all" spc="0" normalizeH="0" baseline="0" noProof="0" dirty="0">
                <a:ln>
                  <a:noFill/>
                </a:ln>
                <a:solidFill>
                  <a:srgbClr val="003CA5"/>
                </a:solidFill>
                <a:effectLst/>
                <a:uLnTx/>
                <a:uFillTx/>
                <a:latin typeface="Franklin Gothic Book" panose="020B0503020102020204"/>
                <a:ea typeface="Verdana" panose="020B0604030504040204" pitchFamily="34" charset="0"/>
                <a:cs typeface="+mn-cs"/>
              </a:rPr>
            </a:br>
            <a:br>
              <a:rPr kumimoji="0" lang="en-US" sz="2400" b="0" i="0" u="none" strike="noStrike" kern="1200" cap="all" spc="0" normalizeH="0" baseline="0" noProof="0" dirty="0">
                <a:ln>
                  <a:noFill/>
                </a:ln>
                <a:solidFill>
                  <a:srgbClr val="003CA5"/>
                </a:solidFill>
                <a:effectLst/>
                <a:uLnTx/>
                <a:uFillTx/>
                <a:latin typeface="Franklin Gothic Book" panose="020B0503020102020204"/>
                <a:ea typeface="Verdana" panose="020B0604030504040204" pitchFamily="34" charset="0"/>
                <a:cs typeface="+mn-cs"/>
              </a:rPr>
            </a:br>
            <a:br>
              <a:rPr kumimoji="0" lang="en-US" sz="3200" b="0" i="0" u="none" strike="noStrike" kern="1200" cap="all" spc="0" normalizeH="0" baseline="0" noProof="0" dirty="0">
                <a:ln>
                  <a:noFill/>
                </a:ln>
                <a:solidFill>
                  <a:srgbClr val="003CA5"/>
                </a:solidFill>
                <a:effectLst/>
                <a:uLnTx/>
                <a:uFillTx/>
                <a:latin typeface="Franklin Gothic Demi Cond" panose="020B0603020102020204" pitchFamily="34" charset="0"/>
                <a:ea typeface="Verdana" panose="020B0604030504040204" pitchFamily="34" charset="0"/>
              </a:rPr>
            </a:br>
            <a:endParaRPr kumimoji="0" lang="en-US" sz="2400" b="0" i="0" u="none" strike="noStrike" kern="1200" cap="all" spc="0" normalizeH="0" baseline="0" noProof="0" dirty="0">
              <a:ln>
                <a:noFill/>
              </a:ln>
              <a:solidFill>
                <a:srgbClr val="FFFFFF">
                  <a:lumMod val="50000"/>
                </a:srgbClr>
              </a:solidFill>
              <a:effectLst/>
              <a:uLnTx/>
              <a:uFillTx/>
              <a:latin typeface="Franklin Gothic Book" panose="020B0503020102020204"/>
              <a:ea typeface="Verdana" panose="020B0604030504040204" pitchFamily="34" charset="0"/>
              <a:cs typeface="+mn-cs"/>
            </a:endParaRPr>
          </a:p>
        </p:txBody>
      </p:sp>
      <p:sp>
        <p:nvSpPr>
          <p:cNvPr id="10" name="Title 2">
            <a:extLst>
              <a:ext uri="{FF2B5EF4-FFF2-40B4-BE49-F238E27FC236}">
                <a16:creationId xmlns:a16="http://schemas.microsoft.com/office/drawing/2014/main" id="{F526E25D-7324-0E00-16FF-926DAABBAC50}"/>
              </a:ext>
            </a:extLst>
          </p:cNvPr>
          <p:cNvSpPr txBox="1">
            <a:spLocks/>
          </p:cNvSpPr>
          <p:nvPr/>
        </p:nvSpPr>
        <p:spPr>
          <a:xfrm>
            <a:off x="310474" y="1818424"/>
            <a:ext cx="2519746" cy="2735714"/>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400" b="1" i="0" u="none" strike="noStrike" kern="1200" cap="all" spc="0" normalizeH="0" baseline="0" noProof="0" dirty="0">
                <a:ln>
                  <a:noFill/>
                </a:ln>
                <a:solidFill>
                  <a:prstClr val="white"/>
                </a:solidFill>
                <a:effectLst/>
                <a:uLnTx/>
                <a:uFillTx/>
                <a:latin typeface="Franklin Gothic Demi Cond" panose="020B0706030402020204" pitchFamily="34" charset="0"/>
                <a:ea typeface="Verdana" panose="020B0604030504040204" pitchFamily="34" charset="0"/>
                <a:cs typeface="+mn-cs"/>
              </a:rPr>
              <a:t>katz institute for women’s health </a:t>
            </a:r>
            <a:endParaRPr kumimoji="0" lang="en-US" sz="3400" b="1" i="0" u="none" strike="noStrike" kern="1200" cap="all" spc="0" normalizeH="0" baseline="0" noProof="0" dirty="0">
              <a:ln>
                <a:noFill/>
              </a:ln>
              <a:solidFill>
                <a:prstClr val="white"/>
              </a:solidFill>
              <a:effectLst/>
              <a:uLnTx/>
              <a:uFillTx/>
              <a:latin typeface="Franklin Gothic Demi Cond" panose="020B0706030402020204" pitchFamily="34" charset="0"/>
              <a:ea typeface="Verdana" panose="020B0604030504040204" pitchFamily="34" charset="0"/>
            </a:endParaRPr>
          </a:p>
        </p:txBody>
      </p:sp>
      <p:sp>
        <p:nvSpPr>
          <p:cNvPr id="17" name="Title 2">
            <a:extLst>
              <a:ext uri="{FF2B5EF4-FFF2-40B4-BE49-F238E27FC236}">
                <a16:creationId xmlns:a16="http://schemas.microsoft.com/office/drawing/2014/main" id="{7615436F-26CA-E980-1778-411875F24279}"/>
              </a:ext>
            </a:extLst>
          </p:cNvPr>
          <p:cNvSpPr txBox="1">
            <a:spLocks/>
          </p:cNvSpPr>
          <p:nvPr/>
        </p:nvSpPr>
        <p:spPr>
          <a:xfrm>
            <a:off x="2602140" y="230425"/>
            <a:ext cx="9222977" cy="504495"/>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200" b="0" i="0" u="none" strike="noStrike" kern="1200" cap="all" spc="0" normalizeH="0" baseline="0" noProof="0" dirty="0">
                <a:ln>
                  <a:noFill/>
                </a:ln>
                <a:solidFill>
                  <a:srgbClr val="009ADF"/>
                </a:solidFill>
                <a:effectLst/>
                <a:uLnTx/>
                <a:uFillTx/>
                <a:latin typeface="Franklin Gothic Demi Cond" panose="020B0603020102020204" pitchFamily="34" charset="0"/>
                <a:ea typeface="Verdana" panose="020B0604030504040204" pitchFamily="34" charset="0"/>
              </a:rPr>
              <a:t>Clinical care</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700" b="0" i="0" u="none" strike="noStrike" kern="1200" cap="none" spc="0" normalizeH="0" baseline="0" noProof="0" dirty="0">
                <a:ln>
                  <a:noFill/>
                </a:ln>
                <a:solidFill>
                  <a:srgbClr val="414141"/>
                </a:solidFill>
                <a:effectLst/>
                <a:uLnTx/>
                <a:uFillTx/>
                <a:latin typeface="Franklin Gothic Book" panose="020B0503020102020204"/>
                <a:ea typeface="Verdana" panose="020B0604030504040204" pitchFamily="34" charset="0"/>
                <a:cs typeface="+mn-cs"/>
              </a:rPr>
              <a:t>Our network of women’s health experts practice within every specialty and geographic region</a:t>
            </a:r>
            <a:r>
              <a:rPr kumimoji="0" lang="en-US" sz="1700" b="0" i="0" u="none" strike="noStrike" kern="1200" cap="none" spc="0" normalizeH="0" baseline="0" noProof="0" dirty="0">
                <a:ln>
                  <a:noFill/>
                </a:ln>
                <a:solidFill>
                  <a:srgbClr val="FFFFFF">
                    <a:lumMod val="50000"/>
                  </a:srgbClr>
                </a:solidFill>
                <a:effectLst/>
                <a:uLnTx/>
                <a:uFillTx/>
                <a:latin typeface="Franklin Gothic Book" panose="020B0503020102020204"/>
                <a:ea typeface="Verdana" panose="020B0604030504040204" pitchFamily="34" charset="0"/>
                <a:cs typeface="+mn-cs"/>
              </a:rPr>
              <a:t>. </a:t>
            </a:r>
            <a:endParaRPr kumimoji="0" lang="en-US" sz="3100" b="0" i="0" u="none" strike="noStrike" kern="1200" cap="all" spc="0" normalizeH="0" baseline="0" noProof="0" dirty="0">
              <a:ln>
                <a:noFill/>
              </a:ln>
              <a:solidFill>
                <a:srgbClr val="009ADF"/>
              </a:solidFill>
              <a:effectLst/>
              <a:uLnTx/>
              <a:uFillTx/>
              <a:latin typeface="Franklin Gothic Demi Cond" panose="020B0603020102020204" pitchFamily="34" charset="0"/>
              <a:ea typeface="Verdana" panose="020B0604030504040204" pitchFamily="34" charset="0"/>
            </a:endParaRPr>
          </a:p>
        </p:txBody>
      </p:sp>
      <p:sp>
        <p:nvSpPr>
          <p:cNvPr id="28" name="Oval 27">
            <a:extLst>
              <a:ext uri="{FF2B5EF4-FFF2-40B4-BE49-F238E27FC236}">
                <a16:creationId xmlns:a16="http://schemas.microsoft.com/office/drawing/2014/main" id="{2224113B-B11F-5EA5-913D-6749D5F1632C}"/>
              </a:ext>
            </a:extLst>
          </p:cNvPr>
          <p:cNvSpPr/>
          <p:nvPr/>
        </p:nvSpPr>
        <p:spPr>
          <a:xfrm>
            <a:off x="1293770" y="140302"/>
            <a:ext cx="1143000" cy="1143000"/>
          </a:xfrm>
          <a:prstGeom prst="ellipse">
            <a:avLst/>
          </a:prstGeom>
          <a:solidFill>
            <a:schemeClr val="bg1"/>
          </a:solidFill>
          <a:ln w="28575">
            <a:solidFill>
              <a:srgbClr val="9E29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Oval 28">
            <a:extLst>
              <a:ext uri="{FF2B5EF4-FFF2-40B4-BE49-F238E27FC236}">
                <a16:creationId xmlns:a16="http://schemas.microsoft.com/office/drawing/2014/main" id="{0AF0D9BE-646D-8645-5960-D4BFC52B9366}"/>
              </a:ext>
            </a:extLst>
          </p:cNvPr>
          <p:cNvSpPr/>
          <p:nvPr/>
        </p:nvSpPr>
        <p:spPr>
          <a:xfrm>
            <a:off x="2446930" y="941608"/>
            <a:ext cx="1143000" cy="1143000"/>
          </a:xfrm>
          <a:prstGeom prst="ellipse">
            <a:avLst/>
          </a:prstGeom>
          <a:solidFill>
            <a:schemeClr val="bg1"/>
          </a:solidFill>
          <a:ln w="28575">
            <a:solidFill>
              <a:srgbClr val="9E29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Oval 29">
            <a:extLst>
              <a:ext uri="{FF2B5EF4-FFF2-40B4-BE49-F238E27FC236}">
                <a16:creationId xmlns:a16="http://schemas.microsoft.com/office/drawing/2014/main" id="{AADAF9FF-5BCD-ECBE-4B18-E2D58D58D984}"/>
              </a:ext>
            </a:extLst>
          </p:cNvPr>
          <p:cNvSpPr/>
          <p:nvPr/>
        </p:nvSpPr>
        <p:spPr>
          <a:xfrm>
            <a:off x="3089550" y="2176190"/>
            <a:ext cx="1143000" cy="1143000"/>
          </a:xfrm>
          <a:prstGeom prst="ellipse">
            <a:avLst/>
          </a:prstGeom>
          <a:solidFill>
            <a:schemeClr val="bg1"/>
          </a:solidFill>
          <a:ln w="28575">
            <a:solidFill>
              <a:srgbClr val="9E29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Oval 30">
            <a:extLst>
              <a:ext uri="{FF2B5EF4-FFF2-40B4-BE49-F238E27FC236}">
                <a16:creationId xmlns:a16="http://schemas.microsoft.com/office/drawing/2014/main" id="{A1B8FD11-417D-F04F-B4BD-CC32921A0D4C}"/>
              </a:ext>
            </a:extLst>
          </p:cNvPr>
          <p:cNvSpPr/>
          <p:nvPr/>
        </p:nvSpPr>
        <p:spPr>
          <a:xfrm>
            <a:off x="1279473" y="5601165"/>
            <a:ext cx="1143000" cy="1143000"/>
          </a:xfrm>
          <a:prstGeom prst="ellipse">
            <a:avLst/>
          </a:prstGeom>
          <a:solidFill>
            <a:srgbClr val="8A029C"/>
          </a:solidFill>
          <a:ln w="28575">
            <a:solidFill>
              <a:srgbClr val="9E29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1" name="Title 2">
            <a:extLst>
              <a:ext uri="{FF2B5EF4-FFF2-40B4-BE49-F238E27FC236}">
                <a16:creationId xmlns:a16="http://schemas.microsoft.com/office/drawing/2014/main" id="{228E93D8-32EA-DC63-C90C-71DE6F8D204C}"/>
              </a:ext>
            </a:extLst>
          </p:cNvPr>
          <p:cNvSpPr txBox="1">
            <a:spLocks/>
          </p:cNvSpPr>
          <p:nvPr/>
        </p:nvSpPr>
        <p:spPr>
          <a:xfrm>
            <a:off x="4405156" y="3702129"/>
            <a:ext cx="7322162" cy="738212"/>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200" b="0" i="0" u="none" strike="noStrike" kern="1200" cap="all" spc="0" normalizeH="0" baseline="0" noProof="0" dirty="0">
                <a:ln>
                  <a:noFill/>
                </a:ln>
                <a:solidFill>
                  <a:srgbClr val="009ADF"/>
                </a:solidFill>
                <a:effectLst/>
                <a:uLnTx/>
                <a:uFillTx/>
                <a:latin typeface="Franklin Gothic Demi Cond" panose="020B0603020102020204" pitchFamily="34" charset="0"/>
                <a:ea typeface="Verdana" panose="020B0604030504040204" pitchFamily="34" charset="0"/>
              </a:rPr>
              <a:t>Community outreach</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700" b="0" i="0" u="none" strike="noStrike" kern="1200" cap="none" spc="0" normalizeH="0" baseline="0" noProof="0" dirty="0">
                <a:ln>
                  <a:noFill/>
                </a:ln>
                <a:solidFill>
                  <a:srgbClr val="414141"/>
                </a:solidFill>
                <a:effectLst/>
                <a:uLnTx/>
                <a:uFillTx/>
                <a:latin typeface="Franklin Gothic Book" panose="020B0503020102020204"/>
                <a:ea typeface="Verdana" panose="020B0604030504040204" pitchFamily="34" charset="0"/>
                <a:cs typeface="+mn-cs"/>
              </a:rPr>
              <a:t>Through community outreach and educational programs, we are empowering women to make informed health care decisions.</a:t>
            </a:r>
          </a:p>
        </p:txBody>
      </p:sp>
      <p:sp>
        <p:nvSpPr>
          <p:cNvPr id="42" name="Title 2">
            <a:extLst>
              <a:ext uri="{FF2B5EF4-FFF2-40B4-BE49-F238E27FC236}">
                <a16:creationId xmlns:a16="http://schemas.microsoft.com/office/drawing/2014/main" id="{FDD2DB9D-1B19-765C-4BC3-9BE382959BD9}"/>
              </a:ext>
            </a:extLst>
          </p:cNvPr>
          <p:cNvSpPr txBox="1">
            <a:spLocks/>
          </p:cNvSpPr>
          <p:nvPr/>
        </p:nvSpPr>
        <p:spPr>
          <a:xfrm>
            <a:off x="4405156" y="2391864"/>
            <a:ext cx="7161945" cy="869286"/>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200" b="0" i="0" u="none" strike="noStrike" kern="1200" cap="all" spc="0" normalizeH="0" baseline="0" noProof="0" dirty="0">
                <a:ln>
                  <a:noFill/>
                </a:ln>
                <a:solidFill>
                  <a:srgbClr val="009ADF"/>
                </a:solidFill>
                <a:effectLst/>
                <a:uLnTx/>
                <a:uFillTx/>
                <a:latin typeface="Franklin Gothic Demi Cond" panose="020B0603020102020204" pitchFamily="34" charset="0"/>
                <a:ea typeface="Verdana" panose="020B0604030504040204" pitchFamily="34" charset="0"/>
              </a:rPr>
              <a:t>Patient experience</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700" b="0" i="0" u="none" strike="noStrike" kern="1200" cap="none" spc="0" normalizeH="0" baseline="0" noProof="0" dirty="0">
                <a:ln>
                  <a:noFill/>
                </a:ln>
                <a:solidFill>
                  <a:srgbClr val="414141"/>
                </a:solidFill>
                <a:effectLst/>
                <a:uLnTx/>
                <a:uFillTx/>
                <a:latin typeface="Franklin Gothic Book" panose="020B0503020102020204"/>
                <a:ea typeface="Verdana" panose="020B0604030504040204" pitchFamily="34" charset="0"/>
                <a:cs typeface="+mn-cs"/>
              </a:rPr>
              <a:t>We understand that women’s expectations for care are different than men’s.  We are committed to providing extraordinary patient experience for women.</a:t>
            </a:r>
          </a:p>
        </p:txBody>
      </p:sp>
      <p:sp>
        <p:nvSpPr>
          <p:cNvPr id="46" name="Title 2">
            <a:extLst>
              <a:ext uri="{FF2B5EF4-FFF2-40B4-BE49-F238E27FC236}">
                <a16:creationId xmlns:a16="http://schemas.microsoft.com/office/drawing/2014/main" id="{127D85E3-6F6E-DBD6-BA89-1A25D5FD3856}"/>
              </a:ext>
            </a:extLst>
          </p:cNvPr>
          <p:cNvSpPr txBox="1">
            <a:spLocks/>
          </p:cNvSpPr>
          <p:nvPr/>
        </p:nvSpPr>
        <p:spPr>
          <a:xfrm>
            <a:off x="3459566" y="1135567"/>
            <a:ext cx="6954403" cy="973993"/>
          </a:xfrm>
          <a:prstGeom prst="rect">
            <a:avLst/>
          </a:prstGeom>
        </p:spPr>
        <p:txBody>
          <a:bodyPr vert="horz" lIns="0" tIns="0" rIns="457200" bIns="0" rtlCol="0" anchor="t"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200" b="0" i="0" u="none" strike="noStrike" kern="1200" cap="none" spc="0" normalizeH="0" baseline="0" noProof="0" dirty="0">
              <a:ln>
                <a:noFill/>
              </a:ln>
              <a:solidFill>
                <a:srgbClr val="FFFFFF">
                  <a:lumMod val="50000"/>
                </a:srgbClr>
              </a:solidFill>
              <a:effectLst/>
              <a:uLnTx/>
              <a:uFillTx/>
              <a:latin typeface="Franklin Gothic Book" panose="020B0503020102020204"/>
              <a:ea typeface="Verdana" panose="020B0604030504040204" pitchFamily="34" charset="0"/>
              <a:cs typeface="+mn-cs"/>
            </a:endParaRPr>
          </a:p>
        </p:txBody>
      </p:sp>
      <p:sp>
        <p:nvSpPr>
          <p:cNvPr id="49" name="Oval 48">
            <a:extLst>
              <a:ext uri="{FF2B5EF4-FFF2-40B4-BE49-F238E27FC236}">
                <a16:creationId xmlns:a16="http://schemas.microsoft.com/office/drawing/2014/main" id="{97B60241-52DE-3624-B3C6-CA69E6824C6B}"/>
              </a:ext>
            </a:extLst>
          </p:cNvPr>
          <p:cNvSpPr/>
          <p:nvPr/>
        </p:nvSpPr>
        <p:spPr>
          <a:xfrm>
            <a:off x="2428639" y="4733958"/>
            <a:ext cx="1143000" cy="1143000"/>
          </a:xfrm>
          <a:prstGeom prst="ellipse">
            <a:avLst/>
          </a:prstGeom>
          <a:solidFill>
            <a:schemeClr val="bg1"/>
          </a:solidFill>
          <a:ln w="28575">
            <a:solidFill>
              <a:srgbClr val="9E29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0" name="Title 2">
            <a:extLst>
              <a:ext uri="{FF2B5EF4-FFF2-40B4-BE49-F238E27FC236}">
                <a16:creationId xmlns:a16="http://schemas.microsoft.com/office/drawing/2014/main" id="{CA3B09DB-FFB6-81A9-FB78-CF6295198385}"/>
              </a:ext>
            </a:extLst>
          </p:cNvPr>
          <p:cNvSpPr txBox="1">
            <a:spLocks/>
          </p:cNvSpPr>
          <p:nvPr/>
        </p:nvSpPr>
        <p:spPr>
          <a:xfrm>
            <a:off x="3734623" y="1155768"/>
            <a:ext cx="8136164" cy="504495"/>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200" b="0" i="0" u="none" strike="noStrike" kern="1200" cap="all" spc="0" normalizeH="0" baseline="0" noProof="0" dirty="0">
                <a:ln>
                  <a:noFill/>
                </a:ln>
                <a:solidFill>
                  <a:srgbClr val="009ADF"/>
                </a:solidFill>
                <a:effectLst/>
                <a:uLnTx/>
                <a:uFillTx/>
                <a:latin typeface="Franklin Gothic Demi Cond" panose="020B0603020102020204" pitchFamily="34" charset="0"/>
                <a:ea typeface="Verdana" panose="020B0604030504040204" pitchFamily="34" charset="0"/>
              </a:rPr>
              <a:t>Continuing medical education</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700" b="0" i="0" u="none" strike="noStrike" kern="1200" cap="none" spc="0" normalizeH="0" baseline="0" noProof="0" dirty="0">
                <a:ln>
                  <a:noFill/>
                </a:ln>
                <a:solidFill>
                  <a:srgbClr val="414141"/>
                </a:solidFill>
                <a:effectLst/>
                <a:uLnTx/>
                <a:uFillTx/>
                <a:latin typeface="Franklin Gothic Book" panose="020B0503020102020204"/>
                <a:ea typeface="Verdana" panose="020B0604030504040204" pitchFamily="34" charset="0"/>
                <a:cs typeface="+mn-cs"/>
              </a:rPr>
              <a:t>We collaborate with clinical departments and service lines to ensure every clinician at Northwell has the tools they need to provide sex- and gender-specific patient care.</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100" b="0" i="0" u="none" strike="noStrike" kern="1200" cap="all" spc="0" normalizeH="0" baseline="0" noProof="0" dirty="0">
              <a:ln>
                <a:noFill/>
              </a:ln>
              <a:solidFill>
                <a:srgbClr val="009ADF"/>
              </a:solidFill>
              <a:effectLst/>
              <a:uLnTx/>
              <a:uFillTx/>
              <a:latin typeface="Franklin Gothic Demi Cond" panose="020B0603020102020204" pitchFamily="34" charset="0"/>
              <a:ea typeface="Verdana" panose="020B0604030504040204" pitchFamily="34" charset="0"/>
            </a:endParaRPr>
          </a:p>
        </p:txBody>
      </p:sp>
      <p:sp>
        <p:nvSpPr>
          <p:cNvPr id="59" name="Title 2">
            <a:extLst>
              <a:ext uri="{FF2B5EF4-FFF2-40B4-BE49-F238E27FC236}">
                <a16:creationId xmlns:a16="http://schemas.microsoft.com/office/drawing/2014/main" id="{F4C92641-77FD-6393-2E01-164E5EC2F9D7}"/>
              </a:ext>
            </a:extLst>
          </p:cNvPr>
          <p:cNvSpPr txBox="1">
            <a:spLocks/>
          </p:cNvSpPr>
          <p:nvPr/>
        </p:nvSpPr>
        <p:spPr>
          <a:xfrm>
            <a:off x="3734623" y="4921318"/>
            <a:ext cx="8136164" cy="504495"/>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200" b="0" i="0" u="none" strike="noStrike" kern="1200" cap="all" spc="0" normalizeH="0" baseline="0" noProof="0" dirty="0">
                <a:ln>
                  <a:noFill/>
                </a:ln>
                <a:solidFill>
                  <a:srgbClr val="009ADF"/>
                </a:solidFill>
                <a:effectLst/>
                <a:uLnTx/>
                <a:uFillTx/>
                <a:latin typeface="Franklin Gothic Demi Cond" panose="020B0603020102020204" pitchFamily="34" charset="0"/>
                <a:ea typeface="Verdana" panose="020B0604030504040204" pitchFamily="34" charset="0"/>
              </a:rPr>
              <a:t>Medical education and research</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700" b="0" i="0" u="none" strike="noStrike" kern="1200" cap="none" spc="0" normalizeH="0" baseline="0" noProof="0" dirty="0">
                <a:ln>
                  <a:noFill/>
                </a:ln>
                <a:solidFill>
                  <a:srgbClr val="414141"/>
                </a:solidFill>
                <a:effectLst/>
                <a:uLnTx/>
                <a:uFillTx/>
                <a:latin typeface="Franklin Gothic Book" panose="020B0503020102020204"/>
                <a:ea typeface="Verdana" panose="020B0604030504040204" pitchFamily="34" charset="0"/>
                <a:cs typeface="+mn-cs"/>
              </a:rPr>
              <a:t>We partner with the Zucker School of Medicine and the Feinstein Institutes to ensure that the role of sex and gender in health is included in medical education and research.</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100" b="0" i="0" u="none" strike="noStrike" kern="1200" cap="all" spc="0" normalizeH="0" baseline="0" noProof="0" dirty="0">
              <a:ln>
                <a:noFill/>
              </a:ln>
              <a:solidFill>
                <a:srgbClr val="009ADF"/>
              </a:solidFill>
              <a:effectLst/>
              <a:uLnTx/>
              <a:uFillTx/>
              <a:latin typeface="Franklin Gothic Demi Cond" panose="020B0603020102020204" pitchFamily="34" charset="0"/>
              <a:ea typeface="Verdana" panose="020B0604030504040204" pitchFamily="34" charset="0"/>
            </a:endParaRPr>
          </a:p>
        </p:txBody>
      </p:sp>
      <p:sp>
        <p:nvSpPr>
          <p:cNvPr id="60" name="Text Placeholder 2">
            <a:extLst>
              <a:ext uri="{FF2B5EF4-FFF2-40B4-BE49-F238E27FC236}">
                <a16:creationId xmlns:a16="http://schemas.microsoft.com/office/drawing/2014/main" id="{E55802BC-4206-DE87-DED4-199BD06F0A43}"/>
              </a:ext>
            </a:extLst>
          </p:cNvPr>
          <p:cNvSpPr txBox="1">
            <a:spLocks/>
          </p:cNvSpPr>
          <p:nvPr/>
        </p:nvSpPr>
        <p:spPr>
          <a:xfrm>
            <a:off x="310474" y="4038957"/>
            <a:ext cx="2299502" cy="804863"/>
          </a:xfrm>
          <a:prstGeom prst="rect">
            <a:avLst/>
          </a:prstGeom>
        </p:spPr>
        <p:txBody>
          <a:bodyPr lIns="0" r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1" u="none" strike="noStrike" kern="1200" cap="none" spc="0" normalizeH="0" baseline="0" noProof="0" dirty="0">
                <a:ln>
                  <a:noFill/>
                </a:ln>
                <a:solidFill>
                  <a:srgbClr val="FFFFFF"/>
                </a:solidFill>
                <a:effectLst/>
                <a:uLnTx/>
                <a:uFillTx/>
                <a:latin typeface="Franklin Gothic Book" panose="020B0503020102020204"/>
                <a:ea typeface="Verdana" panose="020B0604030504040204" pitchFamily="34" charset="0"/>
                <a:cs typeface="+mn-cs"/>
              </a:rPr>
              <a:t>Redefining Tomorrow’s Healthcare for Women Today</a:t>
            </a:r>
          </a:p>
        </p:txBody>
      </p:sp>
      <p:sp>
        <p:nvSpPr>
          <p:cNvPr id="4" name="Oval 3">
            <a:extLst>
              <a:ext uri="{FF2B5EF4-FFF2-40B4-BE49-F238E27FC236}">
                <a16:creationId xmlns:a16="http://schemas.microsoft.com/office/drawing/2014/main" id="{380403B0-F249-8B10-1FA7-CFE2510EE2CF}"/>
              </a:ext>
            </a:extLst>
          </p:cNvPr>
          <p:cNvSpPr/>
          <p:nvPr/>
        </p:nvSpPr>
        <p:spPr>
          <a:xfrm>
            <a:off x="3083698" y="3559667"/>
            <a:ext cx="1143000" cy="1143000"/>
          </a:xfrm>
          <a:prstGeom prst="ellipse">
            <a:avLst/>
          </a:prstGeom>
          <a:solidFill>
            <a:schemeClr val="bg1"/>
          </a:solidFill>
          <a:ln w="28575">
            <a:solidFill>
              <a:srgbClr val="9E29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itle 2">
            <a:extLst>
              <a:ext uri="{FF2B5EF4-FFF2-40B4-BE49-F238E27FC236}">
                <a16:creationId xmlns:a16="http://schemas.microsoft.com/office/drawing/2014/main" id="{E9AA6F69-B64B-52A9-C660-CFF53F5A5962}"/>
              </a:ext>
            </a:extLst>
          </p:cNvPr>
          <p:cNvSpPr txBox="1">
            <a:spLocks/>
          </p:cNvSpPr>
          <p:nvPr/>
        </p:nvSpPr>
        <p:spPr>
          <a:xfrm>
            <a:off x="2602140" y="5963865"/>
            <a:ext cx="8964961" cy="504495"/>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200" b="0" i="0" u="none" strike="noStrike" kern="1200" cap="all" spc="0" normalizeH="0" baseline="0" noProof="0" dirty="0">
                <a:ln>
                  <a:noFill/>
                </a:ln>
                <a:solidFill>
                  <a:srgbClr val="009ADF"/>
                </a:solidFill>
                <a:effectLst/>
                <a:uLnTx/>
                <a:uFillTx/>
                <a:latin typeface="Franklin Gothic Demi Cond" panose="020B0603020102020204" pitchFamily="34" charset="0"/>
                <a:ea typeface="Verdana" panose="020B0604030504040204" pitchFamily="34" charset="0"/>
              </a:rPr>
              <a:t>Trusted voices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700" b="0" i="0" u="none" strike="noStrike" kern="1200" cap="none" spc="0" normalizeH="0" baseline="0" noProof="0" dirty="0">
                <a:ln>
                  <a:noFill/>
                </a:ln>
                <a:solidFill>
                  <a:srgbClr val="414141"/>
                </a:solidFill>
                <a:effectLst/>
                <a:uLnTx/>
                <a:uFillTx/>
                <a:latin typeface="Franklin Gothic Book" panose="020B0503020102020204"/>
                <a:ea typeface="Verdana" panose="020B0604030504040204" pitchFamily="34" charset="0"/>
                <a:cs typeface="+mn-cs"/>
              </a:rPr>
              <a:t>KIWH partners with local, regional and national leaders in industry, media and government to raise awareness and advocate for women’s health issues.</a:t>
            </a:r>
            <a:endParaRPr kumimoji="0" lang="en-US" sz="3100" b="0" i="0" u="none" strike="noStrike" kern="1200" cap="all" spc="0" normalizeH="0" baseline="0" noProof="0" dirty="0">
              <a:ln>
                <a:noFill/>
              </a:ln>
              <a:solidFill>
                <a:srgbClr val="414141"/>
              </a:solidFill>
              <a:effectLst/>
              <a:uLnTx/>
              <a:uFillTx/>
              <a:latin typeface="Franklin Gothic Demi Cond" panose="020B0603020102020204" pitchFamily="34" charset="0"/>
              <a:ea typeface="Verdana" panose="020B0604030504040204" pitchFamily="34" charset="0"/>
            </a:endParaRPr>
          </a:p>
        </p:txBody>
      </p:sp>
      <p:pic>
        <p:nvPicPr>
          <p:cNvPr id="9" name="Picture 24" descr="Purple female 2 icon - Free purple gender icons">
            <a:extLst>
              <a:ext uri="{FF2B5EF4-FFF2-40B4-BE49-F238E27FC236}">
                <a16:creationId xmlns:a16="http://schemas.microsoft.com/office/drawing/2014/main" id="{4EBC254A-9298-6916-E57D-BFC3AA3E17FF}"/>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8057656">
            <a:off x="2549562" y="1276002"/>
            <a:ext cx="448290" cy="448290"/>
          </a:xfrm>
          <a:prstGeom prst="rect">
            <a:avLst/>
          </a:prstGeom>
          <a:noFill/>
          <a:extLst>
            <a:ext uri="{909E8E84-426E-40DD-AFC4-6F175D3DCCD1}">
              <a14:hiddenFill xmlns:a14="http://schemas.microsoft.com/office/drawing/2010/main">
                <a:solidFill>
                  <a:srgbClr val="FFFFFF"/>
                </a:solidFill>
              </a14:hiddenFill>
            </a:ext>
          </a:extLst>
        </p:spPr>
      </p:pic>
      <p:pic>
        <p:nvPicPr>
          <p:cNvPr id="12" name="Graphic 11" descr="Research with solid fill">
            <a:extLst>
              <a:ext uri="{FF2B5EF4-FFF2-40B4-BE49-F238E27FC236}">
                <a16:creationId xmlns:a16="http://schemas.microsoft.com/office/drawing/2014/main" id="{F0B08D95-FA19-5C18-FEE9-46CEEE4CF08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667355">
            <a:off x="2990376" y="4838736"/>
            <a:ext cx="508393" cy="554093"/>
          </a:xfrm>
          <a:prstGeom prst="rect">
            <a:avLst/>
          </a:prstGeom>
        </p:spPr>
      </p:pic>
      <p:pic>
        <p:nvPicPr>
          <p:cNvPr id="14" name="Graphic 13" descr="Classroom with solid fill">
            <a:extLst>
              <a:ext uri="{FF2B5EF4-FFF2-40B4-BE49-F238E27FC236}">
                <a16:creationId xmlns:a16="http://schemas.microsoft.com/office/drawing/2014/main" id="{6C2D65C6-8104-D1EE-7181-393C6B17090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98261" y="5182220"/>
            <a:ext cx="538110" cy="538110"/>
          </a:xfrm>
          <a:prstGeom prst="rect">
            <a:avLst/>
          </a:prstGeom>
        </p:spPr>
      </p:pic>
      <p:cxnSp>
        <p:nvCxnSpPr>
          <p:cNvPr id="43" name="Straight Connector 42">
            <a:extLst>
              <a:ext uri="{FF2B5EF4-FFF2-40B4-BE49-F238E27FC236}">
                <a16:creationId xmlns:a16="http://schemas.microsoft.com/office/drawing/2014/main" id="{31A97311-5FDC-E076-B9E2-D9F74B08D85F}"/>
              </a:ext>
            </a:extLst>
          </p:cNvPr>
          <p:cNvCxnSpPr>
            <a:cxnSpLocks/>
          </p:cNvCxnSpPr>
          <p:nvPr/>
        </p:nvCxnSpPr>
        <p:spPr>
          <a:xfrm>
            <a:off x="3153464" y="4186788"/>
            <a:ext cx="1005840" cy="0"/>
          </a:xfrm>
          <a:prstGeom prst="line">
            <a:avLst/>
          </a:prstGeom>
          <a:ln>
            <a:solidFill>
              <a:srgbClr val="BD83CA"/>
            </a:solidFill>
          </a:ln>
        </p:spPr>
        <p:style>
          <a:lnRef idx="1">
            <a:schemeClr val="accent1"/>
          </a:lnRef>
          <a:fillRef idx="0">
            <a:schemeClr val="accent1"/>
          </a:fillRef>
          <a:effectRef idx="0">
            <a:schemeClr val="accent1"/>
          </a:effectRef>
          <a:fontRef idx="minor">
            <a:schemeClr val="tx1"/>
          </a:fontRef>
        </p:style>
      </p:cxnSp>
      <p:pic>
        <p:nvPicPr>
          <p:cNvPr id="8" name="Graphic 7" descr="Stethoscope with solid fill">
            <a:extLst>
              <a:ext uri="{FF2B5EF4-FFF2-40B4-BE49-F238E27FC236}">
                <a16:creationId xmlns:a16="http://schemas.microsoft.com/office/drawing/2014/main" id="{348CE48A-C6FC-4AD4-1063-DB6609AE429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03147" y="1162873"/>
            <a:ext cx="682850" cy="682850"/>
          </a:xfrm>
          <a:prstGeom prst="rect">
            <a:avLst/>
          </a:prstGeom>
        </p:spPr>
      </p:pic>
      <p:pic>
        <p:nvPicPr>
          <p:cNvPr id="23" name="Picture 22">
            <a:extLst>
              <a:ext uri="{FF2B5EF4-FFF2-40B4-BE49-F238E27FC236}">
                <a16:creationId xmlns:a16="http://schemas.microsoft.com/office/drawing/2014/main" id="{36148A48-9ED0-2DD5-9FFA-2C9FFEAE506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2921" y="-142000"/>
            <a:ext cx="1576104" cy="1576104"/>
          </a:xfrm>
          <a:prstGeom prst="rect">
            <a:avLst/>
          </a:prstGeom>
        </p:spPr>
      </p:pic>
      <p:pic>
        <p:nvPicPr>
          <p:cNvPr id="25" name="Picture 24">
            <a:extLst>
              <a:ext uri="{FF2B5EF4-FFF2-40B4-BE49-F238E27FC236}">
                <a16:creationId xmlns:a16="http://schemas.microsoft.com/office/drawing/2014/main" id="{DAAA35F6-DB3B-CD1E-4927-C63727F7C2C4}"/>
              </a:ext>
            </a:extLst>
          </p:cNvPr>
          <p:cNvPicPr>
            <a:picLocks noChangeAspect="1"/>
          </p:cNvPicPr>
          <p:nvPr/>
        </p:nvPicPr>
        <p:blipFill>
          <a:blip r:embed="rId8">
            <a:extLst>
              <a:ext uri="{28A0092B-C50C-407E-A947-70E740481C1C}">
                <a14:useLocalDpi xmlns:a14="http://schemas.microsoft.com/office/drawing/2010/main" val="0"/>
              </a:ext>
            </a:extLst>
          </a:blip>
          <a:srcRect l="25597" t="28239" r="26171" b="29370"/>
          <a:stretch>
            <a:fillRect/>
          </a:stretch>
        </p:blipFill>
        <p:spPr>
          <a:xfrm>
            <a:off x="1410645" y="5789504"/>
            <a:ext cx="855010" cy="751466"/>
          </a:xfrm>
          <a:prstGeom prst="rect">
            <a:avLst/>
          </a:prstGeom>
        </p:spPr>
      </p:pic>
      <p:pic>
        <p:nvPicPr>
          <p:cNvPr id="34" name="Picture 33">
            <a:extLst>
              <a:ext uri="{FF2B5EF4-FFF2-40B4-BE49-F238E27FC236}">
                <a16:creationId xmlns:a16="http://schemas.microsoft.com/office/drawing/2014/main" id="{019E8E52-7CBE-9B8C-2606-ABB0DF1CC9E1}"/>
              </a:ext>
            </a:extLst>
          </p:cNvPr>
          <p:cNvPicPr>
            <a:picLocks noChangeAspect="1"/>
          </p:cNvPicPr>
          <p:nvPr/>
        </p:nvPicPr>
        <p:blipFill>
          <a:blip r:embed="rId9">
            <a:extLst>
              <a:ext uri="{28A0092B-C50C-407E-A947-70E740481C1C}">
                <a14:useLocalDpi xmlns:a14="http://schemas.microsoft.com/office/drawing/2010/main" val="0"/>
              </a:ext>
            </a:extLst>
          </a:blip>
          <a:srcRect l="25155" t="25676" r="25102" b="25437"/>
          <a:stretch>
            <a:fillRect/>
          </a:stretch>
        </p:blipFill>
        <p:spPr>
          <a:xfrm>
            <a:off x="3073656" y="2176191"/>
            <a:ext cx="1176343" cy="1156134"/>
          </a:xfrm>
          <a:prstGeom prst="rect">
            <a:avLst/>
          </a:prstGeom>
        </p:spPr>
      </p:pic>
      <p:pic>
        <p:nvPicPr>
          <p:cNvPr id="16" name="Picture 15">
            <a:extLst>
              <a:ext uri="{FF2B5EF4-FFF2-40B4-BE49-F238E27FC236}">
                <a16:creationId xmlns:a16="http://schemas.microsoft.com/office/drawing/2014/main" id="{92A71E8E-FF3E-0D59-864B-DFD8059A582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14369" y="3341016"/>
            <a:ext cx="2825600" cy="1130240"/>
          </a:xfrm>
          <a:prstGeom prst="rect">
            <a:avLst/>
          </a:prstGeom>
        </p:spPr>
      </p:pic>
      <p:pic>
        <p:nvPicPr>
          <p:cNvPr id="19" name="Picture 18">
            <a:extLst>
              <a:ext uri="{FF2B5EF4-FFF2-40B4-BE49-F238E27FC236}">
                <a16:creationId xmlns:a16="http://schemas.microsoft.com/office/drawing/2014/main" id="{B9CCA8D3-84BF-D579-0BF0-03A89AFBAF0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40120" y="4177525"/>
            <a:ext cx="907988" cy="363195"/>
          </a:xfrm>
          <a:prstGeom prst="rect">
            <a:avLst/>
          </a:prstGeom>
        </p:spPr>
      </p:pic>
    </p:spTree>
    <p:extLst>
      <p:ext uri="{BB962C8B-B14F-4D97-AF65-F5344CB8AC3E}">
        <p14:creationId xmlns:p14="http://schemas.microsoft.com/office/powerpoint/2010/main" val="16518746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AF7CC76-36CF-594D-8438-387A019055BB}"/>
              </a:ext>
            </a:extLst>
          </p:cNvPr>
          <p:cNvSpPr>
            <a:spLocks noGrp="1"/>
          </p:cNvSpPr>
          <p:nvPr>
            <p:ph type="sldNum" sz="quarter" idx="19"/>
          </p:nvPr>
        </p:nvSpPr>
        <p:spPr/>
        <p:txBody>
          <a:bodyPr/>
          <a:lstStyle/>
          <a:p>
            <a:pPr lvl="8"/>
            <a:fld id="{63DCA5C9-2E11-4C67-86EB-AE1DE127DC64}" type="slidenum">
              <a:rPr lang="en-US" smtClean="0">
                <a:latin typeface="Georgia"/>
              </a:rPr>
              <a:pPr lvl="8"/>
              <a:t>30</a:t>
            </a:fld>
            <a:endParaRPr lang="en-US">
              <a:latin typeface="Georgia"/>
            </a:endParaRPr>
          </a:p>
        </p:txBody>
      </p:sp>
      <p:sp>
        <p:nvSpPr>
          <p:cNvPr id="5" name="Title 4">
            <a:extLst>
              <a:ext uri="{FF2B5EF4-FFF2-40B4-BE49-F238E27FC236}">
                <a16:creationId xmlns:a16="http://schemas.microsoft.com/office/drawing/2014/main" id="{494A9F27-DCB6-3647-9841-25B807C66F77}"/>
              </a:ext>
            </a:extLst>
          </p:cNvPr>
          <p:cNvSpPr>
            <a:spLocks noGrp="1"/>
          </p:cNvSpPr>
          <p:nvPr>
            <p:ph type="title"/>
          </p:nvPr>
        </p:nvSpPr>
        <p:spPr/>
        <p:txBody>
          <a:bodyPr/>
          <a:lstStyle/>
          <a:p>
            <a:r>
              <a:rPr lang="en-US">
                <a:latin typeface="Franklin Gothic Demi Cond"/>
                <a:ea typeface="Verdana"/>
              </a:rPr>
              <a:t>BONE HEALTH</a:t>
            </a:r>
            <a:endParaRPr lang="en-US"/>
          </a:p>
        </p:txBody>
      </p:sp>
      <p:sp>
        <p:nvSpPr>
          <p:cNvPr id="11" name="Date Placeholder 10">
            <a:extLst>
              <a:ext uri="{FF2B5EF4-FFF2-40B4-BE49-F238E27FC236}">
                <a16:creationId xmlns:a16="http://schemas.microsoft.com/office/drawing/2014/main" id="{C3712DF9-3DB8-A448-BC37-DFC75FBC5C4D}"/>
              </a:ext>
            </a:extLst>
          </p:cNvPr>
          <p:cNvSpPr>
            <a:spLocks noGrp="1"/>
          </p:cNvSpPr>
          <p:nvPr>
            <p:ph type="dt" sz="half" idx="20"/>
          </p:nvPr>
        </p:nvSpPr>
        <p:spPr/>
        <p:txBody>
          <a:bodyPr/>
          <a:lstStyle/>
          <a:p>
            <a:fld id="{2FC1BE55-014A-C642-A090-5C94DEC12645}" type="datetime4">
              <a:rPr lang="en-US"/>
              <a:t>July 8, 2026</a:t>
            </a:fld>
            <a:endParaRPr lang="en-US"/>
          </a:p>
        </p:txBody>
      </p:sp>
      <p:sp>
        <p:nvSpPr>
          <p:cNvPr id="10" name="Rectangle 9">
            <a:extLst>
              <a:ext uri="{FF2B5EF4-FFF2-40B4-BE49-F238E27FC236}">
                <a16:creationId xmlns:a16="http://schemas.microsoft.com/office/drawing/2014/main" id="{45FBC8DF-C33A-F1C8-6ED8-775449F84A0F}"/>
              </a:ext>
            </a:extLst>
          </p:cNvPr>
          <p:cNvSpPr/>
          <p:nvPr/>
        </p:nvSpPr>
        <p:spPr>
          <a:xfrm>
            <a:off x="0" y="1005840"/>
            <a:ext cx="12191695" cy="4572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latin typeface="Georgia"/>
            </a:endParaRPr>
          </a:p>
        </p:txBody>
      </p:sp>
      <p:sp>
        <p:nvSpPr>
          <p:cNvPr id="12" name="TextBox 4">
            <a:extLst>
              <a:ext uri="{FF2B5EF4-FFF2-40B4-BE49-F238E27FC236}">
                <a16:creationId xmlns:a16="http://schemas.microsoft.com/office/drawing/2014/main" id="{C351C790-EE18-B477-B333-8B6E2016EF09}"/>
              </a:ext>
            </a:extLst>
          </p:cNvPr>
          <p:cNvSpPr txBox="1"/>
          <p:nvPr/>
        </p:nvSpPr>
        <p:spPr>
          <a:xfrm>
            <a:off x="457200" y="1051560"/>
            <a:ext cx="11247120" cy="36933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Georgia"/>
              </a:rPr>
              <a:t>Strong Bones Matter — Osteoporosis is largely silent until fracture occurs</a:t>
            </a:r>
          </a:p>
        </p:txBody>
      </p:sp>
      <p:sp>
        <p:nvSpPr>
          <p:cNvPr id="23" name="Rectangle 22">
            <a:extLst>
              <a:ext uri="{FF2B5EF4-FFF2-40B4-BE49-F238E27FC236}">
                <a16:creationId xmlns:a16="http://schemas.microsoft.com/office/drawing/2014/main" id="{DFAFB375-FB3F-D70E-A03A-03F215A7B4DB}"/>
              </a:ext>
            </a:extLst>
          </p:cNvPr>
          <p:cNvSpPr/>
          <p:nvPr/>
        </p:nvSpPr>
        <p:spPr>
          <a:xfrm>
            <a:off x="0" y="5760720"/>
            <a:ext cx="12191695" cy="77724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4" name="TextBox 7">
            <a:extLst>
              <a:ext uri="{FF2B5EF4-FFF2-40B4-BE49-F238E27FC236}">
                <a16:creationId xmlns:a16="http://schemas.microsoft.com/office/drawing/2014/main" id="{29BD3EFA-4C67-CCC8-0A7A-0730BE22FA25}"/>
              </a:ext>
            </a:extLst>
          </p:cNvPr>
          <p:cNvSpPr txBox="1"/>
          <p:nvPr/>
        </p:nvSpPr>
        <p:spPr>
          <a:xfrm>
            <a:off x="457200" y="5852160"/>
            <a:ext cx="11247120" cy="7772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FFFFFF"/>
                </a:solidFill>
                <a:latin typeface="Arial"/>
              </a:rPr>
              <a:t>Prevention is always preferable to recovery.</a:t>
            </a:r>
          </a:p>
        </p:txBody>
      </p:sp>
      <p:sp>
        <p:nvSpPr>
          <p:cNvPr id="30" name="Content Placeholder 1">
            <a:extLst>
              <a:ext uri="{FF2B5EF4-FFF2-40B4-BE49-F238E27FC236}">
                <a16:creationId xmlns:a16="http://schemas.microsoft.com/office/drawing/2014/main" id="{3CA48803-C355-7F41-EA2D-76E291104032}"/>
              </a:ext>
            </a:extLst>
          </p:cNvPr>
          <p:cNvSpPr>
            <a:spLocks noGrp="1"/>
          </p:cNvSpPr>
          <p:nvPr>
            <p:ph sz="quarter" idx="12"/>
          </p:nvPr>
        </p:nvSpPr>
        <p:spPr>
          <a:xfrm>
            <a:off x="461963" y="1541462"/>
            <a:ext cx="5486397" cy="4516438"/>
          </a:xfrm>
        </p:spPr>
        <p:txBody>
          <a:bodyPr vert="horz" lIns="0" tIns="0" rIns="0" bIns="0" rtlCol="0" anchor="t">
            <a:noAutofit/>
          </a:bodyPr>
          <a:lstStyle/>
          <a:p>
            <a:pPr>
              <a:lnSpc>
                <a:spcPct val="100000"/>
              </a:lnSpc>
              <a:spcBef>
                <a:spcPts val="600"/>
              </a:spcBef>
              <a:spcAft>
                <a:spcPts val="0"/>
              </a:spcAft>
            </a:pPr>
            <a:r>
              <a:rPr lang="en-US" sz="2100">
                <a:solidFill>
                  <a:srgbClr val="0C2340"/>
                </a:solidFill>
                <a:latin typeface="Arial"/>
                <a:ea typeface="Verdana"/>
                <a:cs typeface="Arial"/>
              </a:rPr>
              <a:t>Calcium — 1,000-1,200 mg daily from food and supplements</a:t>
            </a:r>
            <a:endParaRPr lang="en-US" sz="2100">
              <a:solidFill>
                <a:srgbClr val="000000"/>
              </a:solidFill>
              <a:latin typeface="Arial"/>
              <a:ea typeface="Verdana"/>
              <a:cs typeface="Arial"/>
            </a:endParaRPr>
          </a:p>
          <a:p>
            <a:pPr>
              <a:lnSpc>
                <a:spcPct val="100000"/>
              </a:lnSpc>
              <a:spcBef>
                <a:spcPts val="600"/>
              </a:spcBef>
              <a:spcAft>
                <a:spcPts val="0"/>
              </a:spcAft>
            </a:pPr>
            <a:r>
              <a:rPr lang="en-US" sz="2100">
                <a:solidFill>
                  <a:srgbClr val="0C2340"/>
                </a:solidFill>
                <a:latin typeface="Arial"/>
                <a:ea typeface="Verdana"/>
                <a:cs typeface="Arial"/>
              </a:rPr>
              <a:t>Vitamin D3 + K2 — Critical for calcium absorption</a:t>
            </a:r>
            <a:endParaRPr lang="en-US" sz="2100">
              <a:solidFill>
                <a:srgbClr val="000000"/>
              </a:solidFill>
              <a:latin typeface="Arial"/>
              <a:ea typeface="Verdana"/>
              <a:cs typeface="Arial"/>
            </a:endParaRPr>
          </a:p>
          <a:p>
            <a:pPr>
              <a:lnSpc>
                <a:spcPct val="100000"/>
              </a:lnSpc>
              <a:spcBef>
                <a:spcPts val="600"/>
              </a:spcBef>
              <a:spcAft>
                <a:spcPts val="0"/>
              </a:spcAft>
            </a:pPr>
            <a:r>
              <a:rPr lang="en-US" sz="2100">
                <a:solidFill>
                  <a:srgbClr val="0C2340"/>
                </a:solidFill>
                <a:latin typeface="Arial"/>
                <a:ea typeface="Verdana"/>
                <a:cs typeface="Arial"/>
              </a:rPr>
              <a:t>Strength Training — Stimulates bone growth and density</a:t>
            </a:r>
            <a:endParaRPr lang="en-US" sz="2100">
              <a:solidFill>
                <a:srgbClr val="000000"/>
              </a:solidFill>
              <a:latin typeface="Arial"/>
              <a:ea typeface="Verdana"/>
              <a:cs typeface="Arial"/>
            </a:endParaRPr>
          </a:p>
          <a:p>
            <a:pPr>
              <a:lnSpc>
                <a:spcPct val="100000"/>
              </a:lnSpc>
              <a:spcBef>
                <a:spcPts val="600"/>
              </a:spcBef>
              <a:spcAft>
                <a:spcPts val="0"/>
              </a:spcAft>
            </a:pPr>
            <a:r>
              <a:rPr lang="en-US" sz="2100">
                <a:solidFill>
                  <a:srgbClr val="0C2340"/>
                </a:solidFill>
                <a:latin typeface="Arial"/>
                <a:ea typeface="Verdana"/>
                <a:cs typeface="Arial"/>
              </a:rPr>
              <a:t>DEXA Scan — Bone density screening starting at </a:t>
            </a:r>
            <a:r>
              <a:rPr lang="en-US" sz="2100">
                <a:solidFill>
                  <a:srgbClr val="0C2340"/>
                </a:solidFill>
                <a:latin typeface="Arial"/>
                <a:cs typeface="Arial"/>
              </a:rPr>
              <a:t>age 65</a:t>
            </a:r>
            <a:endParaRPr lang="en-US" sz="2100">
              <a:solidFill>
                <a:srgbClr val="000000"/>
              </a:solidFill>
              <a:latin typeface="Arial"/>
              <a:ea typeface="Verdana"/>
              <a:cs typeface="Arial"/>
            </a:endParaRPr>
          </a:p>
          <a:p>
            <a:pPr>
              <a:lnSpc>
                <a:spcPct val="100000"/>
              </a:lnSpc>
              <a:spcBef>
                <a:spcPts val="600"/>
              </a:spcBef>
              <a:spcAft>
                <a:spcPts val="0"/>
              </a:spcAft>
            </a:pPr>
            <a:r>
              <a:rPr lang="en-US" sz="2100">
                <a:solidFill>
                  <a:srgbClr val="0C2340"/>
                </a:solidFill>
                <a:latin typeface="Arial"/>
                <a:cs typeface="Arial"/>
              </a:rPr>
              <a:t>Earlier screening if </a:t>
            </a:r>
            <a:r>
              <a:rPr lang="en-US" sz="2100">
                <a:solidFill>
                  <a:srgbClr val="0C2340"/>
                </a:solidFill>
                <a:latin typeface="Arial"/>
                <a:ea typeface="Verdana"/>
                <a:cs typeface="Arial"/>
              </a:rPr>
              <a:t>risk</a:t>
            </a:r>
            <a:r>
              <a:rPr lang="en-US" sz="2100">
                <a:solidFill>
                  <a:srgbClr val="0C2340"/>
                </a:solidFill>
                <a:latin typeface="Arial"/>
                <a:cs typeface="Arial"/>
              </a:rPr>
              <a:t> factors are present</a:t>
            </a:r>
            <a:endParaRPr lang="en-US"/>
          </a:p>
          <a:p>
            <a:endParaRPr lang="en-US">
              <a:latin typeface="Georgia"/>
              <a:ea typeface="Verdana"/>
            </a:endParaRPr>
          </a:p>
        </p:txBody>
      </p:sp>
      <p:pic>
        <p:nvPicPr>
          <p:cNvPr id="2" name="Picture 1">
            <a:extLst>
              <a:ext uri="{FF2B5EF4-FFF2-40B4-BE49-F238E27FC236}">
                <a16:creationId xmlns:a16="http://schemas.microsoft.com/office/drawing/2014/main" id="{B0E17052-92D1-3340-9AF0-ECCF1EC496CD}"/>
              </a:ext>
            </a:extLst>
          </p:cNvPr>
          <p:cNvPicPr>
            <a:picLocks noChangeAspect="1"/>
          </p:cNvPicPr>
          <p:nvPr/>
        </p:nvPicPr>
        <p:blipFill>
          <a:blip r:embed="rId3"/>
          <a:stretch>
            <a:fillRect/>
          </a:stretch>
        </p:blipFill>
        <p:spPr>
          <a:xfrm>
            <a:off x="7299325" y="1538740"/>
            <a:ext cx="2978150" cy="3047546"/>
          </a:xfrm>
          <a:prstGeom prst="rect">
            <a:avLst/>
          </a:prstGeom>
        </p:spPr>
      </p:pic>
    </p:spTree>
    <p:extLst>
      <p:ext uri="{BB962C8B-B14F-4D97-AF65-F5344CB8AC3E}">
        <p14:creationId xmlns:p14="http://schemas.microsoft.com/office/powerpoint/2010/main" val="14398607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E8C54-DCD1-292B-69FB-B62E0DD117C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4D0F196-A0AE-FAFD-6838-188C2CCF9E06}"/>
              </a:ext>
            </a:extLst>
          </p:cNvPr>
          <p:cNvSpPr>
            <a:spLocks noGrp="1"/>
          </p:cNvSpPr>
          <p:nvPr>
            <p:ph type="sldNum" sz="quarter" idx="19"/>
          </p:nvPr>
        </p:nvSpPr>
        <p:spPr/>
        <p:txBody>
          <a:bodyPr/>
          <a:lstStyle/>
          <a:p>
            <a:pPr lvl="8"/>
            <a:fld id="{63DCA5C9-2E11-4C67-86EB-AE1DE127DC64}" type="slidenum">
              <a:rPr lang="en-US" smtClean="0">
                <a:latin typeface="Georgia"/>
              </a:rPr>
              <a:pPr lvl="8"/>
              <a:t>31</a:t>
            </a:fld>
            <a:endParaRPr lang="en-US">
              <a:latin typeface="Georgia"/>
            </a:endParaRPr>
          </a:p>
        </p:txBody>
      </p:sp>
      <p:sp>
        <p:nvSpPr>
          <p:cNvPr id="5" name="Title 4">
            <a:extLst>
              <a:ext uri="{FF2B5EF4-FFF2-40B4-BE49-F238E27FC236}">
                <a16:creationId xmlns:a16="http://schemas.microsoft.com/office/drawing/2014/main" id="{61AD6041-9304-3DB8-6AFA-8FB819BCBA67}"/>
              </a:ext>
            </a:extLst>
          </p:cNvPr>
          <p:cNvSpPr>
            <a:spLocks noGrp="1"/>
          </p:cNvSpPr>
          <p:nvPr>
            <p:ph type="title"/>
          </p:nvPr>
        </p:nvSpPr>
        <p:spPr/>
        <p:txBody>
          <a:bodyPr/>
          <a:lstStyle/>
          <a:p>
            <a:r>
              <a:rPr lang="en-US">
                <a:latin typeface="Franklin Gothic Demi Cond"/>
                <a:ea typeface="Verdana"/>
              </a:rPr>
              <a:t>MENOPAUSE AND HEART HEALTH</a:t>
            </a:r>
            <a:endParaRPr lang="en-US"/>
          </a:p>
        </p:txBody>
      </p:sp>
      <p:sp>
        <p:nvSpPr>
          <p:cNvPr id="11" name="Date Placeholder 10">
            <a:extLst>
              <a:ext uri="{FF2B5EF4-FFF2-40B4-BE49-F238E27FC236}">
                <a16:creationId xmlns:a16="http://schemas.microsoft.com/office/drawing/2014/main" id="{9B69C321-51D5-ABFB-69F7-A33F8627EA50}"/>
              </a:ext>
            </a:extLst>
          </p:cNvPr>
          <p:cNvSpPr>
            <a:spLocks noGrp="1"/>
          </p:cNvSpPr>
          <p:nvPr>
            <p:ph type="dt" sz="half" idx="20"/>
          </p:nvPr>
        </p:nvSpPr>
        <p:spPr/>
        <p:txBody>
          <a:bodyPr/>
          <a:lstStyle/>
          <a:p>
            <a:fld id="{2FC1BE55-014A-C642-A090-5C94DEC12645}" type="datetime4">
              <a:rPr lang="en-US"/>
              <a:t>July 8, 2026</a:t>
            </a:fld>
            <a:endParaRPr lang="en-US"/>
          </a:p>
        </p:txBody>
      </p:sp>
      <p:sp>
        <p:nvSpPr>
          <p:cNvPr id="10" name="Rectangle 9">
            <a:extLst>
              <a:ext uri="{FF2B5EF4-FFF2-40B4-BE49-F238E27FC236}">
                <a16:creationId xmlns:a16="http://schemas.microsoft.com/office/drawing/2014/main" id="{BE3FBE79-087A-CF63-E011-9F6E02E65B17}"/>
              </a:ext>
            </a:extLst>
          </p:cNvPr>
          <p:cNvSpPr/>
          <p:nvPr/>
        </p:nvSpPr>
        <p:spPr>
          <a:xfrm>
            <a:off x="0" y="1005840"/>
            <a:ext cx="12191695" cy="4572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latin typeface="Georgia"/>
            </a:endParaRPr>
          </a:p>
        </p:txBody>
      </p:sp>
      <p:sp>
        <p:nvSpPr>
          <p:cNvPr id="12" name="TextBox 4">
            <a:extLst>
              <a:ext uri="{FF2B5EF4-FFF2-40B4-BE49-F238E27FC236}">
                <a16:creationId xmlns:a16="http://schemas.microsoft.com/office/drawing/2014/main" id="{B8DC48B6-81B7-5280-5E7B-6A1E652CE4DE}"/>
              </a:ext>
            </a:extLst>
          </p:cNvPr>
          <p:cNvSpPr txBox="1"/>
          <p:nvPr/>
        </p:nvSpPr>
        <p:spPr>
          <a:xfrm>
            <a:off x="457200" y="1051560"/>
            <a:ext cx="11247120" cy="369332"/>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i="1">
                <a:solidFill>
                  <a:srgbClr val="FFFFFF"/>
                </a:solidFill>
                <a:latin typeface="Georgia"/>
              </a:rPr>
              <a:t>Cardiovascular risk rises as estrogen's protective effects decline:</a:t>
            </a:r>
          </a:p>
        </p:txBody>
      </p:sp>
      <p:sp>
        <p:nvSpPr>
          <p:cNvPr id="14" name="Rectangle 13">
            <a:extLst>
              <a:ext uri="{FF2B5EF4-FFF2-40B4-BE49-F238E27FC236}">
                <a16:creationId xmlns:a16="http://schemas.microsoft.com/office/drawing/2014/main" id="{4F2F1387-0BAF-4272-A806-F1A0B3C501F1}"/>
              </a:ext>
            </a:extLst>
          </p:cNvPr>
          <p:cNvSpPr/>
          <p:nvPr/>
        </p:nvSpPr>
        <p:spPr>
          <a:xfrm>
            <a:off x="0" y="5760720"/>
            <a:ext cx="12191695" cy="77724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latin typeface="Georgia"/>
            </a:endParaRPr>
          </a:p>
        </p:txBody>
      </p:sp>
      <p:sp>
        <p:nvSpPr>
          <p:cNvPr id="15" name="TextBox 7">
            <a:extLst>
              <a:ext uri="{FF2B5EF4-FFF2-40B4-BE49-F238E27FC236}">
                <a16:creationId xmlns:a16="http://schemas.microsoft.com/office/drawing/2014/main" id="{C0528B58-FE94-88F8-5AA1-638507760B7A}"/>
              </a:ext>
            </a:extLst>
          </p:cNvPr>
          <p:cNvSpPr txBox="1"/>
          <p:nvPr/>
        </p:nvSpPr>
        <p:spPr>
          <a:xfrm>
            <a:off x="457200" y="5852160"/>
            <a:ext cx="11247120" cy="400110"/>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b="1">
                <a:solidFill>
                  <a:srgbClr val="FFFFFF"/>
                </a:solidFill>
                <a:latin typeface="Arial"/>
                <a:cs typeface="Arial"/>
              </a:rPr>
              <a:t>Monitor: Blood Pressure • Cholesterol • Diabetes Risk</a:t>
            </a:r>
            <a:endParaRPr lang="en-US"/>
          </a:p>
        </p:txBody>
      </p:sp>
      <p:sp>
        <p:nvSpPr>
          <p:cNvPr id="17" name="Content Placeholder 1">
            <a:extLst>
              <a:ext uri="{FF2B5EF4-FFF2-40B4-BE49-F238E27FC236}">
                <a16:creationId xmlns:a16="http://schemas.microsoft.com/office/drawing/2014/main" id="{D4C3ABFD-385A-38DA-1694-9CCBCD3E4452}"/>
              </a:ext>
            </a:extLst>
          </p:cNvPr>
          <p:cNvSpPr>
            <a:spLocks noGrp="1"/>
          </p:cNvSpPr>
          <p:nvPr>
            <p:ph sz="quarter" idx="12"/>
          </p:nvPr>
        </p:nvSpPr>
        <p:spPr>
          <a:xfrm>
            <a:off x="461963" y="1541462"/>
            <a:ext cx="5486397" cy="4516438"/>
          </a:xfrm>
        </p:spPr>
        <p:txBody>
          <a:bodyPr vert="horz" lIns="0" tIns="0" rIns="0" bIns="0" rtlCol="0" anchor="t">
            <a:noAutofit/>
          </a:bodyPr>
          <a:lstStyle/>
          <a:p>
            <a:pPr lvl="1"/>
            <a:r>
              <a:rPr lang="en-US">
                <a:solidFill>
                  <a:srgbClr val="414141"/>
                </a:solidFill>
                <a:latin typeface="Georgia"/>
                <a:ea typeface="Verdana"/>
                <a:cs typeface="Arial"/>
              </a:rPr>
              <a:t>LDL (bad) cholesterol tends to rise after menopause</a:t>
            </a:r>
            <a:endParaRPr lang="en-US"/>
          </a:p>
          <a:p>
            <a:pPr lvl="1"/>
            <a:r>
              <a:rPr lang="en-US">
                <a:solidFill>
                  <a:srgbClr val="414141"/>
                </a:solidFill>
                <a:latin typeface="Georgia"/>
                <a:ea typeface="Verdana"/>
                <a:cs typeface="Arial"/>
              </a:rPr>
              <a:t>HDL (good) cholesterol may decline</a:t>
            </a:r>
            <a:endParaRPr lang="en-US"/>
          </a:p>
          <a:p>
            <a:pPr lvl="1"/>
            <a:r>
              <a:rPr lang="en-US">
                <a:solidFill>
                  <a:srgbClr val="414141"/>
                </a:solidFill>
                <a:latin typeface="Georgia"/>
                <a:ea typeface="Verdana"/>
                <a:cs typeface="Arial"/>
              </a:rPr>
              <a:t>Blood pressure often increases during transition</a:t>
            </a:r>
            <a:endParaRPr lang="en-US"/>
          </a:p>
          <a:p>
            <a:pPr lvl="1"/>
            <a:r>
              <a:rPr lang="en-US">
                <a:solidFill>
                  <a:srgbClr val="414141"/>
                </a:solidFill>
                <a:latin typeface="Georgia"/>
                <a:ea typeface="Verdana"/>
                <a:cs typeface="Arial"/>
              </a:rPr>
              <a:t>Arterial stiffness progresses more rapidly</a:t>
            </a:r>
            <a:endParaRPr lang="en-US"/>
          </a:p>
          <a:p>
            <a:pPr lvl="1"/>
            <a:r>
              <a:rPr lang="en-US">
                <a:solidFill>
                  <a:srgbClr val="414141"/>
                </a:solidFill>
                <a:latin typeface="Georgia"/>
                <a:ea typeface="Verdana"/>
                <a:cs typeface="Arial"/>
              </a:rPr>
              <a:t>Insulin sensitivity may decrease</a:t>
            </a:r>
            <a:endParaRPr lang="en-US"/>
          </a:p>
          <a:p>
            <a:pPr lvl="1"/>
            <a:endParaRPr lang="en-US">
              <a:latin typeface="Georgia"/>
            </a:endParaRPr>
          </a:p>
          <a:p>
            <a:endParaRPr lang="en-US">
              <a:latin typeface="Georgia"/>
              <a:ea typeface="Verdana"/>
            </a:endParaRPr>
          </a:p>
        </p:txBody>
      </p:sp>
      <p:pic>
        <p:nvPicPr>
          <p:cNvPr id="2" name="Picture 1" descr="A cartoon of a person holding a heart&#10;&#10;AI-generated content may be incorrect.">
            <a:extLst>
              <a:ext uri="{FF2B5EF4-FFF2-40B4-BE49-F238E27FC236}">
                <a16:creationId xmlns:a16="http://schemas.microsoft.com/office/drawing/2014/main" id="{BA0864A6-1FAC-CDED-B3F8-C89A81CAAD07}"/>
              </a:ext>
            </a:extLst>
          </p:cNvPr>
          <p:cNvPicPr>
            <a:picLocks noChangeAspect="1"/>
          </p:cNvPicPr>
          <p:nvPr/>
        </p:nvPicPr>
        <p:blipFill>
          <a:blip r:embed="rId3"/>
          <a:stretch>
            <a:fillRect/>
          </a:stretch>
        </p:blipFill>
        <p:spPr>
          <a:xfrm>
            <a:off x="7567385" y="1856922"/>
            <a:ext cx="3196771" cy="3144157"/>
          </a:xfrm>
          <a:prstGeom prst="rect">
            <a:avLst/>
          </a:prstGeom>
        </p:spPr>
      </p:pic>
    </p:spTree>
    <p:extLst>
      <p:ext uri="{BB962C8B-B14F-4D97-AF65-F5344CB8AC3E}">
        <p14:creationId xmlns:p14="http://schemas.microsoft.com/office/powerpoint/2010/main" val="3514532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DAEE4-33FE-A4F1-4106-99D330C120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032785-2BAE-A6B3-BDE6-E6C0822E2B30}"/>
              </a:ext>
            </a:extLst>
          </p:cNvPr>
          <p:cNvSpPr>
            <a:spLocks noGrp="1"/>
          </p:cNvSpPr>
          <p:nvPr>
            <p:ph type="title"/>
          </p:nvPr>
        </p:nvSpPr>
        <p:spPr/>
        <p:txBody>
          <a:bodyPr anchor="ctr"/>
          <a:lstStyle/>
          <a:p>
            <a:r>
              <a:rPr lang="en-US" dirty="0">
                <a:solidFill>
                  <a:srgbClr val="B7DC79"/>
                </a:solidFill>
                <a:latin typeface="Franklin Gothic Demi Cond"/>
                <a:ea typeface="Verdana"/>
              </a:rPr>
              <a:t>70 is not old </a:t>
            </a:r>
            <a:endParaRPr lang="en-US" dirty="0">
              <a:solidFill>
                <a:srgbClr val="B7DC79"/>
              </a:solidFill>
              <a:latin typeface="Franklin Gothic Demi Cond"/>
            </a:endParaRPr>
          </a:p>
        </p:txBody>
      </p:sp>
      <p:sp>
        <p:nvSpPr>
          <p:cNvPr id="3" name="Date Placeholder 2">
            <a:extLst>
              <a:ext uri="{FF2B5EF4-FFF2-40B4-BE49-F238E27FC236}">
                <a16:creationId xmlns:a16="http://schemas.microsoft.com/office/drawing/2014/main" id="{F4702FD0-BAFA-CB20-0227-E237CB96E71B}"/>
              </a:ext>
            </a:extLst>
          </p:cNvPr>
          <p:cNvSpPr>
            <a:spLocks noGrp="1"/>
          </p:cNvSpPr>
          <p:nvPr>
            <p:ph type="dt" sz="half" idx="10"/>
          </p:nvPr>
        </p:nvSpPr>
        <p:spPr/>
        <p:txBody>
          <a:bodyPr/>
          <a:lstStyle/>
          <a:p>
            <a:fld id="{19ADE2AA-61EC-D048-97AA-8609B83F1E6A}" type="datetime4">
              <a:rPr lang="en-US"/>
              <a:pPr/>
              <a:t>July 8, 2026</a:t>
            </a:fld>
            <a:endParaRPr lang="en-US"/>
          </a:p>
        </p:txBody>
      </p:sp>
      <p:sp>
        <p:nvSpPr>
          <p:cNvPr id="4" name="Slide Number Placeholder 3">
            <a:extLst>
              <a:ext uri="{FF2B5EF4-FFF2-40B4-BE49-F238E27FC236}">
                <a16:creationId xmlns:a16="http://schemas.microsoft.com/office/drawing/2014/main" id="{C117FB54-36A3-8F33-B0FF-59399ED16101}"/>
              </a:ext>
            </a:extLst>
          </p:cNvPr>
          <p:cNvSpPr>
            <a:spLocks noGrp="1"/>
          </p:cNvSpPr>
          <p:nvPr>
            <p:ph type="sldNum" sz="quarter" idx="12"/>
          </p:nvPr>
        </p:nvSpPr>
        <p:spPr/>
        <p:txBody>
          <a:bodyPr/>
          <a:lstStyle/>
          <a:p>
            <a:fld id="{63DCA5C9-2E11-4C67-86EB-AE1DE127DC64}" type="slidenum">
              <a:rPr lang="en-US" smtClean="0"/>
              <a:pPr/>
              <a:t>32</a:t>
            </a:fld>
            <a:endParaRPr lang="en-US"/>
          </a:p>
        </p:txBody>
      </p:sp>
      <p:sp>
        <p:nvSpPr>
          <p:cNvPr id="5" name="Text Placeholder 4">
            <a:extLst>
              <a:ext uri="{FF2B5EF4-FFF2-40B4-BE49-F238E27FC236}">
                <a16:creationId xmlns:a16="http://schemas.microsoft.com/office/drawing/2014/main" id="{7481419D-CFAF-B4F2-03D2-DA52C36CF213}"/>
              </a:ext>
            </a:extLst>
          </p:cNvPr>
          <p:cNvSpPr>
            <a:spLocks noGrp="1"/>
          </p:cNvSpPr>
          <p:nvPr>
            <p:ph type="body" sz="quarter" idx="19"/>
          </p:nvPr>
        </p:nvSpPr>
        <p:spPr/>
        <p:txBody>
          <a:bodyPr vert="horz" lIns="0" tIns="182880" rIns="1828800" bIns="0" rtlCol="0" anchor="t">
            <a:noAutofit/>
          </a:bodyPr>
          <a:lstStyle/>
          <a:p>
            <a:r>
              <a:rPr lang="en-US">
                <a:solidFill>
                  <a:srgbClr val="FFFFFF"/>
                </a:solidFill>
                <a:latin typeface="Georgia"/>
                <a:ea typeface="Verdana"/>
              </a:rPr>
              <a:t>✓ Active</a:t>
            </a:r>
            <a:endParaRPr lang="en-US">
              <a:solidFill>
                <a:srgbClr val="FFFFFF"/>
              </a:solidFill>
              <a:latin typeface="Georgia"/>
            </a:endParaRPr>
          </a:p>
          <a:p>
            <a:endParaRPr lang="en-US">
              <a:solidFill>
                <a:srgbClr val="FFFFFF"/>
              </a:solidFill>
              <a:latin typeface="Georgia"/>
            </a:endParaRPr>
          </a:p>
          <a:p>
            <a:r>
              <a:rPr lang="en-US">
                <a:solidFill>
                  <a:srgbClr val="FFFFFF"/>
                </a:solidFill>
                <a:latin typeface="Georgia"/>
                <a:ea typeface="Verdana"/>
              </a:rPr>
              <a:t>✓ Engaged</a:t>
            </a:r>
            <a:endParaRPr lang="en-US">
              <a:solidFill>
                <a:srgbClr val="FFFFFF"/>
              </a:solidFill>
              <a:latin typeface="Georgia"/>
            </a:endParaRPr>
          </a:p>
          <a:p>
            <a:endParaRPr lang="en-US">
              <a:latin typeface="Georgia"/>
            </a:endParaRPr>
          </a:p>
          <a:p>
            <a:r>
              <a:rPr lang="en-US">
                <a:solidFill>
                  <a:srgbClr val="FFFFFF"/>
                </a:solidFill>
                <a:latin typeface="Georgia"/>
                <a:ea typeface="Verdana"/>
              </a:rPr>
              <a:t>✓ Independent</a:t>
            </a:r>
            <a:endParaRPr lang="en-US"/>
          </a:p>
          <a:p>
            <a:endParaRPr lang="en-US">
              <a:solidFill>
                <a:srgbClr val="FFFFFF"/>
              </a:solidFill>
              <a:latin typeface="Georgia"/>
              <a:ea typeface="Verdana"/>
            </a:endParaRPr>
          </a:p>
          <a:p>
            <a:r>
              <a:rPr lang="en-US">
                <a:solidFill>
                  <a:srgbClr val="FFFFFF"/>
                </a:solidFill>
                <a:latin typeface="Georgia"/>
                <a:ea typeface="Verdana"/>
              </a:rPr>
              <a:t>✓ Thriving</a:t>
            </a:r>
            <a:endParaRPr lang="en-US">
              <a:ea typeface="Verdana"/>
            </a:endParaRPr>
          </a:p>
          <a:p>
            <a:endParaRPr lang="en-US">
              <a:solidFill>
                <a:srgbClr val="FFFFFF"/>
              </a:solidFill>
              <a:latin typeface="Georgia"/>
            </a:endParaRPr>
          </a:p>
          <a:p>
            <a:r>
              <a:rPr lang="en-US">
                <a:solidFill>
                  <a:srgbClr val="FFFFFF"/>
                </a:solidFill>
                <a:latin typeface="Georgia"/>
                <a:ea typeface="Verdana"/>
              </a:rPr>
              <a:t>"The goal isn't just living longer. It's living better.”</a:t>
            </a:r>
          </a:p>
          <a:p>
            <a:endParaRPr lang="en-US">
              <a:solidFill>
                <a:srgbClr val="FFFFFF"/>
              </a:solidFill>
            </a:endParaRPr>
          </a:p>
        </p:txBody>
      </p:sp>
      <p:pic>
        <p:nvPicPr>
          <p:cNvPr id="6" name="Picture 5" descr="A cartoon of a person running&#10;&#10;AI-generated content may be incorrect.">
            <a:extLst>
              <a:ext uri="{FF2B5EF4-FFF2-40B4-BE49-F238E27FC236}">
                <a16:creationId xmlns:a16="http://schemas.microsoft.com/office/drawing/2014/main" id="{D7AE5E6F-B30C-F4F3-ED91-F0AB01D9C544}"/>
              </a:ext>
            </a:extLst>
          </p:cNvPr>
          <p:cNvPicPr>
            <a:picLocks noChangeAspect="1"/>
          </p:cNvPicPr>
          <p:nvPr/>
        </p:nvPicPr>
        <p:blipFill>
          <a:blip r:embed="rId3"/>
          <a:stretch>
            <a:fillRect/>
          </a:stretch>
        </p:blipFill>
        <p:spPr>
          <a:xfrm>
            <a:off x="6686098" y="1717676"/>
            <a:ext cx="3021692" cy="3284764"/>
          </a:xfrm>
          <a:prstGeom prst="rect">
            <a:avLst/>
          </a:prstGeom>
        </p:spPr>
      </p:pic>
    </p:spTree>
    <p:extLst>
      <p:ext uri="{BB962C8B-B14F-4D97-AF65-F5344CB8AC3E}">
        <p14:creationId xmlns:p14="http://schemas.microsoft.com/office/powerpoint/2010/main" val="36601907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F45A9-AF4E-D502-4404-EA2A6FD2227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9561AAA-1451-EC2A-4F6F-DCE1D15E3A1A}"/>
              </a:ext>
            </a:extLst>
          </p:cNvPr>
          <p:cNvSpPr>
            <a:spLocks noGrp="1"/>
          </p:cNvSpPr>
          <p:nvPr>
            <p:ph type="sldNum" sz="quarter" idx="19"/>
          </p:nvPr>
        </p:nvSpPr>
        <p:spPr/>
        <p:txBody>
          <a:bodyPr/>
          <a:lstStyle/>
          <a:p>
            <a:pPr lvl="8"/>
            <a:fld id="{63DCA5C9-2E11-4C67-86EB-AE1DE127DC64}" type="slidenum">
              <a:rPr lang="en-US" smtClean="0">
                <a:latin typeface="Georgia"/>
              </a:rPr>
              <a:pPr lvl="8"/>
              <a:t>33</a:t>
            </a:fld>
            <a:endParaRPr lang="en-US">
              <a:latin typeface="Georgia"/>
            </a:endParaRPr>
          </a:p>
        </p:txBody>
      </p:sp>
      <p:sp>
        <p:nvSpPr>
          <p:cNvPr id="5" name="Title 4">
            <a:extLst>
              <a:ext uri="{FF2B5EF4-FFF2-40B4-BE49-F238E27FC236}">
                <a16:creationId xmlns:a16="http://schemas.microsoft.com/office/drawing/2014/main" id="{004A0BC9-1DA7-204C-8CBE-44F37A83FB1D}"/>
              </a:ext>
            </a:extLst>
          </p:cNvPr>
          <p:cNvSpPr>
            <a:spLocks noGrp="1"/>
          </p:cNvSpPr>
          <p:nvPr>
            <p:ph type="title"/>
          </p:nvPr>
        </p:nvSpPr>
        <p:spPr/>
        <p:txBody>
          <a:bodyPr/>
          <a:lstStyle/>
          <a:p>
            <a:r>
              <a:rPr lang="en-US">
                <a:latin typeface="Franklin Gothic Demi Cond"/>
                <a:ea typeface="Verdana"/>
              </a:rPr>
              <a:t>Brain HEALTH</a:t>
            </a:r>
            <a:endParaRPr lang="en-US"/>
          </a:p>
        </p:txBody>
      </p:sp>
      <p:sp>
        <p:nvSpPr>
          <p:cNvPr id="11" name="Date Placeholder 10">
            <a:extLst>
              <a:ext uri="{FF2B5EF4-FFF2-40B4-BE49-F238E27FC236}">
                <a16:creationId xmlns:a16="http://schemas.microsoft.com/office/drawing/2014/main" id="{2C167D39-AE81-0C9C-CCB4-E14D8B063AB8}"/>
              </a:ext>
            </a:extLst>
          </p:cNvPr>
          <p:cNvSpPr>
            <a:spLocks noGrp="1"/>
          </p:cNvSpPr>
          <p:nvPr>
            <p:ph type="dt" sz="half" idx="20"/>
          </p:nvPr>
        </p:nvSpPr>
        <p:spPr/>
        <p:txBody>
          <a:bodyPr/>
          <a:lstStyle/>
          <a:p>
            <a:fld id="{2FC1BE55-014A-C642-A090-5C94DEC12645}" type="datetime4">
              <a:rPr lang="en-US"/>
              <a:t>July 8, 2026</a:t>
            </a:fld>
            <a:endParaRPr lang="en-US"/>
          </a:p>
        </p:txBody>
      </p:sp>
      <p:sp>
        <p:nvSpPr>
          <p:cNvPr id="10" name="Rectangle 9">
            <a:extLst>
              <a:ext uri="{FF2B5EF4-FFF2-40B4-BE49-F238E27FC236}">
                <a16:creationId xmlns:a16="http://schemas.microsoft.com/office/drawing/2014/main" id="{F8021971-B10C-B377-95D8-4EE1D748F80C}"/>
              </a:ext>
            </a:extLst>
          </p:cNvPr>
          <p:cNvSpPr/>
          <p:nvPr/>
        </p:nvSpPr>
        <p:spPr>
          <a:xfrm>
            <a:off x="0" y="1005840"/>
            <a:ext cx="12191695" cy="4572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latin typeface="Georgia"/>
            </a:endParaRPr>
          </a:p>
        </p:txBody>
      </p:sp>
      <p:sp>
        <p:nvSpPr>
          <p:cNvPr id="12" name="TextBox 4">
            <a:extLst>
              <a:ext uri="{FF2B5EF4-FFF2-40B4-BE49-F238E27FC236}">
                <a16:creationId xmlns:a16="http://schemas.microsoft.com/office/drawing/2014/main" id="{D437C598-C822-4A69-55A8-315279E90069}"/>
              </a:ext>
            </a:extLst>
          </p:cNvPr>
          <p:cNvSpPr txBox="1"/>
          <p:nvPr/>
        </p:nvSpPr>
        <p:spPr>
          <a:xfrm>
            <a:off x="457200" y="1051560"/>
            <a:ext cx="11247120" cy="369332"/>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i="1">
                <a:solidFill>
                  <a:srgbClr val="FFFFFF"/>
                </a:solidFill>
                <a:latin typeface="Georgia"/>
              </a:rPr>
              <a:t>What's Good For The Heart Is Good For The Brain</a:t>
            </a:r>
            <a:endParaRPr lang="en-US" sz="1800" b="0" i="1">
              <a:solidFill>
                <a:srgbClr val="FFFFFF"/>
              </a:solidFill>
              <a:latin typeface="Georgia"/>
            </a:endParaRPr>
          </a:p>
        </p:txBody>
      </p:sp>
      <p:sp>
        <p:nvSpPr>
          <p:cNvPr id="14" name="Rectangle 13">
            <a:extLst>
              <a:ext uri="{FF2B5EF4-FFF2-40B4-BE49-F238E27FC236}">
                <a16:creationId xmlns:a16="http://schemas.microsoft.com/office/drawing/2014/main" id="{50E4BE59-3538-553A-5B3D-98D7FAC6517F}"/>
              </a:ext>
            </a:extLst>
          </p:cNvPr>
          <p:cNvSpPr/>
          <p:nvPr/>
        </p:nvSpPr>
        <p:spPr>
          <a:xfrm>
            <a:off x="0" y="5760720"/>
            <a:ext cx="12191695" cy="77724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latin typeface="Georgia"/>
            </a:endParaRPr>
          </a:p>
        </p:txBody>
      </p:sp>
      <p:sp>
        <p:nvSpPr>
          <p:cNvPr id="15" name="TextBox 7">
            <a:extLst>
              <a:ext uri="{FF2B5EF4-FFF2-40B4-BE49-F238E27FC236}">
                <a16:creationId xmlns:a16="http://schemas.microsoft.com/office/drawing/2014/main" id="{704433B4-E5D7-75C2-321B-BB7B397CA374}"/>
              </a:ext>
            </a:extLst>
          </p:cNvPr>
          <p:cNvSpPr txBox="1"/>
          <p:nvPr/>
        </p:nvSpPr>
        <p:spPr>
          <a:xfrm>
            <a:off x="457200" y="5852160"/>
            <a:ext cx="11247120" cy="400110"/>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b="1">
                <a:solidFill>
                  <a:srgbClr val="FFFFFF"/>
                </a:solidFill>
                <a:latin typeface="Georgia"/>
              </a:rPr>
              <a:t>Protecting your brain starts decades before symptoms appear</a:t>
            </a:r>
            <a:endParaRPr lang="en-US"/>
          </a:p>
        </p:txBody>
      </p:sp>
      <p:sp>
        <p:nvSpPr>
          <p:cNvPr id="17" name="Content Placeholder 1">
            <a:extLst>
              <a:ext uri="{FF2B5EF4-FFF2-40B4-BE49-F238E27FC236}">
                <a16:creationId xmlns:a16="http://schemas.microsoft.com/office/drawing/2014/main" id="{46B89A0E-8DF5-130A-35FB-6CCEE6ACF9F8}"/>
              </a:ext>
            </a:extLst>
          </p:cNvPr>
          <p:cNvSpPr>
            <a:spLocks noGrp="1"/>
          </p:cNvSpPr>
          <p:nvPr>
            <p:ph sz="quarter" idx="12"/>
          </p:nvPr>
        </p:nvSpPr>
        <p:spPr>
          <a:xfrm>
            <a:off x="461963" y="1541462"/>
            <a:ext cx="5486397" cy="4516438"/>
          </a:xfrm>
        </p:spPr>
        <p:txBody>
          <a:bodyPr vert="horz" lIns="0" tIns="0" rIns="0" bIns="0" rtlCol="0" anchor="t">
            <a:noAutofit/>
          </a:bodyPr>
          <a:lstStyle/>
          <a:p>
            <a:pPr>
              <a:spcBef>
                <a:spcPts val="600"/>
              </a:spcBef>
              <a:spcAft>
                <a:spcPts val="0"/>
              </a:spcAft>
            </a:pPr>
            <a:r>
              <a:rPr lang="en-US" sz="2100">
                <a:solidFill>
                  <a:srgbClr val="0C2340"/>
                </a:solidFill>
                <a:latin typeface="Arial"/>
                <a:ea typeface="Verdana"/>
                <a:cs typeface="Arial"/>
              </a:rPr>
              <a:t>High blood pressure damages delicate cerebral blood vessels</a:t>
            </a:r>
            <a:endParaRPr lang="en-US" sz="2100">
              <a:solidFill>
                <a:srgbClr val="000000"/>
              </a:solidFill>
              <a:latin typeface="Arial"/>
              <a:ea typeface="Verdana"/>
              <a:cs typeface="Arial"/>
            </a:endParaRPr>
          </a:p>
          <a:p>
            <a:pPr>
              <a:spcBef>
                <a:spcPts val="600"/>
              </a:spcBef>
              <a:spcAft>
                <a:spcPts val="0"/>
              </a:spcAft>
            </a:pPr>
            <a:r>
              <a:rPr lang="en-US" sz="2100">
                <a:solidFill>
                  <a:srgbClr val="0C2340"/>
                </a:solidFill>
                <a:latin typeface="Arial"/>
                <a:ea typeface="Verdana"/>
                <a:cs typeface="Arial"/>
              </a:rPr>
              <a:t>Diabetes and obesity are major risk factors for cognitive decline</a:t>
            </a:r>
            <a:endParaRPr lang="en-US" sz="2100">
              <a:solidFill>
                <a:srgbClr val="000000"/>
              </a:solidFill>
              <a:latin typeface="Arial"/>
              <a:ea typeface="Verdana"/>
              <a:cs typeface="Arial"/>
            </a:endParaRPr>
          </a:p>
          <a:p>
            <a:pPr>
              <a:spcBef>
                <a:spcPts val="600"/>
              </a:spcBef>
              <a:spcAft>
                <a:spcPts val="0"/>
              </a:spcAft>
            </a:pPr>
            <a:r>
              <a:rPr lang="en-US" sz="2100">
                <a:solidFill>
                  <a:srgbClr val="0C2340"/>
                </a:solidFill>
                <a:latin typeface="Arial"/>
                <a:ea typeface="Verdana"/>
                <a:cs typeface="Arial"/>
              </a:rPr>
              <a:t>Physical inactivity accelerates brain aging</a:t>
            </a:r>
            <a:endParaRPr lang="en-US" sz="2100">
              <a:solidFill>
                <a:srgbClr val="000000"/>
              </a:solidFill>
              <a:latin typeface="Arial"/>
              <a:ea typeface="Verdana"/>
              <a:cs typeface="Arial"/>
            </a:endParaRPr>
          </a:p>
          <a:p>
            <a:pPr>
              <a:spcBef>
                <a:spcPts val="600"/>
              </a:spcBef>
              <a:spcAft>
                <a:spcPts val="0"/>
              </a:spcAft>
            </a:pPr>
            <a:r>
              <a:rPr lang="en-US" sz="2100">
                <a:solidFill>
                  <a:srgbClr val="0C2340"/>
                </a:solidFill>
                <a:latin typeface="Arial"/>
                <a:ea typeface="Verdana"/>
                <a:cs typeface="Arial"/>
              </a:rPr>
              <a:t>Social isolation significantly increases dementia risk</a:t>
            </a:r>
          </a:p>
          <a:p>
            <a:pPr>
              <a:spcBef>
                <a:spcPts val="600"/>
              </a:spcBef>
              <a:spcAft>
                <a:spcPts val="0"/>
              </a:spcAft>
            </a:pPr>
            <a:r>
              <a:rPr lang="en-US" sz="2100">
                <a:solidFill>
                  <a:srgbClr val="0C2340"/>
                </a:solidFill>
                <a:latin typeface="Arial"/>
                <a:cs typeface="Arial"/>
              </a:rPr>
              <a:t>Quality sleep is essential for brain waste clearance</a:t>
            </a:r>
            <a:endParaRPr lang="en-US"/>
          </a:p>
          <a:p>
            <a:endParaRPr lang="en-US">
              <a:latin typeface="Georgia"/>
              <a:ea typeface="Verdana"/>
            </a:endParaRPr>
          </a:p>
        </p:txBody>
      </p:sp>
      <p:pic>
        <p:nvPicPr>
          <p:cNvPr id="2" name="Picture 1" descr="A profile of a person&amp;#39;s head with a glowing brain&#10;&#10;AI-generated content may be incorrect.">
            <a:extLst>
              <a:ext uri="{FF2B5EF4-FFF2-40B4-BE49-F238E27FC236}">
                <a16:creationId xmlns:a16="http://schemas.microsoft.com/office/drawing/2014/main" id="{86C3F3AE-0C2A-C106-6F97-59E0B191F8AC}"/>
              </a:ext>
            </a:extLst>
          </p:cNvPr>
          <p:cNvPicPr>
            <a:picLocks noChangeAspect="1"/>
          </p:cNvPicPr>
          <p:nvPr/>
        </p:nvPicPr>
        <p:blipFill>
          <a:blip r:embed="rId3"/>
          <a:stretch>
            <a:fillRect/>
          </a:stretch>
        </p:blipFill>
        <p:spPr>
          <a:xfrm>
            <a:off x="7696200" y="1713140"/>
            <a:ext cx="3287485" cy="2930978"/>
          </a:xfrm>
          <a:prstGeom prst="rect">
            <a:avLst/>
          </a:prstGeom>
        </p:spPr>
      </p:pic>
    </p:spTree>
    <p:extLst>
      <p:ext uri="{BB962C8B-B14F-4D97-AF65-F5344CB8AC3E}">
        <p14:creationId xmlns:p14="http://schemas.microsoft.com/office/powerpoint/2010/main" val="29345787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EA299-52DD-318D-FAC0-71F48EB06B5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EFD6DC0-318E-A194-E3C3-928DD490EB43}"/>
              </a:ext>
            </a:extLst>
          </p:cNvPr>
          <p:cNvSpPr>
            <a:spLocks noGrp="1"/>
          </p:cNvSpPr>
          <p:nvPr>
            <p:ph type="title"/>
          </p:nvPr>
        </p:nvSpPr>
        <p:spPr/>
        <p:txBody>
          <a:bodyPr/>
          <a:lstStyle/>
          <a:p>
            <a:r>
              <a:rPr lang="en-US">
                <a:latin typeface="Franklin Gothic Demi Cond"/>
                <a:ea typeface="Verdana"/>
              </a:rPr>
              <a:t>Preventing falls &amp; Fractures</a:t>
            </a:r>
            <a:endParaRPr lang="en-US"/>
          </a:p>
        </p:txBody>
      </p:sp>
      <p:sp>
        <p:nvSpPr>
          <p:cNvPr id="7" name="Slide Number Placeholder 6">
            <a:extLst>
              <a:ext uri="{FF2B5EF4-FFF2-40B4-BE49-F238E27FC236}">
                <a16:creationId xmlns:a16="http://schemas.microsoft.com/office/drawing/2014/main" id="{69998A0D-0721-1C53-03DD-B2BB324FC1B5}"/>
              </a:ext>
            </a:extLst>
          </p:cNvPr>
          <p:cNvSpPr>
            <a:spLocks noGrp="1"/>
          </p:cNvSpPr>
          <p:nvPr>
            <p:ph type="sldNum" sz="quarter" idx="15"/>
          </p:nvPr>
        </p:nvSpPr>
        <p:spPr/>
        <p:txBody>
          <a:bodyPr/>
          <a:lstStyle/>
          <a:p>
            <a:fld id="{63DCA5C9-2E11-4C67-86EB-AE1DE127DC64}" type="slidenum">
              <a:rPr lang="en-US" smtClean="0"/>
              <a:pPr/>
              <a:t>34</a:t>
            </a:fld>
            <a:endParaRPr lang="en-US"/>
          </a:p>
        </p:txBody>
      </p:sp>
      <p:sp>
        <p:nvSpPr>
          <p:cNvPr id="5" name="Date Placeholder 4">
            <a:extLst>
              <a:ext uri="{FF2B5EF4-FFF2-40B4-BE49-F238E27FC236}">
                <a16:creationId xmlns:a16="http://schemas.microsoft.com/office/drawing/2014/main" id="{18B99620-5CC2-0433-9399-419579E0D6C0}"/>
              </a:ext>
            </a:extLst>
          </p:cNvPr>
          <p:cNvSpPr>
            <a:spLocks noGrp="1"/>
          </p:cNvSpPr>
          <p:nvPr>
            <p:ph type="dt" sz="half" idx="16"/>
          </p:nvPr>
        </p:nvSpPr>
        <p:spPr/>
        <p:txBody>
          <a:bodyPr/>
          <a:lstStyle/>
          <a:p>
            <a:fld id="{70A7D90F-DDDC-AD46-B110-C9D8E69D2380}" type="datetime4">
              <a:rPr lang="en-US"/>
              <a:t>July 8, 2026</a:t>
            </a:fld>
            <a:endParaRPr lang="en-US"/>
          </a:p>
        </p:txBody>
      </p:sp>
      <p:sp>
        <p:nvSpPr>
          <p:cNvPr id="12" name="TextBox 4">
            <a:extLst>
              <a:ext uri="{FF2B5EF4-FFF2-40B4-BE49-F238E27FC236}">
                <a16:creationId xmlns:a16="http://schemas.microsoft.com/office/drawing/2014/main" id="{638FAF24-9396-A518-BF3A-EE9423CD148E}"/>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Evidence-based answers to the most common questions:</a:t>
            </a:r>
          </a:p>
        </p:txBody>
      </p:sp>
      <p:sp>
        <p:nvSpPr>
          <p:cNvPr id="2" name="Rectangle 1">
            <a:extLst>
              <a:ext uri="{FF2B5EF4-FFF2-40B4-BE49-F238E27FC236}">
                <a16:creationId xmlns:a16="http://schemas.microsoft.com/office/drawing/2014/main" id="{E3B4EF80-40E2-A0C7-8368-5B47CD848A88}"/>
              </a:ext>
            </a:extLst>
          </p:cNvPr>
          <p:cNvSpPr/>
          <p:nvPr/>
        </p:nvSpPr>
        <p:spPr>
          <a:xfrm>
            <a:off x="0" y="1005840"/>
            <a:ext cx="12191695" cy="457200"/>
          </a:xfrm>
          <a:prstGeom prst="rect">
            <a:avLst/>
          </a:prstGeom>
          <a:solidFill>
            <a:srgbClr val="00A3E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 name="TextBox 4">
            <a:extLst>
              <a:ext uri="{FF2B5EF4-FFF2-40B4-BE49-F238E27FC236}">
                <a16:creationId xmlns:a16="http://schemas.microsoft.com/office/drawing/2014/main" id="{090A73C1-C408-7FDE-97C9-4051B890C9F3}"/>
              </a:ext>
            </a:extLst>
          </p:cNvPr>
          <p:cNvSpPr txBox="1"/>
          <p:nvPr/>
        </p:nvSpPr>
        <p:spPr>
          <a:xfrm>
            <a:off x="457200" y="1051560"/>
            <a:ext cx="11247120" cy="457200"/>
          </a:xfrm>
          <a:prstGeom prst="rect">
            <a:avLst/>
          </a:prstGeom>
          <a:solidFill>
            <a:schemeClr val="accent1"/>
          </a:solid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Falls are not inevitable — Most are preventable with proactive strategies:</a:t>
            </a:r>
          </a:p>
        </p:txBody>
      </p:sp>
      <p:sp>
        <p:nvSpPr>
          <p:cNvPr id="6" name="Rectangle 5">
            <a:extLst>
              <a:ext uri="{FF2B5EF4-FFF2-40B4-BE49-F238E27FC236}">
                <a16:creationId xmlns:a16="http://schemas.microsoft.com/office/drawing/2014/main" id="{C78EC01A-6C6C-BE96-55C4-F99C0F95159E}"/>
              </a:ext>
            </a:extLst>
          </p:cNvPr>
          <p:cNvSpPr/>
          <p:nvPr/>
        </p:nvSpPr>
        <p:spPr>
          <a:xfrm>
            <a:off x="274320" y="1691640"/>
            <a:ext cx="5394960" cy="2286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8" name="Rectangle 7">
            <a:extLst>
              <a:ext uri="{FF2B5EF4-FFF2-40B4-BE49-F238E27FC236}">
                <a16:creationId xmlns:a16="http://schemas.microsoft.com/office/drawing/2014/main" id="{890883F3-F5B2-2317-6267-4079DA0B6D16}"/>
              </a:ext>
            </a:extLst>
          </p:cNvPr>
          <p:cNvSpPr/>
          <p:nvPr/>
        </p:nvSpPr>
        <p:spPr>
          <a:xfrm>
            <a:off x="274320" y="1691640"/>
            <a:ext cx="109728" cy="2286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9" name="TextBox 7">
            <a:extLst>
              <a:ext uri="{FF2B5EF4-FFF2-40B4-BE49-F238E27FC236}">
                <a16:creationId xmlns:a16="http://schemas.microsoft.com/office/drawing/2014/main" id="{EA0139B3-FBDF-143E-427F-4897EA672280}"/>
              </a:ext>
            </a:extLst>
          </p:cNvPr>
          <p:cNvSpPr txBox="1"/>
          <p:nvPr/>
        </p:nvSpPr>
        <p:spPr>
          <a:xfrm>
            <a:off x="502920" y="1828800"/>
            <a:ext cx="731520" cy="6400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800" b="1" i="0">
                <a:solidFill>
                  <a:srgbClr val="00A3E0"/>
                </a:solidFill>
                <a:latin typeface="Arial"/>
              </a:rPr>
              <a:t>🏋️</a:t>
            </a:r>
          </a:p>
        </p:txBody>
      </p:sp>
      <p:sp>
        <p:nvSpPr>
          <p:cNvPr id="10" name="TextBox 8">
            <a:extLst>
              <a:ext uri="{FF2B5EF4-FFF2-40B4-BE49-F238E27FC236}">
                <a16:creationId xmlns:a16="http://schemas.microsoft.com/office/drawing/2014/main" id="{97DE044B-2380-306E-9C9F-3A49860ACDA6}"/>
              </a:ext>
            </a:extLst>
          </p:cNvPr>
          <p:cNvSpPr txBox="1"/>
          <p:nvPr/>
        </p:nvSpPr>
        <p:spPr>
          <a:xfrm>
            <a:off x="1325880" y="1783080"/>
            <a:ext cx="4206240" cy="6858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000" b="1" i="0">
                <a:solidFill>
                  <a:srgbClr val="0C2340"/>
                </a:solidFill>
                <a:latin typeface="Arial"/>
              </a:rPr>
              <a:t>Exercise</a:t>
            </a:r>
          </a:p>
        </p:txBody>
      </p:sp>
      <p:sp>
        <p:nvSpPr>
          <p:cNvPr id="33" name="TextBox 9">
            <a:extLst>
              <a:ext uri="{FF2B5EF4-FFF2-40B4-BE49-F238E27FC236}">
                <a16:creationId xmlns:a16="http://schemas.microsoft.com/office/drawing/2014/main" id="{387D21E7-CDBD-7720-9D2F-C14908751443}"/>
              </a:ext>
            </a:extLst>
          </p:cNvPr>
          <p:cNvSpPr txBox="1"/>
          <p:nvPr/>
        </p:nvSpPr>
        <p:spPr>
          <a:xfrm>
            <a:off x="1325880" y="2514600"/>
            <a:ext cx="420624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Balance and strength training</a:t>
            </a:r>
          </a:p>
        </p:txBody>
      </p:sp>
      <p:sp>
        <p:nvSpPr>
          <p:cNvPr id="34" name="Rectangle 33">
            <a:extLst>
              <a:ext uri="{FF2B5EF4-FFF2-40B4-BE49-F238E27FC236}">
                <a16:creationId xmlns:a16="http://schemas.microsoft.com/office/drawing/2014/main" id="{4FE1A562-BE48-4C98-0583-C48E185494D3}"/>
              </a:ext>
            </a:extLst>
          </p:cNvPr>
          <p:cNvSpPr/>
          <p:nvPr/>
        </p:nvSpPr>
        <p:spPr>
          <a:xfrm>
            <a:off x="6035040" y="1691640"/>
            <a:ext cx="5394960" cy="2286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5" name="Rectangle 34">
            <a:extLst>
              <a:ext uri="{FF2B5EF4-FFF2-40B4-BE49-F238E27FC236}">
                <a16:creationId xmlns:a16="http://schemas.microsoft.com/office/drawing/2014/main" id="{922B59B7-6694-36F4-853B-9CEE9773CA52}"/>
              </a:ext>
            </a:extLst>
          </p:cNvPr>
          <p:cNvSpPr/>
          <p:nvPr/>
        </p:nvSpPr>
        <p:spPr>
          <a:xfrm>
            <a:off x="6035040" y="1691640"/>
            <a:ext cx="109728" cy="2286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6" name="TextBox 12">
            <a:extLst>
              <a:ext uri="{FF2B5EF4-FFF2-40B4-BE49-F238E27FC236}">
                <a16:creationId xmlns:a16="http://schemas.microsoft.com/office/drawing/2014/main" id="{61ECD194-6BD1-F06E-BE3B-9B70DE634F3C}"/>
              </a:ext>
            </a:extLst>
          </p:cNvPr>
          <p:cNvSpPr txBox="1"/>
          <p:nvPr/>
        </p:nvSpPr>
        <p:spPr>
          <a:xfrm>
            <a:off x="6263640" y="1828800"/>
            <a:ext cx="731520" cy="6400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800" b="1" i="0">
                <a:solidFill>
                  <a:srgbClr val="00A3E0"/>
                </a:solidFill>
                <a:latin typeface="Arial"/>
              </a:rPr>
              <a:t>👁️</a:t>
            </a:r>
          </a:p>
        </p:txBody>
      </p:sp>
      <p:sp>
        <p:nvSpPr>
          <p:cNvPr id="37" name="TextBox 13">
            <a:extLst>
              <a:ext uri="{FF2B5EF4-FFF2-40B4-BE49-F238E27FC236}">
                <a16:creationId xmlns:a16="http://schemas.microsoft.com/office/drawing/2014/main" id="{19D91EDE-6626-73D0-566B-53C0B20D20E6}"/>
              </a:ext>
            </a:extLst>
          </p:cNvPr>
          <p:cNvSpPr txBox="1"/>
          <p:nvPr/>
        </p:nvSpPr>
        <p:spPr>
          <a:xfrm>
            <a:off x="7086600" y="1783080"/>
            <a:ext cx="4206240" cy="6858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000" b="1" i="0">
                <a:solidFill>
                  <a:srgbClr val="0C2340"/>
                </a:solidFill>
                <a:latin typeface="Arial"/>
              </a:rPr>
              <a:t>Vision Checks</a:t>
            </a:r>
          </a:p>
        </p:txBody>
      </p:sp>
      <p:sp>
        <p:nvSpPr>
          <p:cNvPr id="38" name="TextBox 14">
            <a:extLst>
              <a:ext uri="{FF2B5EF4-FFF2-40B4-BE49-F238E27FC236}">
                <a16:creationId xmlns:a16="http://schemas.microsoft.com/office/drawing/2014/main" id="{EDF4A05D-79FF-2C47-7BDD-F5C98594E446}"/>
              </a:ext>
            </a:extLst>
          </p:cNvPr>
          <p:cNvSpPr txBox="1"/>
          <p:nvPr/>
        </p:nvSpPr>
        <p:spPr>
          <a:xfrm>
            <a:off x="7086600" y="2514600"/>
            <a:ext cx="420624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Annual comprehensive eye exams</a:t>
            </a:r>
          </a:p>
        </p:txBody>
      </p:sp>
      <p:sp>
        <p:nvSpPr>
          <p:cNvPr id="39" name="Rectangle 38">
            <a:extLst>
              <a:ext uri="{FF2B5EF4-FFF2-40B4-BE49-F238E27FC236}">
                <a16:creationId xmlns:a16="http://schemas.microsoft.com/office/drawing/2014/main" id="{F5E589A9-CC74-3048-7CAE-EBA5C2B5A5B4}"/>
              </a:ext>
            </a:extLst>
          </p:cNvPr>
          <p:cNvSpPr/>
          <p:nvPr/>
        </p:nvSpPr>
        <p:spPr>
          <a:xfrm>
            <a:off x="274320" y="4114800"/>
            <a:ext cx="5394960" cy="2286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0" name="Rectangle 39">
            <a:extLst>
              <a:ext uri="{FF2B5EF4-FFF2-40B4-BE49-F238E27FC236}">
                <a16:creationId xmlns:a16="http://schemas.microsoft.com/office/drawing/2014/main" id="{48D8ADA7-59B4-D1A7-2E5A-5B5298C46533}"/>
              </a:ext>
            </a:extLst>
          </p:cNvPr>
          <p:cNvSpPr/>
          <p:nvPr/>
        </p:nvSpPr>
        <p:spPr>
          <a:xfrm>
            <a:off x="274320" y="4114800"/>
            <a:ext cx="109728" cy="2286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1" name="TextBox 17">
            <a:extLst>
              <a:ext uri="{FF2B5EF4-FFF2-40B4-BE49-F238E27FC236}">
                <a16:creationId xmlns:a16="http://schemas.microsoft.com/office/drawing/2014/main" id="{C94E31AF-D4AE-2C6E-152C-EB5E0C97C61D}"/>
              </a:ext>
            </a:extLst>
          </p:cNvPr>
          <p:cNvSpPr txBox="1"/>
          <p:nvPr/>
        </p:nvSpPr>
        <p:spPr>
          <a:xfrm>
            <a:off x="502920" y="4251960"/>
            <a:ext cx="731520" cy="6400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800" b="1" i="0">
                <a:solidFill>
                  <a:srgbClr val="00A3E0"/>
                </a:solidFill>
                <a:latin typeface="Arial"/>
              </a:rPr>
              <a:t>🏠</a:t>
            </a:r>
          </a:p>
        </p:txBody>
      </p:sp>
      <p:sp>
        <p:nvSpPr>
          <p:cNvPr id="42" name="TextBox 18">
            <a:extLst>
              <a:ext uri="{FF2B5EF4-FFF2-40B4-BE49-F238E27FC236}">
                <a16:creationId xmlns:a16="http://schemas.microsoft.com/office/drawing/2014/main" id="{A46206C9-BFC7-3B12-706E-90901E83B0D2}"/>
              </a:ext>
            </a:extLst>
          </p:cNvPr>
          <p:cNvSpPr txBox="1"/>
          <p:nvPr/>
        </p:nvSpPr>
        <p:spPr>
          <a:xfrm>
            <a:off x="1325880" y="4206240"/>
            <a:ext cx="4206240" cy="6858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000" b="1" i="0">
                <a:solidFill>
                  <a:srgbClr val="0C2340"/>
                </a:solidFill>
                <a:latin typeface="Arial"/>
              </a:rPr>
              <a:t>Home Safety</a:t>
            </a:r>
          </a:p>
        </p:txBody>
      </p:sp>
      <p:sp>
        <p:nvSpPr>
          <p:cNvPr id="43" name="TextBox 19">
            <a:extLst>
              <a:ext uri="{FF2B5EF4-FFF2-40B4-BE49-F238E27FC236}">
                <a16:creationId xmlns:a16="http://schemas.microsoft.com/office/drawing/2014/main" id="{853DDF67-0D1E-7553-8DB0-455EA905EDC1}"/>
              </a:ext>
            </a:extLst>
          </p:cNvPr>
          <p:cNvSpPr txBox="1"/>
          <p:nvPr/>
        </p:nvSpPr>
        <p:spPr>
          <a:xfrm>
            <a:off x="1325880" y="4937760"/>
            <a:ext cx="420624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Remove hazards, improve lighting</a:t>
            </a:r>
          </a:p>
        </p:txBody>
      </p:sp>
      <p:sp>
        <p:nvSpPr>
          <p:cNvPr id="44" name="Rectangle 43">
            <a:extLst>
              <a:ext uri="{FF2B5EF4-FFF2-40B4-BE49-F238E27FC236}">
                <a16:creationId xmlns:a16="http://schemas.microsoft.com/office/drawing/2014/main" id="{96FACF7B-043C-7848-A3B2-43C2C6BA5F47}"/>
              </a:ext>
            </a:extLst>
          </p:cNvPr>
          <p:cNvSpPr/>
          <p:nvPr/>
        </p:nvSpPr>
        <p:spPr>
          <a:xfrm>
            <a:off x="6035040" y="4114800"/>
            <a:ext cx="5394960" cy="2286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5" name="Rectangle 44">
            <a:extLst>
              <a:ext uri="{FF2B5EF4-FFF2-40B4-BE49-F238E27FC236}">
                <a16:creationId xmlns:a16="http://schemas.microsoft.com/office/drawing/2014/main" id="{0DBD4641-1D3F-3BCE-3A9C-8C5F68FE6D24}"/>
              </a:ext>
            </a:extLst>
          </p:cNvPr>
          <p:cNvSpPr/>
          <p:nvPr/>
        </p:nvSpPr>
        <p:spPr>
          <a:xfrm>
            <a:off x="6035040" y="4114800"/>
            <a:ext cx="109728" cy="2286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6" name="TextBox 22">
            <a:extLst>
              <a:ext uri="{FF2B5EF4-FFF2-40B4-BE49-F238E27FC236}">
                <a16:creationId xmlns:a16="http://schemas.microsoft.com/office/drawing/2014/main" id="{5451BB8E-FB86-C0DB-54D7-D786048144B4}"/>
              </a:ext>
            </a:extLst>
          </p:cNvPr>
          <p:cNvSpPr txBox="1"/>
          <p:nvPr/>
        </p:nvSpPr>
        <p:spPr>
          <a:xfrm>
            <a:off x="6263640" y="4251960"/>
            <a:ext cx="731520" cy="64008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800" b="1" i="0">
                <a:solidFill>
                  <a:srgbClr val="00A3E0"/>
                </a:solidFill>
                <a:latin typeface="Arial"/>
              </a:rPr>
              <a:t>🦴</a:t>
            </a:r>
          </a:p>
        </p:txBody>
      </p:sp>
      <p:sp>
        <p:nvSpPr>
          <p:cNvPr id="47" name="TextBox 23">
            <a:extLst>
              <a:ext uri="{FF2B5EF4-FFF2-40B4-BE49-F238E27FC236}">
                <a16:creationId xmlns:a16="http://schemas.microsoft.com/office/drawing/2014/main" id="{91C7523A-BB51-6EE7-C50D-9EE1BAFC2317}"/>
              </a:ext>
            </a:extLst>
          </p:cNvPr>
          <p:cNvSpPr txBox="1"/>
          <p:nvPr/>
        </p:nvSpPr>
        <p:spPr>
          <a:xfrm>
            <a:off x="7086600" y="4206240"/>
            <a:ext cx="4206240" cy="6858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000" b="1" i="0">
                <a:solidFill>
                  <a:srgbClr val="0C2340"/>
                </a:solidFill>
                <a:latin typeface="Arial"/>
              </a:rPr>
              <a:t>Bone Health</a:t>
            </a:r>
          </a:p>
        </p:txBody>
      </p:sp>
      <p:sp>
        <p:nvSpPr>
          <p:cNvPr id="48" name="TextBox 24">
            <a:extLst>
              <a:ext uri="{FF2B5EF4-FFF2-40B4-BE49-F238E27FC236}">
                <a16:creationId xmlns:a16="http://schemas.microsoft.com/office/drawing/2014/main" id="{8884626D-5293-1F12-08FD-8F4C98594655}"/>
              </a:ext>
            </a:extLst>
          </p:cNvPr>
          <p:cNvSpPr txBox="1"/>
          <p:nvPr/>
        </p:nvSpPr>
        <p:spPr>
          <a:xfrm>
            <a:off x="7086600" y="4937760"/>
            <a:ext cx="4206240" cy="12801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DEXA screening and treatment</a:t>
            </a:r>
          </a:p>
        </p:txBody>
      </p:sp>
    </p:spTree>
    <p:extLst>
      <p:ext uri="{BB962C8B-B14F-4D97-AF65-F5344CB8AC3E}">
        <p14:creationId xmlns:p14="http://schemas.microsoft.com/office/powerpoint/2010/main" val="28545019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41659-C25E-932D-C901-461C6E0660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4407F1-F2D6-4D1E-4378-838131293F79}"/>
              </a:ext>
            </a:extLst>
          </p:cNvPr>
          <p:cNvSpPr>
            <a:spLocks noGrp="1"/>
          </p:cNvSpPr>
          <p:nvPr>
            <p:ph type="title"/>
          </p:nvPr>
        </p:nvSpPr>
        <p:spPr/>
        <p:txBody>
          <a:bodyPr anchor="ctr"/>
          <a:lstStyle/>
          <a:p>
            <a:r>
              <a:rPr lang="en-US" dirty="0">
                <a:solidFill>
                  <a:srgbClr val="B7DC79"/>
                </a:solidFill>
                <a:latin typeface="Franklin Gothic Demi Cond"/>
                <a:ea typeface="Verdana"/>
              </a:rPr>
              <a:t>Staying strong </a:t>
            </a:r>
            <a:endParaRPr lang="en-US" dirty="0"/>
          </a:p>
        </p:txBody>
      </p:sp>
      <p:sp>
        <p:nvSpPr>
          <p:cNvPr id="3" name="Date Placeholder 2">
            <a:extLst>
              <a:ext uri="{FF2B5EF4-FFF2-40B4-BE49-F238E27FC236}">
                <a16:creationId xmlns:a16="http://schemas.microsoft.com/office/drawing/2014/main" id="{7DD01C46-2408-B4B5-6663-37486F3FBE48}"/>
              </a:ext>
            </a:extLst>
          </p:cNvPr>
          <p:cNvSpPr>
            <a:spLocks noGrp="1"/>
          </p:cNvSpPr>
          <p:nvPr>
            <p:ph type="dt" sz="half" idx="10"/>
          </p:nvPr>
        </p:nvSpPr>
        <p:spPr/>
        <p:txBody>
          <a:bodyPr/>
          <a:lstStyle/>
          <a:p>
            <a:fld id="{19ADE2AA-61EC-D048-97AA-8609B83F1E6A}" type="datetime4">
              <a:rPr lang="en-US"/>
              <a:pPr/>
              <a:t>July 8, 2026</a:t>
            </a:fld>
            <a:endParaRPr lang="en-US"/>
          </a:p>
        </p:txBody>
      </p:sp>
      <p:sp>
        <p:nvSpPr>
          <p:cNvPr id="4" name="Slide Number Placeholder 3">
            <a:extLst>
              <a:ext uri="{FF2B5EF4-FFF2-40B4-BE49-F238E27FC236}">
                <a16:creationId xmlns:a16="http://schemas.microsoft.com/office/drawing/2014/main" id="{C0A6BD28-D24A-F5A3-3D6A-BD2D570750F4}"/>
              </a:ext>
            </a:extLst>
          </p:cNvPr>
          <p:cNvSpPr>
            <a:spLocks noGrp="1"/>
          </p:cNvSpPr>
          <p:nvPr>
            <p:ph type="sldNum" sz="quarter" idx="12"/>
          </p:nvPr>
        </p:nvSpPr>
        <p:spPr/>
        <p:txBody>
          <a:bodyPr/>
          <a:lstStyle/>
          <a:p>
            <a:fld id="{63DCA5C9-2E11-4C67-86EB-AE1DE127DC64}" type="slidenum">
              <a:rPr lang="en-US" smtClean="0"/>
              <a:pPr/>
              <a:t>35</a:t>
            </a:fld>
            <a:endParaRPr lang="en-US"/>
          </a:p>
        </p:txBody>
      </p:sp>
      <p:sp>
        <p:nvSpPr>
          <p:cNvPr id="5" name="Text Placeholder 4">
            <a:extLst>
              <a:ext uri="{FF2B5EF4-FFF2-40B4-BE49-F238E27FC236}">
                <a16:creationId xmlns:a16="http://schemas.microsoft.com/office/drawing/2014/main" id="{95B62302-F9C5-A98D-5ED6-8DF1A85A6282}"/>
              </a:ext>
            </a:extLst>
          </p:cNvPr>
          <p:cNvSpPr>
            <a:spLocks noGrp="1"/>
          </p:cNvSpPr>
          <p:nvPr>
            <p:ph type="body" sz="quarter" idx="19"/>
          </p:nvPr>
        </p:nvSpPr>
        <p:spPr/>
        <p:txBody>
          <a:bodyPr vert="horz" lIns="0" tIns="182880" rIns="1828800" bIns="0" rtlCol="0" anchor="t">
            <a:noAutofit/>
          </a:bodyPr>
          <a:lstStyle/>
          <a:p>
            <a:r>
              <a:rPr lang="en-US">
                <a:solidFill>
                  <a:srgbClr val="FFFFFF"/>
                </a:solidFill>
                <a:latin typeface="Georgia"/>
                <a:ea typeface="Verdana"/>
              </a:rPr>
              <a:t>✓ Mobility&amp; Joint Protection </a:t>
            </a:r>
            <a:endParaRPr lang="en-US">
              <a:solidFill>
                <a:srgbClr val="FFFFFF"/>
              </a:solidFill>
              <a:latin typeface="Georgia"/>
            </a:endParaRPr>
          </a:p>
          <a:p>
            <a:endParaRPr lang="en-US">
              <a:solidFill>
                <a:srgbClr val="FFFFFF"/>
              </a:solidFill>
              <a:latin typeface="Georgia"/>
            </a:endParaRPr>
          </a:p>
          <a:p>
            <a:r>
              <a:rPr lang="en-US">
                <a:solidFill>
                  <a:srgbClr val="FFFFFF"/>
                </a:solidFill>
                <a:latin typeface="Georgia"/>
                <a:ea typeface="Verdana"/>
              </a:rPr>
              <a:t>✓ Metabolic Rate &amp; Insulin Sensitivity </a:t>
            </a:r>
            <a:endParaRPr lang="en-US">
              <a:solidFill>
                <a:srgbClr val="FFFFFF"/>
              </a:solidFill>
              <a:latin typeface="Georgia"/>
            </a:endParaRPr>
          </a:p>
          <a:p>
            <a:endParaRPr lang="en-US">
              <a:latin typeface="Georgia"/>
            </a:endParaRPr>
          </a:p>
          <a:p>
            <a:r>
              <a:rPr lang="en-US">
                <a:solidFill>
                  <a:srgbClr val="FFFFFF"/>
                </a:solidFill>
                <a:latin typeface="Georgia"/>
                <a:ea typeface="Verdana"/>
              </a:rPr>
              <a:t>✓ Balance &amp; Fall Prevention </a:t>
            </a:r>
            <a:endParaRPr lang="en-US"/>
          </a:p>
          <a:p>
            <a:endParaRPr lang="en-US">
              <a:solidFill>
                <a:srgbClr val="FFFFFF"/>
              </a:solidFill>
              <a:latin typeface="Georgia"/>
              <a:ea typeface="Verdana"/>
            </a:endParaRPr>
          </a:p>
          <a:p>
            <a:r>
              <a:rPr lang="en-US">
                <a:solidFill>
                  <a:srgbClr val="FFFFFF"/>
                </a:solidFill>
                <a:latin typeface="Georgia"/>
                <a:ea typeface="Verdana"/>
              </a:rPr>
              <a:t>✓ Functional autonomy &amp; Independence</a:t>
            </a:r>
            <a:endParaRPr lang="en-US">
              <a:ea typeface="Verdana"/>
            </a:endParaRPr>
          </a:p>
          <a:p>
            <a:endParaRPr lang="en-US">
              <a:solidFill>
                <a:srgbClr val="FFFFFF"/>
              </a:solidFill>
              <a:latin typeface="Georgia"/>
            </a:endParaRPr>
          </a:p>
          <a:p>
            <a:r>
              <a:rPr lang="en-US">
                <a:solidFill>
                  <a:srgbClr val="FFFFFF"/>
                </a:solidFill>
                <a:latin typeface="Georgia"/>
                <a:ea typeface="Verdana"/>
              </a:rPr>
              <a:t>"Muscle Is Medicine—Resistance training is effective at any age”</a:t>
            </a:r>
          </a:p>
          <a:p>
            <a:endParaRPr lang="en-US">
              <a:solidFill>
                <a:srgbClr val="FFFFFF"/>
              </a:solidFill>
            </a:endParaRPr>
          </a:p>
        </p:txBody>
      </p:sp>
    </p:spTree>
    <p:extLst>
      <p:ext uri="{BB962C8B-B14F-4D97-AF65-F5344CB8AC3E}">
        <p14:creationId xmlns:p14="http://schemas.microsoft.com/office/powerpoint/2010/main" val="41474873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73032-DB10-219C-CCC3-4781609FBF6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DF63389-7950-5927-5211-564B1325E5D0}"/>
              </a:ext>
            </a:extLst>
          </p:cNvPr>
          <p:cNvSpPr>
            <a:spLocks noGrp="1"/>
          </p:cNvSpPr>
          <p:nvPr>
            <p:ph type="sldNum" sz="quarter" idx="19"/>
          </p:nvPr>
        </p:nvSpPr>
        <p:spPr/>
        <p:txBody>
          <a:bodyPr/>
          <a:lstStyle/>
          <a:p>
            <a:pPr lvl="8"/>
            <a:fld id="{63DCA5C9-2E11-4C67-86EB-AE1DE127DC64}" type="slidenum">
              <a:rPr lang="en-US" smtClean="0">
                <a:latin typeface="Georgia"/>
              </a:rPr>
              <a:pPr lvl="8"/>
              <a:t>36</a:t>
            </a:fld>
            <a:endParaRPr lang="en-US">
              <a:latin typeface="Georgia"/>
            </a:endParaRPr>
          </a:p>
        </p:txBody>
      </p:sp>
      <p:sp>
        <p:nvSpPr>
          <p:cNvPr id="5" name="Title 4">
            <a:extLst>
              <a:ext uri="{FF2B5EF4-FFF2-40B4-BE49-F238E27FC236}">
                <a16:creationId xmlns:a16="http://schemas.microsoft.com/office/drawing/2014/main" id="{79A908AF-B00A-8BD5-2701-E5E86B3FC09B}"/>
              </a:ext>
            </a:extLst>
          </p:cNvPr>
          <p:cNvSpPr>
            <a:spLocks noGrp="1"/>
          </p:cNvSpPr>
          <p:nvPr>
            <p:ph type="title"/>
          </p:nvPr>
        </p:nvSpPr>
        <p:spPr/>
        <p:txBody>
          <a:bodyPr/>
          <a:lstStyle/>
          <a:p>
            <a:r>
              <a:rPr lang="en-US">
                <a:latin typeface="Franklin Gothic Demi Cond"/>
                <a:ea typeface="Verdana"/>
              </a:rPr>
              <a:t>Women's endocrine health</a:t>
            </a:r>
            <a:endParaRPr lang="en-US"/>
          </a:p>
        </p:txBody>
      </p:sp>
      <p:sp>
        <p:nvSpPr>
          <p:cNvPr id="11" name="Date Placeholder 10">
            <a:extLst>
              <a:ext uri="{FF2B5EF4-FFF2-40B4-BE49-F238E27FC236}">
                <a16:creationId xmlns:a16="http://schemas.microsoft.com/office/drawing/2014/main" id="{950D7F0D-B53D-E9A5-F818-DF1593943160}"/>
              </a:ext>
            </a:extLst>
          </p:cNvPr>
          <p:cNvSpPr>
            <a:spLocks noGrp="1"/>
          </p:cNvSpPr>
          <p:nvPr>
            <p:ph type="dt" sz="half" idx="20"/>
          </p:nvPr>
        </p:nvSpPr>
        <p:spPr/>
        <p:txBody>
          <a:bodyPr/>
          <a:lstStyle/>
          <a:p>
            <a:fld id="{2FC1BE55-014A-C642-A090-5C94DEC12645}" type="datetime4">
              <a:rPr lang="en-US"/>
              <a:t>July 8, 2026</a:t>
            </a:fld>
            <a:endParaRPr lang="en-US"/>
          </a:p>
        </p:txBody>
      </p:sp>
      <p:sp>
        <p:nvSpPr>
          <p:cNvPr id="10" name="Rectangle 9">
            <a:extLst>
              <a:ext uri="{FF2B5EF4-FFF2-40B4-BE49-F238E27FC236}">
                <a16:creationId xmlns:a16="http://schemas.microsoft.com/office/drawing/2014/main" id="{A014F400-9592-2459-F146-FD707CF63E70}"/>
              </a:ext>
            </a:extLst>
          </p:cNvPr>
          <p:cNvSpPr/>
          <p:nvPr/>
        </p:nvSpPr>
        <p:spPr>
          <a:xfrm>
            <a:off x="0" y="1005840"/>
            <a:ext cx="12191695" cy="4572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latin typeface="Georgia"/>
            </a:endParaRPr>
          </a:p>
        </p:txBody>
      </p:sp>
      <p:sp>
        <p:nvSpPr>
          <p:cNvPr id="12" name="TextBox 4">
            <a:extLst>
              <a:ext uri="{FF2B5EF4-FFF2-40B4-BE49-F238E27FC236}">
                <a16:creationId xmlns:a16="http://schemas.microsoft.com/office/drawing/2014/main" id="{D1B48C87-94C5-E31D-381E-DFC6745846DE}"/>
              </a:ext>
            </a:extLst>
          </p:cNvPr>
          <p:cNvSpPr txBox="1"/>
          <p:nvPr/>
        </p:nvSpPr>
        <p:spPr>
          <a:xfrm>
            <a:off x="457200" y="1051560"/>
            <a:ext cx="11247120" cy="369332"/>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i="1">
                <a:solidFill>
                  <a:srgbClr val="FFFFFF"/>
                </a:solidFill>
                <a:latin typeface="Georgia"/>
              </a:rPr>
              <a:t>Common conditions affecting women at every life stage</a:t>
            </a:r>
            <a:endParaRPr lang="en-US"/>
          </a:p>
        </p:txBody>
      </p:sp>
      <p:sp>
        <p:nvSpPr>
          <p:cNvPr id="14" name="Rectangle 13">
            <a:extLst>
              <a:ext uri="{FF2B5EF4-FFF2-40B4-BE49-F238E27FC236}">
                <a16:creationId xmlns:a16="http://schemas.microsoft.com/office/drawing/2014/main" id="{DFB78EE0-4738-B399-1AB0-45C0EEE82C04}"/>
              </a:ext>
            </a:extLst>
          </p:cNvPr>
          <p:cNvSpPr/>
          <p:nvPr/>
        </p:nvSpPr>
        <p:spPr>
          <a:xfrm>
            <a:off x="0" y="5760720"/>
            <a:ext cx="12191695" cy="77724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latin typeface="Georgia"/>
            </a:endParaRPr>
          </a:p>
        </p:txBody>
      </p:sp>
      <p:sp>
        <p:nvSpPr>
          <p:cNvPr id="15" name="TextBox 7">
            <a:extLst>
              <a:ext uri="{FF2B5EF4-FFF2-40B4-BE49-F238E27FC236}">
                <a16:creationId xmlns:a16="http://schemas.microsoft.com/office/drawing/2014/main" id="{199B230A-D371-7F8C-B305-5D404C5AEEF0}"/>
              </a:ext>
            </a:extLst>
          </p:cNvPr>
          <p:cNvSpPr txBox="1"/>
          <p:nvPr/>
        </p:nvSpPr>
        <p:spPr>
          <a:xfrm>
            <a:off x="457200" y="5852160"/>
            <a:ext cx="11247120" cy="400110"/>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b="1">
                <a:solidFill>
                  <a:srgbClr val="FFFFFF"/>
                </a:solidFill>
                <a:latin typeface="Georgia"/>
              </a:rPr>
              <a:t>Most endocrine conditions are highly manageable when identified early.</a:t>
            </a:r>
            <a:endParaRPr lang="en-US"/>
          </a:p>
        </p:txBody>
      </p:sp>
      <p:sp>
        <p:nvSpPr>
          <p:cNvPr id="17" name="Content Placeholder 1">
            <a:extLst>
              <a:ext uri="{FF2B5EF4-FFF2-40B4-BE49-F238E27FC236}">
                <a16:creationId xmlns:a16="http://schemas.microsoft.com/office/drawing/2014/main" id="{CDD800C2-7274-A814-3ADE-0A291FF1B573}"/>
              </a:ext>
            </a:extLst>
          </p:cNvPr>
          <p:cNvSpPr>
            <a:spLocks noGrp="1"/>
          </p:cNvSpPr>
          <p:nvPr>
            <p:ph sz="quarter" idx="12"/>
          </p:nvPr>
        </p:nvSpPr>
        <p:spPr>
          <a:xfrm>
            <a:off x="461963" y="1541462"/>
            <a:ext cx="5486397" cy="4516438"/>
          </a:xfrm>
        </p:spPr>
        <p:txBody>
          <a:bodyPr vert="horz" lIns="0" tIns="0" rIns="0" bIns="0" rtlCol="0" anchor="t">
            <a:noAutofit/>
          </a:bodyPr>
          <a:lstStyle/>
          <a:p>
            <a:pPr>
              <a:lnSpc>
                <a:spcPct val="100000"/>
              </a:lnSpc>
              <a:spcBef>
                <a:spcPts val="600"/>
              </a:spcBef>
            </a:pPr>
            <a:r>
              <a:rPr lang="en-US" sz="2100">
                <a:solidFill>
                  <a:srgbClr val="0C2340"/>
                </a:solidFill>
                <a:latin typeface="Arial"/>
                <a:ea typeface="Verdana"/>
                <a:cs typeface="Arial"/>
              </a:rPr>
              <a:t>PMOS — Affects 1 in 10 women of reproductive age</a:t>
            </a:r>
          </a:p>
          <a:p>
            <a:pPr>
              <a:lnSpc>
                <a:spcPct val="100000"/>
              </a:lnSpc>
              <a:spcBef>
                <a:spcPts val="600"/>
              </a:spcBef>
            </a:pPr>
            <a:r>
              <a:rPr lang="en-US" sz="2100">
                <a:solidFill>
                  <a:srgbClr val="0C2340"/>
                </a:solidFill>
                <a:latin typeface="Arial"/>
                <a:ea typeface="Verdana"/>
                <a:cs typeface="Arial"/>
              </a:rPr>
              <a:t>Thyroid Disease — Affects women 7-10x more than men</a:t>
            </a:r>
          </a:p>
          <a:p>
            <a:pPr>
              <a:lnSpc>
                <a:spcPct val="100000"/>
              </a:lnSpc>
              <a:spcBef>
                <a:spcPts val="600"/>
              </a:spcBef>
            </a:pPr>
            <a:r>
              <a:rPr lang="en-US" sz="2100">
                <a:solidFill>
                  <a:srgbClr val="0C2340"/>
                </a:solidFill>
                <a:latin typeface="Arial"/>
                <a:ea typeface="Verdana"/>
                <a:cs typeface="Arial"/>
              </a:rPr>
              <a:t>Type 2 Diabetes — Largely preventable with early action</a:t>
            </a:r>
          </a:p>
          <a:p>
            <a:pPr>
              <a:lnSpc>
                <a:spcPct val="100000"/>
              </a:lnSpc>
              <a:spcBef>
                <a:spcPts val="600"/>
              </a:spcBef>
            </a:pPr>
            <a:r>
              <a:rPr lang="en-US" sz="2100">
                <a:solidFill>
                  <a:srgbClr val="0C2340"/>
                </a:solidFill>
                <a:latin typeface="Arial"/>
                <a:ea typeface="Verdana"/>
                <a:cs typeface="Arial"/>
              </a:rPr>
              <a:t>Obesity — A complex chronic disease requiring medical care</a:t>
            </a:r>
          </a:p>
          <a:p>
            <a:pPr>
              <a:lnSpc>
                <a:spcPct val="100000"/>
              </a:lnSpc>
              <a:spcBef>
                <a:spcPts val="600"/>
              </a:spcBef>
            </a:pPr>
            <a:r>
              <a:rPr lang="en-US" sz="2100">
                <a:solidFill>
                  <a:srgbClr val="0C2340"/>
                </a:solidFill>
                <a:latin typeface="Arial"/>
                <a:cs typeface="Arial"/>
              </a:rPr>
              <a:t>Osteoporosis — Silent but highly manageable when detected</a:t>
            </a:r>
          </a:p>
          <a:p>
            <a:pPr>
              <a:lnSpc>
                <a:spcPct val="100000"/>
              </a:lnSpc>
              <a:spcBef>
                <a:spcPts val="600"/>
              </a:spcBef>
              <a:spcAft>
                <a:spcPts val="0"/>
              </a:spcAft>
            </a:pPr>
            <a:endParaRPr lang="en-US" sz="2100">
              <a:solidFill>
                <a:srgbClr val="0C2340"/>
              </a:solidFill>
              <a:latin typeface="Arial"/>
              <a:ea typeface="Verdana"/>
              <a:cs typeface="Arial"/>
            </a:endParaRPr>
          </a:p>
          <a:p>
            <a:pPr>
              <a:spcBef>
                <a:spcPts val="600"/>
              </a:spcBef>
              <a:spcAft>
                <a:spcPts val="0"/>
              </a:spcAft>
            </a:pPr>
            <a:endParaRPr lang="en-US" sz="2100">
              <a:solidFill>
                <a:srgbClr val="0C2340"/>
              </a:solidFill>
              <a:latin typeface="Arial"/>
              <a:ea typeface="Verdana"/>
              <a:cs typeface="Arial"/>
            </a:endParaRPr>
          </a:p>
        </p:txBody>
      </p:sp>
      <p:pic>
        <p:nvPicPr>
          <p:cNvPr id="2" name="Picture 1" descr="A silhouette of a person with a green tongue&#10;&#10;AI-generated content may be incorrect.">
            <a:extLst>
              <a:ext uri="{FF2B5EF4-FFF2-40B4-BE49-F238E27FC236}">
                <a16:creationId xmlns:a16="http://schemas.microsoft.com/office/drawing/2014/main" id="{616292B6-797B-FE19-0310-15AF3D69C40B}"/>
              </a:ext>
            </a:extLst>
          </p:cNvPr>
          <p:cNvPicPr>
            <a:picLocks noChangeAspect="1"/>
          </p:cNvPicPr>
          <p:nvPr/>
        </p:nvPicPr>
        <p:blipFill>
          <a:blip r:embed="rId3"/>
          <a:stretch>
            <a:fillRect/>
          </a:stretch>
        </p:blipFill>
        <p:spPr>
          <a:xfrm>
            <a:off x="7573282" y="1901825"/>
            <a:ext cx="2836635" cy="2836635"/>
          </a:xfrm>
          <a:prstGeom prst="rect">
            <a:avLst/>
          </a:prstGeom>
        </p:spPr>
      </p:pic>
    </p:spTree>
    <p:extLst>
      <p:ext uri="{BB962C8B-B14F-4D97-AF65-F5344CB8AC3E}">
        <p14:creationId xmlns:p14="http://schemas.microsoft.com/office/powerpoint/2010/main" val="40311164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CAB56-7215-C934-D288-38918AFB11B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C5EA9BB-9D6C-8C6E-F436-84A0DBC2E785}"/>
              </a:ext>
            </a:extLst>
          </p:cNvPr>
          <p:cNvSpPr>
            <a:spLocks noGrp="1"/>
          </p:cNvSpPr>
          <p:nvPr>
            <p:ph type="title"/>
          </p:nvPr>
        </p:nvSpPr>
        <p:spPr>
          <a:xfrm>
            <a:off x="520020" y="441435"/>
            <a:ext cx="11268075" cy="938957"/>
          </a:xfrm>
        </p:spPr>
        <p:txBody>
          <a:bodyPr/>
          <a:lstStyle/>
          <a:p>
            <a:r>
              <a:rPr lang="en-US">
                <a:latin typeface="Franklin Gothic Demi Cond"/>
                <a:ea typeface="Verdana"/>
              </a:rPr>
              <a:t>Cancer screening checklist </a:t>
            </a:r>
          </a:p>
        </p:txBody>
      </p:sp>
      <p:sp>
        <p:nvSpPr>
          <p:cNvPr id="3" name="Slide Number Placeholder 2">
            <a:extLst>
              <a:ext uri="{FF2B5EF4-FFF2-40B4-BE49-F238E27FC236}">
                <a16:creationId xmlns:a16="http://schemas.microsoft.com/office/drawing/2014/main" id="{F12B29ED-DBD6-A35B-E446-98E248AEE036}"/>
              </a:ext>
            </a:extLst>
          </p:cNvPr>
          <p:cNvSpPr>
            <a:spLocks noGrp="1"/>
          </p:cNvSpPr>
          <p:nvPr>
            <p:ph type="sldNum" sz="quarter" idx="11"/>
          </p:nvPr>
        </p:nvSpPr>
        <p:spPr/>
        <p:txBody>
          <a:bodyPr/>
          <a:lstStyle/>
          <a:p>
            <a:pPr lvl="8"/>
            <a:fld id="{63DCA5C9-2E11-4C67-86EB-AE1DE127DC64}" type="slidenum">
              <a:rPr lang="en-US" smtClean="0"/>
              <a:pPr lvl="8"/>
              <a:t>37</a:t>
            </a:fld>
            <a:endParaRPr lang="en-US"/>
          </a:p>
        </p:txBody>
      </p:sp>
      <p:sp>
        <p:nvSpPr>
          <p:cNvPr id="5" name="Date Placeholder 4">
            <a:extLst>
              <a:ext uri="{FF2B5EF4-FFF2-40B4-BE49-F238E27FC236}">
                <a16:creationId xmlns:a16="http://schemas.microsoft.com/office/drawing/2014/main" id="{AB6F053D-7B93-7465-997A-8F7EDD4D4E8C}"/>
              </a:ext>
            </a:extLst>
          </p:cNvPr>
          <p:cNvSpPr>
            <a:spLocks noGrp="1"/>
          </p:cNvSpPr>
          <p:nvPr>
            <p:ph type="dt" sz="half" idx="12"/>
          </p:nvPr>
        </p:nvSpPr>
        <p:spPr/>
        <p:txBody>
          <a:bodyPr/>
          <a:lstStyle/>
          <a:p>
            <a:fld id="{699A746E-CFE2-A44C-B8CA-F26F13958145}" type="datetime4">
              <a:rPr lang="en-US"/>
              <a:t>July 8, 2026</a:t>
            </a:fld>
            <a:endParaRPr lang="en-US"/>
          </a:p>
        </p:txBody>
      </p:sp>
      <p:sp>
        <p:nvSpPr>
          <p:cNvPr id="50" name="TextBox 4">
            <a:extLst>
              <a:ext uri="{FF2B5EF4-FFF2-40B4-BE49-F238E27FC236}">
                <a16:creationId xmlns:a16="http://schemas.microsoft.com/office/drawing/2014/main" id="{05D49D12-BBA1-50DF-F515-6E9E1D4C1E59}"/>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Mental Health IS Health — Watch for these important signals:</a:t>
            </a:r>
          </a:p>
        </p:txBody>
      </p:sp>
      <p:sp>
        <p:nvSpPr>
          <p:cNvPr id="72" name="TextBox 4">
            <a:extLst>
              <a:ext uri="{FF2B5EF4-FFF2-40B4-BE49-F238E27FC236}">
                <a16:creationId xmlns:a16="http://schemas.microsoft.com/office/drawing/2014/main" id="{1E413F6D-9085-4CC3-FB88-0E98508A5328}"/>
              </a:ext>
            </a:extLst>
          </p:cNvPr>
          <p:cNvSpPr txBox="1"/>
          <p:nvPr/>
        </p:nvSpPr>
        <p:spPr>
          <a:xfrm>
            <a:off x="457200" y="1051560"/>
            <a:ext cx="11247120" cy="369332"/>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i="1">
                <a:solidFill>
                  <a:srgbClr val="FFFFFF"/>
                </a:solidFill>
                <a:latin typeface="Arial"/>
              </a:rPr>
              <a:t>The transition begins years before the final menstrual period.</a:t>
            </a:r>
            <a:endParaRPr lang="en-US"/>
          </a:p>
        </p:txBody>
      </p:sp>
      <p:sp>
        <p:nvSpPr>
          <p:cNvPr id="7" name="Rectangle 6">
            <a:extLst>
              <a:ext uri="{FF2B5EF4-FFF2-40B4-BE49-F238E27FC236}">
                <a16:creationId xmlns:a16="http://schemas.microsoft.com/office/drawing/2014/main" id="{B147C3DF-07FE-1E37-803B-1C4FB25A3685}"/>
              </a:ext>
            </a:extLst>
          </p:cNvPr>
          <p:cNvSpPr/>
          <p:nvPr/>
        </p:nvSpPr>
        <p:spPr>
          <a:xfrm>
            <a:off x="0" y="1005840"/>
            <a:ext cx="12191695" cy="4572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8" name="TextBox 4">
            <a:extLst>
              <a:ext uri="{FF2B5EF4-FFF2-40B4-BE49-F238E27FC236}">
                <a16:creationId xmlns:a16="http://schemas.microsoft.com/office/drawing/2014/main" id="{3D323A4D-2BF1-A706-EC61-69D6852EA42C}"/>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Many women are simultaneously caring for multiple generations:</a:t>
            </a:r>
          </a:p>
        </p:txBody>
      </p:sp>
      <p:sp>
        <p:nvSpPr>
          <p:cNvPr id="11" name="TextBox 7">
            <a:extLst>
              <a:ext uri="{FF2B5EF4-FFF2-40B4-BE49-F238E27FC236}">
                <a16:creationId xmlns:a16="http://schemas.microsoft.com/office/drawing/2014/main" id="{5F2B0298-FFBB-AF87-D5DF-0746FB9EBE88}"/>
              </a:ext>
            </a:extLst>
          </p:cNvPr>
          <p:cNvSpPr txBox="1"/>
          <p:nvPr/>
        </p:nvSpPr>
        <p:spPr>
          <a:xfrm>
            <a:off x="457200" y="5852160"/>
            <a:ext cx="11247120" cy="7772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FFFFFF"/>
                </a:solidFill>
                <a:latin typeface="Arial"/>
              </a:rPr>
              <a:t>You cannot pour from an empty cup.</a:t>
            </a:r>
          </a:p>
        </p:txBody>
      </p:sp>
      <p:sp>
        <p:nvSpPr>
          <p:cNvPr id="2" name="Rectangle 1">
            <a:extLst>
              <a:ext uri="{FF2B5EF4-FFF2-40B4-BE49-F238E27FC236}">
                <a16:creationId xmlns:a16="http://schemas.microsoft.com/office/drawing/2014/main" id="{59F0A268-A66B-8222-122B-AE4E6ADF7DED}"/>
              </a:ext>
            </a:extLst>
          </p:cNvPr>
          <p:cNvSpPr/>
          <p:nvPr/>
        </p:nvSpPr>
        <p:spPr>
          <a:xfrm>
            <a:off x="457200" y="1691640"/>
            <a:ext cx="11247120" cy="896112"/>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 name="Rectangle 5">
            <a:extLst>
              <a:ext uri="{FF2B5EF4-FFF2-40B4-BE49-F238E27FC236}">
                <a16:creationId xmlns:a16="http://schemas.microsoft.com/office/drawing/2014/main" id="{848509B3-7968-8AFC-0D84-A448BB4EECE4}"/>
              </a:ext>
            </a:extLst>
          </p:cNvPr>
          <p:cNvSpPr/>
          <p:nvPr/>
        </p:nvSpPr>
        <p:spPr>
          <a:xfrm>
            <a:off x="548640" y="1880006"/>
            <a:ext cx="320040" cy="56509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2" name="TextBox 7">
            <a:extLst>
              <a:ext uri="{FF2B5EF4-FFF2-40B4-BE49-F238E27FC236}">
                <a16:creationId xmlns:a16="http://schemas.microsoft.com/office/drawing/2014/main" id="{08DEF691-A4F1-FC8C-9F3D-5EF6EA14C1F4}"/>
              </a:ext>
            </a:extLst>
          </p:cNvPr>
          <p:cNvSpPr txBox="1"/>
          <p:nvPr/>
        </p:nvSpPr>
        <p:spPr>
          <a:xfrm>
            <a:off x="960120" y="1737360"/>
            <a:ext cx="54864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13" name="TextBox 8">
            <a:extLst>
              <a:ext uri="{FF2B5EF4-FFF2-40B4-BE49-F238E27FC236}">
                <a16:creationId xmlns:a16="http://schemas.microsoft.com/office/drawing/2014/main" id="{6957CDB4-D512-50D1-3056-46365ADEBA5A}"/>
              </a:ext>
            </a:extLst>
          </p:cNvPr>
          <p:cNvSpPr txBox="1"/>
          <p:nvPr/>
        </p:nvSpPr>
        <p:spPr>
          <a:xfrm>
            <a:off x="1600200" y="1737360"/>
            <a:ext cx="320040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Breast Cancer</a:t>
            </a:r>
          </a:p>
        </p:txBody>
      </p:sp>
      <p:sp>
        <p:nvSpPr>
          <p:cNvPr id="14" name="TextBox 9">
            <a:extLst>
              <a:ext uri="{FF2B5EF4-FFF2-40B4-BE49-F238E27FC236}">
                <a16:creationId xmlns:a16="http://schemas.microsoft.com/office/drawing/2014/main" id="{93BCDB2A-B0EC-9F3D-BFA2-C9325B080810}"/>
              </a:ext>
            </a:extLst>
          </p:cNvPr>
          <p:cNvSpPr txBox="1"/>
          <p:nvPr/>
        </p:nvSpPr>
        <p:spPr>
          <a:xfrm>
            <a:off x="4937760" y="1737360"/>
            <a:ext cx="667512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Mammography — typically annual starting at age 40</a:t>
            </a:r>
          </a:p>
        </p:txBody>
      </p:sp>
      <p:sp>
        <p:nvSpPr>
          <p:cNvPr id="15" name="Rectangle 14">
            <a:extLst>
              <a:ext uri="{FF2B5EF4-FFF2-40B4-BE49-F238E27FC236}">
                <a16:creationId xmlns:a16="http://schemas.microsoft.com/office/drawing/2014/main" id="{60CA3A04-203F-F16F-2BEA-2BFD2B6C936B}"/>
              </a:ext>
            </a:extLst>
          </p:cNvPr>
          <p:cNvSpPr/>
          <p:nvPr/>
        </p:nvSpPr>
        <p:spPr>
          <a:xfrm>
            <a:off x="457200" y="2633472"/>
            <a:ext cx="11247120" cy="896112"/>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6" name="Rectangle 15">
            <a:extLst>
              <a:ext uri="{FF2B5EF4-FFF2-40B4-BE49-F238E27FC236}">
                <a16:creationId xmlns:a16="http://schemas.microsoft.com/office/drawing/2014/main" id="{67DCEE3D-047E-8940-D7D3-5067012200EA}"/>
              </a:ext>
            </a:extLst>
          </p:cNvPr>
          <p:cNvSpPr/>
          <p:nvPr/>
        </p:nvSpPr>
        <p:spPr>
          <a:xfrm>
            <a:off x="548640" y="2821838"/>
            <a:ext cx="320040" cy="56509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7" name="TextBox 12">
            <a:extLst>
              <a:ext uri="{FF2B5EF4-FFF2-40B4-BE49-F238E27FC236}">
                <a16:creationId xmlns:a16="http://schemas.microsoft.com/office/drawing/2014/main" id="{9B05D822-49C2-8FD2-D421-52F3CA286FB5}"/>
              </a:ext>
            </a:extLst>
          </p:cNvPr>
          <p:cNvSpPr txBox="1"/>
          <p:nvPr/>
        </p:nvSpPr>
        <p:spPr>
          <a:xfrm>
            <a:off x="960120" y="2679192"/>
            <a:ext cx="54864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18" name="TextBox 13">
            <a:extLst>
              <a:ext uri="{FF2B5EF4-FFF2-40B4-BE49-F238E27FC236}">
                <a16:creationId xmlns:a16="http://schemas.microsoft.com/office/drawing/2014/main" id="{EAD345F9-E46A-2449-16F5-FF071E9015E9}"/>
              </a:ext>
            </a:extLst>
          </p:cNvPr>
          <p:cNvSpPr txBox="1"/>
          <p:nvPr/>
        </p:nvSpPr>
        <p:spPr>
          <a:xfrm>
            <a:off x="1600200" y="2679192"/>
            <a:ext cx="320040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Cervical Cancer</a:t>
            </a:r>
          </a:p>
        </p:txBody>
      </p:sp>
      <p:sp>
        <p:nvSpPr>
          <p:cNvPr id="19" name="TextBox 14">
            <a:extLst>
              <a:ext uri="{FF2B5EF4-FFF2-40B4-BE49-F238E27FC236}">
                <a16:creationId xmlns:a16="http://schemas.microsoft.com/office/drawing/2014/main" id="{B20FD440-5DCD-6333-7884-44A6931B5839}"/>
              </a:ext>
            </a:extLst>
          </p:cNvPr>
          <p:cNvSpPr txBox="1"/>
          <p:nvPr/>
        </p:nvSpPr>
        <p:spPr>
          <a:xfrm>
            <a:off x="4937760" y="2679192"/>
            <a:ext cx="667512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Pap/HPV testing — ages 21 to 65</a:t>
            </a:r>
          </a:p>
        </p:txBody>
      </p:sp>
      <p:sp>
        <p:nvSpPr>
          <p:cNvPr id="20" name="Rectangle 19">
            <a:extLst>
              <a:ext uri="{FF2B5EF4-FFF2-40B4-BE49-F238E27FC236}">
                <a16:creationId xmlns:a16="http://schemas.microsoft.com/office/drawing/2014/main" id="{C088AA1A-739D-C40F-AA72-1D9BB9AEF685}"/>
              </a:ext>
            </a:extLst>
          </p:cNvPr>
          <p:cNvSpPr/>
          <p:nvPr/>
        </p:nvSpPr>
        <p:spPr>
          <a:xfrm>
            <a:off x="457200" y="3575304"/>
            <a:ext cx="11247120" cy="896112"/>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1" name="Rectangle 20">
            <a:extLst>
              <a:ext uri="{FF2B5EF4-FFF2-40B4-BE49-F238E27FC236}">
                <a16:creationId xmlns:a16="http://schemas.microsoft.com/office/drawing/2014/main" id="{B86663E9-867F-CC2A-DED1-D3E8BEAD5DE4}"/>
              </a:ext>
            </a:extLst>
          </p:cNvPr>
          <p:cNvSpPr/>
          <p:nvPr/>
        </p:nvSpPr>
        <p:spPr>
          <a:xfrm>
            <a:off x="548640" y="3763670"/>
            <a:ext cx="320040" cy="56509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2" name="TextBox 17">
            <a:extLst>
              <a:ext uri="{FF2B5EF4-FFF2-40B4-BE49-F238E27FC236}">
                <a16:creationId xmlns:a16="http://schemas.microsoft.com/office/drawing/2014/main" id="{82FCA841-3ABE-E551-DFE4-1F21C0DF92CC}"/>
              </a:ext>
            </a:extLst>
          </p:cNvPr>
          <p:cNvSpPr txBox="1"/>
          <p:nvPr/>
        </p:nvSpPr>
        <p:spPr>
          <a:xfrm>
            <a:off x="960120" y="3621024"/>
            <a:ext cx="54864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23" name="TextBox 18">
            <a:extLst>
              <a:ext uri="{FF2B5EF4-FFF2-40B4-BE49-F238E27FC236}">
                <a16:creationId xmlns:a16="http://schemas.microsoft.com/office/drawing/2014/main" id="{874302F1-58EA-8E51-F44E-2B253488A70A}"/>
              </a:ext>
            </a:extLst>
          </p:cNvPr>
          <p:cNvSpPr txBox="1"/>
          <p:nvPr/>
        </p:nvSpPr>
        <p:spPr>
          <a:xfrm>
            <a:off x="1600200" y="3621024"/>
            <a:ext cx="320040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Colorectal Cancer</a:t>
            </a:r>
          </a:p>
        </p:txBody>
      </p:sp>
      <p:sp>
        <p:nvSpPr>
          <p:cNvPr id="24" name="TextBox 19">
            <a:extLst>
              <a:ext uri="{FF2B5EF4-FFF2-40B4-BE49-F238E27FC236}">
                <a16:creationId xmlns:a16="http://schemas.microsoft.com/office/drawing/2014/main" id="{D72108C3-27B7-1A14-0A5A-40F919145A2E}"/>
              </a:ext>
            </a:extLst>
          </p:cNvPr>
          <p:cNvSpPr txBox="1"/>
          <p:nvPr/>
        </p:nvSpPr>
        <p:spPr>
          <a:xfrm>
            <a:off x="4937760" y="3621024"/>
            <a:ext cx="667512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Colonoscopy or stool tests — starting at age 45</a:t>
            </a:r>
          </a:p>
        </p:txBody>
      </p:sp>
      <p:sp>
        <p:nvSpPr>
          <p:cNvPr id="25" name="Rectangle 24">
            <a:extLst>
              <a:ext uri="{FF2B5EF4-FFF2-40B4-BE49-F238E27FC236}">
                <a16:creationId xmlns:a16="http://schemas.microsoft.com/office/drawing/2014/main" id="{52FE9F01-82D4-B26C-2E1C-97C436459295}"/>
              </a:ext>
            </a:extLst>
          </p:cNvPr>
          <p:cNvSpPr/>
          <p:nvPr/>
        </p:nvSpPr>
        <p:spPr>
          <a:xfrm>
            <a:off x="457200" y="4517136"/>
            <a:ext cx="11247120" cy="896112"/>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6" name="Rectangle 25">
            <a:extLst>
              <a:ext uri="{FF2B5EF4-FFF2-40B4-BE49-F238E27FC236}">
                <a16:creationId xmlns:a16="http://schemas.microsoft.com/office/drawing/2014/main" id="{539C2B1F-0F9A-52C4-E12B-04616192E114}"/>
              </a:ext>
            </a:extLst>
          </p:cNvPr>
          <p:cNvSpPr/>
          <p:nvPr/>
        </p:nvSpPr>
        <p:spPr>
          <a:xfrm>
            <a:off x="548640" y="4705502"/>
            <a:ext cx="320040" cy="56509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7" name="TextBox 22">
            <a:extLst>
              <a:ext uri="{FF2B5EF4-FFF2-40B4-BE49-F238E27FC236}">
                <a16:creationId xmlns:a16="http://schemas.microsoft.com/office/drawing/2014/main" id="{4688D5A2-00C6-DAB9-8C62-A06C93790254}"/>
              </a:ext>
            </a:extLst>
          </p:cNvPr>
          <p:cNvSpPr txBox="1"/>
          <p:nvPr/>
        </p:nvSpPr>
        <p:spPr>
          <a:xfrm>
            <a:off x="960120" y="4562856"/>
            <a:ext cx="54864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28" name="TextBox 23">
            <a:extLst>
              <a:ext uri="{FF2B5EF4-FFF2-40B4-BE49-F238E27FC236}">
                <a16:creationId xmlns:a16="http://schemas.microsoft.com/office/drawing/2014/main" id="{F809C9B2-CD89-4001-C7A2-3F4FC43A82B4}"/>
              </a:ext>
            </a:extLst>
          </p:cNvPr>
          <p:cNvSpPr txBox="1"/>
          <p:nvPr/>
        </p:nvSpPr>
        <p:spPr>
          <a:xfrm>
            <a:off x="1600200" y="4562856"/>
            <a:ext cx="320040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Skin Cancer</a:t>
            </a:r>
          </a:p>
        </p:txBody>
      </p:sp>
      <p:sp>
        <p:nvSpPr>
          <p:cNvPr id="29" name="TextBox 24">
            <a:extLst>
              <a:ext uri="{FF2B5EF4-FFF2-40B4-BE49-F238E27FC236}">
                <a16:creationId xmlns:a16="http://schemas.microsoft.com/office/drawing/2014/main" id="{1BAF822F-2385-F40D-8CF6-156EE3EBB433}"/>
              </a:ext>
            </a:extLst>
          </p:cNvPr>
          <p:cNvSpPr txBox="1"/>
          <p:nvPr/>
        </p:nvSpPr>
        <p:spPr>
          <a:xfrm>
            <a:off x="4937760" y="4562856"/>
            <a:ext cx="667512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Annual full-body skin examination</a:t>
            </a:r>
          </a:p>
        </p:txBody>
      </p:sp>
      <p:sp>
        <p:nvSpPr>
          <p:cNvPr id="30" name="Rectangle 29">
            <a:extLst>
              <a:ext uri="{FF2B5EF4-FFF2-40B4-BE49-F238E27FC236}">
                <a16:creationId xmlns:a16="http://schemas.microsoft.com/office/drawing/2014/main" id="{70EE9163-8827-35CC-45A0-B618279A5F62}"/>
              </a:ext>
            </a:extLst>
          </p:cNvPr>
          <p:cNvSpPr/>
          <p:nvPr/>
        </p:nvSpPr>
        <p:spPr>
          <a:xfrm>
            <a:off x="457200" y="5458968"/>
            <a:ext cx="11247120" cy="896112"/>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1" name="Rectangle 30">
            <a:extLst>
              <a:ext uri="{FF2B5EF4-FFF2-40B4-BE49-F238E27FC236}">
                <a16:creationId xmlns:a16="http://schemas.microsoft.com/office/drawing/2014/main" id="{7EB7A61A-C92B-AF2F-795D-36473142317F}"/>
              </a:ext>
            </a:extLst>
          </p:cNvPr>
          <p:cNvSpPr/>
          <p:nvPr/>
        </p:nvSpPr>
        <p:spPr>
          <a:xfrm>
            <a:off x="548640" y="5647334"/>
            <a:ext cx="320040" cy="56509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2" name="TextBox 27">
            <a:extLst>
              <a:ext uri="{FF2B5EF4-FFF2-40B4-BE49-F238E27FC236}">
                <a16:creationId xmlns:a16="http://schemas.microsoft.com/office/drawing/2014/main" id="{4F5BE63C-950C-24DC-2459-1E6747C6E8A2}"/>
              </a:ext>
            </a:extLst>
          </p:cNvPr>
          <p:cNvSpPr txBox="1"/>
          <p:nvPr/>
        </p:nvSpPr>
        <p:spPr>
          <a:xfrm>
            <a:off x="960120" y="5504688"/>
            <a:ext cx="54864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33" name="TextBox 28">
            <a:extLst>
              <a:ext uri="{FF2B5EF4-FFF2-40B4-BE49-F238E27FC236}">
                <a16:creationId xmlns:a16="http://schemas.microsoft.com/office/drawing/2014/main" id="{6583A5D4-8BDD-DB90-4A68-2A63D85C5F7F}"/>
              </a:ext>
            </a:extLst>
          </p:cNvPr>
          <p:cNvSpPr txBox="1"/>
          <p:nvPr/>
        </p:nvSpPr>
        <p:spPr>
          <a:xfrm>
            <a:off x="1600200" y="5504688"/>
            <a:ext cx="320040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Lung Cancer</a:t>
            </a:r>
          </a:p>
        </p:txBody>
      </p:sp>
      <p:sp>
        <p:nvSpPr>
          <p:cNvPr id="34" name="TextBox 29">
            <a:extLst>
              <a:ext uri="{FF2B5EF4-FFF2-40B4-BE49-F238E27FC236}">
                <a16:creationId xmlns:a16="http://schemas.microsoft.com/office/drawing/2014/main" id="{04FD3623-9C18-70DB-F236-34BF83FEAD75}"/>
              </a:ext>
            </a:extLst>
          </p:cNvPr>
          <p:cNvSpPr txBox="1"/>
          <p:nvPr/>
        </p:nvSpPr>
        <p:spPr>
          <a:xfrm>
            <a:off x="4937760" y="5504688"/>
            <a:ext cx="667512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Low-dose CT — for high-risk individuals</a:t>
            </a:r>
          </a:p>
        </p:txBody>
      </p:sp>
    </p:spTree>
    <p:extLst>
      <p:ext uri="{BB962C8B-B14F-4D97-AF65-F5344CB8AC3E}">
        <p14:creationId xmlns:p14="http://schemas.microsoft.com/office/powerpoint/2010/main" val="34375158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ADD23-EDE7-B8CB-861A-2A417FA4475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CBEA3F9-2ABD-C2D0-03C9-6A6E91732706}"/>
              </a:ext>
            </a:extLst>
          </p:cNvPr>
          <p:cNvSpPr>
            <a:spLocks noGrp="1"/>
          </p:cNvSpPr>
          <p:nvPr>
            <p:ph type="title"/>
          </p:nvPr>
        </p:nvSpPr>
        <p:spPr>
          <a:xfrm>
            <a:off x="520020" y="441435"/>
            <a:ext cx="11268075" cy="938957"/>
          </a:xfrm>
        </p:spPr>
        <p:txBody>
          <a:bodyPr/>
          <a:lstStyle/>
          <a:p>
            <a:r>
              <a:rPr lang="en-US">
                <a:latin typeface="Franklin Gothic Demi Cond"/>
                <a:ea typeface="Verdana"/>
              </a:rPr>
              <a:t>Heart Health checklist </a:t>
            </a:r>
          </a:p>
        </p:txBody>
      </p:sp>
      <p:sp>
        <p:nvSpPr>
          <p:cNvPr id="5" name="Date Placeholder 4">
            <a:extLst>
              <a:ext uri="{FF2B5EF4-FFF2-40B4-BE49-F238E27FC236}">
                <a16:creationId xmlns:a16="http://schemas.microsoft.com/office/drawing/2014/main" id="{810D6768-497B-608F-7E75-484A432B3BF9}"/>
              </a:ext>
            </a:extLst>
          </p:cNvPr>
          <p:cNvSpPr>
            <a:spLocks noGrp="1"/>
          </p:cNvSpPr>
          <p:nvPr>
            <p:ph type="dt" sz="half" idx="12"/>
          </p:nvPr>
        </p:nvSpPr>
        <p:spPr/>
        <p:txBody>
          <a:bodyPr/>
          <a:lstStyle/>
          <a:p>
            <a:fld id="{699A746E-CFE2-A44C-B8CA-F26F13958145}" type="datetime4">
              <a:rPr lang="en-US"/>
              <a:t>July 8, 2026</a:t>
            </a:fld>
            <a:endParaRPr lang="en-US"/>
          </a:p>
        </p:txBody>
      </p:sp>
      <p:sp>
        <p:nvSpPr>
          <p:cNvPr id="50" name="TextBox 4">
            <a:extLst>
              <a:ext uri="{FF2B5EF4-FFF2-40B4-BE49-F238E27FC236}">
                <a16:creationId xmlns:a16="http://schemas.microsoft.com/office/drawing/2014/main" id="{D0157B54-BBFA-0B29-C0F7-275445B187B6}"/>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Mental Health IS Health — Watch for these important signals:</a:t>
            </a:r>
          </a:p>
        </p:txBody>
      </p:sp>
      <p:sp>
        <p:nvSpPr>
          <p:cNvPr id="72" name="TextBox 4">
            <a:extLst>
              <a:ext uri="{FF2B5EF4-FFF2-40B4-BE49-F238E27FC236}">
                <a16:creationId xmlns:a16="http://schemas.microsoft.com/office/drawing/2014/main" id="{2C72161F-1003-D98F-D33B-6439464971B1}"/>
              </a:ext>
            </a:extLst>
          </p:cNvPr>
          <p:cNvSpPr txBox="1"/>
          <p:nvPr/>
        </p:nvSpPr>
        <p:spPr>
          <a:xfrm>
            <a:off x="457200" y="1051560"/>
            <a:ext cx="11247120" cy="369332"/>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i="1">
                <a:solidFill>
                  <a:srgbClr val="FFFFFF"/>
                </a:solidFill>
                <a:latin typeface="Arial"/>
              </a:rPr>
              <a:t>The transition begins years before the final menstrual period.</a:t>
            </a:r>
            <a:endParaRPr lang="en-US"/>
          </a:p>
        </p:txBody>
      </p:sp>
      <p:sp>
        <p:nvSpPr>
          <p:cNvPr id="7" name="Rectangle 6">
            <a:extLst>
              <a:ext uri="{FF2B5EF4-FFF2-40B4-BE49-F238E27FC236}">
                <a16:creationId xmlns:a16="http://schemas.microsoft.com/office/drawing/2014/main" id="{214B364D-E32A-FAF7-0738-D0D44DED71E0}"/>
              </a:ext>
            </a:extLst>
          </p:cNvPr>
          <p:cNvSpPr/>
          <p:nvPr/>
        </p:nvSpPr>
        <p:spPr>
          <a:xfrm>
            <a:off x="0" y="1005840"/>
            <a:ext cx="12191695" cy="4572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8" name="TextBox 4">
            <a:extLst>
              <a:ext uri="{FF2B5EF4-FFF2-40B4-BE49-F238E27FC236}">
                <a16:creationId xmlns:a16="http://schemas.microsoft.com/office/drawing/2014/main" id="{FC4B5210-ACDF-AC18-087D-5D10E74848A2}"/>
              </a:ext>
            </a:extLst>
          </p:cNvPr>
          <p:cNvSpPr txBox="1"/>
          <p:nvPr/>
        </p:nvSpPr>
        <p:spPr>
          <a:xfrm>
            <a:off x="457200" y="1051560"/>
            <a:ext cx="11247120" cy="369332"/>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i="1">
                <a:solidFill>
                  <a:srgbClr val="FFFFFF"/>
                </a:solidFill>
                <a:latin typeface="Arial"/>
                <a:cs typeface="Arial"/>
              </a:rPr>
              <a:t>Heart Health is built through small daily decisions repeated over years:</a:t>
            </a:r>
            <a:endParaRPr lang="en-US" sz="1800" b="0" i="1">
              <a:solidFill>
                <a:srgbClr val="FFFFFF"/>
              </a:solidFill>
              <a:latin typeface="Arial"/>
              <a:cs typeface="Arial"/>
            </a:endParaRPr>
          </a:p>
        </p:txBody>
      </p:sp>
      <p:sp>
        <p:nvSpPr>
          <p:cNvPr id="9" name="Rectangle 8">
            <a:extLst>
              <a:ext uri="{FF2B5EF4-FFF2-40B4-BE49-F238E27FC236}">
                <a16:creationId xmlns:a16="http://schemas.microsoft.com/office/drawing/2014/main" id="{DECA7B9B-9DAC-4F2A-9211-9D8FCA0F8599}"/>
              </a:ext>
            </a:extLst>
          </p:cNvPr>
          <p:cNvSpPr/>
          <p:nvPr/>
        </p:nvSpPr>
        <p:spPr>
          <a:xfrm>
            <a:off x="457200" y="1691640"/>
            <a:ext cx="11247120" cy="896112"/>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5" name="Rectangle 34">
            <a:extLst>
              <a:ext uri="{FF2B5EF4-FFF2-40B4-BE49-F238E27FC236}">
                <a16:creationId xmlns:a16="http://schemas.microsoft.com/office/drawing/2014/main" id="{B0607443-1919-9297-F28B-3BC0CF6B191F}"/>
              </a:ext>
            </a:extLst>
          </p:cNvPr>
          <p:cNvSpPr/>
          <p:nvPr/>
        </p:nvSpPr>
        <p:spPr>
          <a:xfrm>
            <a:off x="548640" y="1880006"/>
            <a:ext cx="320040" cy="56509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6" name="TextBox 7">
            <a:extLst>
              <a:ext uri="{FF2B5EF4-FFF2-40B4-BE49-F238E27FC236}">
                <a16:creationId xmlns:a16="http://schemas.microsoft.com/office/drawing/2014/main" id="{79E3FD30-E323-8445-2E6A-06BED0301862}"/>
              </a:ext>
            </a:extLst>
          </p:cNvPr>
          <p:cNvSpPr txBox="1"/>
          <p:nvPr/>
        </p:nvSpPr>
        <p:spPr>
          <a:xfrm>
            <a:off x="960120" y="1737360"/>
            <a:ext cx="54864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37" name="TextBox 8">
            <a:extLst>
              <a:ext uri="{FF2B5EF4-FFF2-40B4-BE49-F238E27FC236}">
                <a16:creationId xmlns:a16="http://schemas.microsoft.com/office/drawing/2014/main" id="{21DCF27A-84CA-E045-E07B-38AB201B09B6}"/>
              </a:ext>
            </a:extLst>
          </p:cNvPr>
          <p:cNvSpPr txBox="1"/>
          <p:nvPr/>
        </p:nvSpPr>
        <p:spPr>
          <a:xfrm>
            <a:off x="1600200" y="1737360"/>
            <a:ext cx="320040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Blood Pressure</a:t>
            </a:r>
          </a:p>
        </p:txBody>
      </p:sp>
      <p:sp>
        <p:nvSpPr>
          <p:cNvPr id="38" name="TextBox 9">
            <a:extLst>
              <a:ext uri="{FF2B5EF4-FFF2-40B4-BE49-F238E27FC236}">
                <a16:creationId xmlns:a16="http://schemas.microsoft.com/office/drawing/2014/main" id="{572616D5-8799-1F03-7078-D5CEE2F47941}"/>
              </a:ext>
            </a:extLst>
          </p:cNvPr>
          <p:cNvSpPr txBox="1"/>
          <p:nvPr/>
        </p:nvSpPr>
        <p:spPr>
          <a:xfrm>
            <a:off x="4937760" y="1737360"/>
            <a:ext cx="667512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Target: &lt; 120/80 mmHg — check regularly</a:t>
            </a:r>
          </a:p>
        </p:txBody>
      </p:sp>
      <p:sp>
        <p:nvSpPr>
          <p:cNvPr id="39" name="Rectangle 38">
            <a:extLst>
              <a:ext uri="{FF2B5EF4-FFF2-40B4-BE49-F238E27FC236}">
                <a16:creationId xmlns:a16="http://schemas.microsoft.com/office/drawing/2014/main" id="{8652E701-51C4-7B34-35E4-E2CF3228AE94}"/>
              </a:ext>
            </a:extLst>
          </p:cNvPr>
          <p:cNvSpPr/>
          <p:nvPr/>
        </p:nvSpPr>
        <p:spPr>
          <a:xfrm>
            <a:off x="457200" y="2633472"/>
            <a:ext cx="11247120" cy="896112"/>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0" name="Rectangle 39">
            <a:extLst>
              <a:ext uri="{FF2B5EF4-FFF2-40B4-BE49-F238E27FC236}">
                <a16:creationId xmlns:a16="http://schemas.microsoft.com/office/drawing/2014/main" id="{F51B3B20-4B00-74C4-7190-1EF3B3C69003}"/>
              </a:ext>
            </a:extLst>
          </p:cNvPr>
          <p:cNvSpPr/>
          <p:nvPr/>
        </p:nvSpPr>
        <p:spPr>
          <a:xfrm>
            <a:off x="548640" y="2821838"/>
            <a:ext cx="320040" cy="56509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1" name="TextBox 12">
            <a:extLst>
              <a:ext uri="{FF2B5EF4-FFF2-40B4-BE49-F238E27FC236}">
                <a16:creationId xmlns:a16="http://schemas.microsoft.com/office/drawing/2014/main" id="{9E93CFDC-0DCE-5A0F-9D30-E1FF5CEC227C}"/>
              </a:ext>
            </a:extLst>
          </p:cNvPr>
          <p:cNvSpPr txBox="1"/>
          <p:nvPr/>
        </p:nvSpPr>
        <p:spPr>
          <a:xfrm>
            <a:off x="960120" y="2679192"/>
            <a:ext cx="54864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42" name="TextBox 13">
            <a:extLst>
              <a:ext uri="{FF2B5EF4-FFF2-40B4-BE49-F238E27FC236}">
                <a16:creationId xmlns:a16="http://schemas.microsoft.com/office/drawing/2014/main" id="{4ABA17CB-1965-FF39-47A1-D4A77D6252E2}"/>
              </a:ext>
            </a:extLst>
          </p:cNvPr>
          <p:cNvSpPr txBox="1"/>
          <p:nvPr/>
        </p:nvSpPr>
        <p:spPr>
          <a:xfrm>
            <a:off x="1600200" y="2679192"/>
            <a:ext cx="320040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Cholesterol</a:t>
            </a:r>
          </a:p>
        </p:txBody>
      </p:sp>
      <p:sp>
        <p:nvSpPr>
          <p:cNvPr id="43" name="TextBox 14">
            <a:extLst>
              <a:ext uri="{FF2B5EF4-FFF2-40B4-BE49-F238E27FC236}">
                <a16:creationId xmlns:a16="http://schemas.microsoft.com/office/drawing/2014/main" id="{E4AFCA70-68B4-DCB4-A512-093AE34F7E82}"/>
              </a:ext>
            </a:extLst>
          </p:cNvPr>
          <p:cNvSpPr txBox="1"/>
          <p:nvPr/>
        </p:nvSpPr>
        <p:spPr>
          <a:xfrm>
            <a:off x="4937760" y="2679192"/>
            <a:ext cx="667512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Know your LDL, HDL, and triglycerides</a:t>
            </a:r>
          </a:p>
        </p:txBody>
      </p:sp>
      <p:sp>
        <p:nvSpPr>
          <p:cNvPr id="44" name="Rectangle 43">
            <a:extLst>
              <a:ext uri="{FF2B5EF4-FFF2-40B4-BE49-F238E27FC236}">
                <a16:creationId xmlns:a16="http://schemas.microsoft.com/office/drawing/2014/main" id="{91B31324-F0AE-C6BD-625C-F73E417AE170}"/>
              </a:ext>
            </a:extLst>
          </p:cNvPr>
          <p:cNvSpPr/>
          <p:nvPr/>
        </p:nvSpPr>
        <p:spPr>
          <a:xfrm>
            <a:off x="457200" y="3575304"/>
            <a:ext cx="11247120" cy="896112"/>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5" name="Rectangle 44">
            <a:extLst>
              <a:ext uri="{FF2B5EF4-FFF2-40B4-BE49-F238E27FC236}">
                <a16:creationId xmlns:a16="http://schemas.microsoft.com/office/drawing/2014/main" id="{D5758D74-42A6-F8FA-D021-91B9A1585F27}"/>
              </a:ext>
            </a:extLst>
          </p:cNvPr>
          <p:cNvSpPr/>
          <p:nvPr/>
        </p:nvSpPr>
        <p:spPr>
          <a:xfrm>
            <a:off x="548640" y="3763670"/>
            <a:ext cx="320040" cy="56509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6" name="TextBox 17">
            <a:extLst>
              <a:ext uri="{FF2B5EF4-FFF2-40B4-BE49-F238E27FC236}">
                <a16:creationId xmlns:a16="http://schemas.microsoft.com/office/drawing/2014/main" id="{3543D495-38E5-0256-403F-B70A8FA8B497}"/>
              </a:ext>
            </a:extLst>
          </p:cNvPr>
          <p:cNvSpPr txBox="1"/>
          <p:nvPr/>
        </p:nvSpPr>
        <p:spPr>
          <a:xfrm>
            <a:off x="960120" y="3621024"/>
            <a:ext cx="54864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47" name="TextBox 18">
            <a:extLst>
              <a:ext uri="{FF2B5EF4-FFF2-40B4-BE49-F238E27FC236}">
                <a16:creationId xmlns:a16="http://schemas.microsoft.com/office/drawing/2014/main" id="{B9865980-05B5-153B-C508-FCB0EE46EB0B}"/>
              </a:ext>
            </a:extLst>
          </p:cNvPr>
          <p:cNvSpPr txBox="1"/>
          <p:nvPr/>
        </p:nvSpPr>
        <p:spPr>
          <a:xfrm>
            <a:off x="1600200" y="3621024"/>
            <a:ext cx="320040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Blood Glucose</a:t>
            </a:r>
          </a:p>
        </p:txBody>
      </p:sp>
      <p:sp>
        <p:nvSpPr>
          <p:cNvPr id="48" name="TextBox 19">
            <a:extLst>
              <a:ext uri="{FF2B5EF4-FFF2-40B4-BE49-F238E27FC236}">
                <a16:creationId xmlns:a16="http://schemas.microsoft.com/office/drawing/2014/main" id="{169F0FAC-E4FF-626B-154F-2E0545411E5A}"/>
              </a:ext>
            </a:extLst>
          </p:cNvPr>
          <p:cNvSpPr txBox="1"/>
          <p:nvPr/>
        </p:nvSpPr>
        <p:spPr>
          <a:xfrm>
            <a:off x="4937760" y="3621024"/>
            <a:ext cx="667512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A1c screening for diabetes risk</a:t>
            </a:r>
          </a:p>
        </p:txBody>
      </p:sp>
      <p:sp>
        <p:nvSpPr>
          <p:cNvPr id="49" name="Rectangle 48">
            <a:extLst>
              <a:ext uri="{FF2B5EF4-FFF2-40B4-BE49-F238E27FC236}">
                <a16:creationId xmlns:a16="http://schemas.microsoft.com/office/drawing/2014/main" id="{A2B89790-2269-61E8-8CF6-39E2CC656803}"/>
              </a:ext>
            </a:extLst>
          </p:cNvPr>
          <p:cNvSpPr/>
          <p:nvPr/>
        </p:nvSpPr>
        <p:spPr>
          <a:xfrm>
            <a:off x="457200" y="4517136"/>
            <a:ext cx="11247120" cy="896112"/>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1" name="Rectangle 50">
            <a:extLst>
              <a:ext uri="{FF2B5EF4-FFF2-40B4-BE49-F238E27FC236}">
                <a16:creationId xmlns:a16="http://schemas.microsoft.com/office/drawing/2014/main" id="{CAB54ED7-1FB1-92A5-A786-EBA0185D1566}"/>
              </a:ext>
            </a:extLst>
          </p:cNvPr>
          <p:cNvSpPr/>
          <p:nvPr/>
        </p:nvSpPr>
        <p:spPr>
          <a:xfrm>
            <a:off x="548640" y="4705502"/>
            <a:ext cx="320040" cy="56509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2" name="TextBox 22">
            <a:extLst>
              <a:ext uri="{FF2B5EF4-FFF2-40B4-BE49-F238E27FC236}">
                <a16:creationId xmlns:a16="http://schemas.microsoft.com/office/drawing/2014/main" id="{9F7713BE-16D1-BAF2-4BAB-7E6E700C9420}"/>
              </a:ext>
            </a:extLst>
          </p:cNvPr>
          <p:cNvSpPr txBox="1"/>
          <p:nvPr/>
        </p:nvSpPr>
        <p:spPr>
          <a:xfrm>
            <a:off x="960120" y="4562856"/>
            <a:ext cx="54864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53" name="TextBox 23">
            <a:extLst>
              <a:ext uri="{FF2B5EF4-FFF2-40B4-BE49-F238E27FC236}">
                <a16:creationId xmlns:a16="http://schemas.microsoft.com/office/drawing/2014/main" id="{1059F7E3-4A18-7BCB-BBDD-C42927007057}"/>
              </a:ext>
            </a:extLst>
          </p:cNvPr>
          <p:cNvSpPr txBox="1"/>
          <p:nvPr/>
        </p:nvSpPr>
        <p:spPr>
          <a:xfrm>
            <a:off x="1600200" y="4562856"/>
            <a:ext cx="320040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Family History</a:t>
            </a:r>
          </a:p>
        </p:txBody>
      </p:sp>
      <p:sp>
        <p:nvSpPr>
          <p:cNvPr id="54" name="TextBox 24">
            <a:extLst>
              <a:ext uri="{FF2B5EF4-FFF2-40B4-BE49-F238E27FC236}">
                <a16:creationId xmlns:a16="http://schemas.microsoft.com/office/drawing/2014/main" id="{881D2C93-184E-E67B-DBF6-1E8B44C69448}"/>
              </a:ext>
            </a:extLst>
          </p:cNvPr>
          <p:cNvSpPr txBox="1"/>
          <p:nvPr/>
        </p:nvSpPr>
        <p:spPr>
          <a:xfrm>
            <a:off x="4937760" y="4562856"/>
            <a:ext cx="667512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Early heart disease in close relatives matters</a:t>
            </a:r>
          </a:p>
        </p:txBody>
      </p:sp>
      <p:sp>
        <p:nvSpPr>
          <p:cNvPr id="55" name="Rectangle 54">
            <a:extLst>
              <a:ext uri="{FF2B5EF4-FFF2-40B4-BE49-F238E27FC236}">
                <a16:creationId xmlns:a16="http://schemas.microsoft.com/office/drawing/2014/main" id="{EA2355B2-1D92-024F-6254-59A3ADFD8AC5}"/>
              </a:ext>
            </a:extLst>
          </p:cNvPr>
          <p:cNvSpPr/>
          <p:nvPr/>
        </p:nvSpPr>
        <p:spPr>
          <a:xfrm>
            <a:off x="457200" y="5458968"/>
            <a:ext cx="11247120" cy="896112"/>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6" name="Rectangle 55">
            <a:extLst>
              <a:ext uri="{FF2B5EF4-FFF2-40B4-BE49-F238E27FC236}">
                <a16:creationId xmlns:a16="http://schemas.microsoft.com/office/drawing/2014/main" id="{4BCC3F08-A71E-241B-181F-9453A1ADACE4}"/>
              </a:ext>
            </a:extLst>
          </p:cNvPr>
          <p:cNvSpPr/>
          <p:nvPr/>
        </p:nvSpPr>
        <p:spPr>
          <a:xfrm>
            <a:off x="548640" y="5647334"/>
            <a:ext cx="320040" cy="56509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7" name="TextBox 27">
            <a:extLst>
              <a:ext uri="{FF2B5EF4-FFF2-40B4-BE49-F238E27FC236}">
                <a16:creationId xmlns:a16="http://schemas.microsoft.com/office/drawing/2014/main" id="{99A4FFBE-9259-410A-13CC-3081890F68C7}"/>
              </a:ext>
            </a:extLst>
          </p:cNvPr>
          <p:cNvSpPr txBox="1"/>
          <p:nvPr/>
        </p:nvSpPr>
        <p:spPr>
          <a:xfrm>
            <a:off x="960120" y="5504688"/>
            <a:ext cx="54864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58" name="TextBox 28">
            <a:extLst>
              <a:ext uri="{FF2B5EF4-FFF2-40B4-BE49-F238E27FC236}">
                <a16:creationId xmlns:a16="http://schemas.microsoft.com/office/drawing/2014/main" id="{B0C7B16B-4D38-F1D8-E60F-5CC20AC54F49}"/>
              </a:ext>
            </a:extLst>
          </p:cNvPr>
          <p:cNvSpPr txBox="1"/>
          <p:nvPr/>
        </p:nvSpPr>
        <p:spPr>
          <a:xfrm>
            <a:off x="1600200" y="5504688"/>
            <a:ext cx="320040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Activity Level</a:t>
            </a:r>
          </a:p>
        </p:txBody>
      </p:sp>
      <p:sp>
        <p:nvSpPr>
          <p:cNvPr id="59" name="TextBox 29">
            <a:extLst>
              <a:ext uri="{FF2B5EF4-FFF2-40B4-BE49-F238E27FC236}">
                <a16:creationId xmlns:a16="http://schemas.microsoft.com/office/drawing/2014/main" id="{34242D93-DA04-D8C4-7858-F29ACD434562}"/>
              </a:ext>
            </a:extLst>
          </p:cNvPr>
          <p:cNvSpPr txBox="1"/>
          <p:nvPr/>
        </p:nvSpPr>
        <p:spPr>
          <a:xfrm>
            <a:off x="4937760" y="5504688"/>
            <a:ext cx="6675120" cy="85039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Aim for 150 min/week moderate exercise</a:t>
            </a:r>
          </a:p>
        </p:txBody>
      </p:sp>
    </p:spTree>
    <p:extLst>
      <p:ext uri="{BB962C8B-B14F-4D97-AF65-F5344CB8AC3E}">
        <p14:creationId xmlns:p14="http://schemas.microsoft.com/office/powerpoint/2010/main" val="40431230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9BDAA-2988-98B7-5B46-9CE316CDB8E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E3B8D91-DF00-47DD-1C65-1E5003BA6DA1}"/>
              </a:ext>
            </a:extLst>
          </p:cNvPr>
          <p:cNvSpPr>
            <a:spLocks noGrp="1"/>
          </p:cNvSpPr>
          <p:nvPr>
            <p:ph type="title"/>
          </p:nvPr>
        </p:nvSpPr>
        <p:spPr>
          <a:xfrm>
            <a:off x="520020" y="441435"/>
            <a:ext cx="11268075" cy="938957"/>
          </a:xfrm>
        </p:spPr>
        <p:txBody>
          <a:bodyPr/>
          <a:lstStyle/>
          <a:p>
            <a:r>
              <a:rPr lang="en-US">
                <a:latin typeface="Franklin Gothic Demi Cond"/>
                <a:ea typeface="Verdana"/>
              </a:rPr>
              <a:t>Menopause checklist</a:t>
            </a:r>
          </a:p>
        </p:txBody>
      </p:sp>
      <p:sp>
        <p:nvSpPr>
          <p:cNvPr id="5" name="Date Placeholder 4">
            <a:extLst>
              <a:ext uri="{FF2B5EF4-FFF2-40B4-BE49-F238E27FC236}">
                <a16:creationId xmlns:a16="http://schemas.microsoft.com/office/drawing/2014/main" id="{F976C242-233D-FBD8-83A2-C7EE13643BC6}"/>
              </a:ext>
            </a:extLst>
          </p:cNvPr>
          <p:cNvSpPr>
            <a:spLocks noGrp="1"/>
          </p:cNvSpPr>
          <p:nvPr>
            <p:ph type="dt" sz="half" idx="12"/>
          </p:nvPr>
        </p:nvSpPr>
        <p:spPr/>
        <p:txBody>
          <a:bodyPr/>
          <a:lstStyle/>
          <a:p>
            <a:fld id="{699A746E-CFE2-A44C-B8CA-F26F13958145}" type="datetime4">
              <a:rPr lang="en-US"/>
              <a:t>July 8, 2026</a:t>
            </a:fld>
            <a:endParaRPr lang="en-US"/>
          </a:p>
        </p:txBody>
      </p:sp>
      <p:sp>
        <p:nvSpPr>
          <p:cNvPr id="50" name="TextBox 4">
            <a:extLst>
              <a:ext uri="{FF2B5EF4-FFF2-40B4-BE49-F238E27FC236}">
                <a16:creationId xmlns:a16="http://schemas.microsoft.com/office/drawing/2014/main" id="{EE6713AE-DABA-618C-E989-6B71A6E41868}"/>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Mental Health IS Health — Watch for these important signals:</a:t>
            </a:r>
          </a:p>
        </p:txBody>
      </p:sp>
      <p:sp>
        <p:nvSpPr>
          <p:cNvPr id="72" name="TextBox 4">
            <a:extLst>
              <a:ext uri="{FF2B5EF4-FFF2-40B4-BE49-F238E27FC236}">
                <a16:creationId xmlns:a16="http://schemas.microsoft.com/office/drawing/2014/main" id="{56528DB0-E516-AA09-78C1-2FA87574102D}"/>
              </a:ext>
            </a:extLst>
          </p:cNvPr>
          <p:cNvSpPr txBox="1"/>
          <p:nvPr/>
        </p:nvSpPr>
        <p:spPr>
          <a:xfrm>
            <a:off x="457200" y="1051560"/>
            <a:ext cx="11247120" cy="369332"/>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i="1">
                <a:solidFill>
                  <a:srgbClr val="FFFFFF"/>
                </a:solidFill>
                <a:latin typeface="Arial"/>
              </a:rPr>
              <a:t>The transition begins years before the final menstrual period.</a:t>
            </a:r>
            <a:endParaRPr lang="en-US"/>
          </a:p>
        </p:txBody>
      </p:sp>
      <p:sp>
        <p:nvSpPr>
          <p:cNvPr id="7" name="Rectangle 6">
            <a:extLst>
              <a:ext uri="{FF2B5EF4-FFF2-40B4-BE49-F238E27FC236}">
                <a16:creationId xmlns:a16="http://schemas.microsoft.com/office/drawing/2014/main" id="{0A320E6B-09D4-F829-44AB-6888FC32073E}"/>
              </a:ext>
            </a:extLst>
          </p:cNvPr>
          <p:cNvSpPr/>
          <p:nvPr/>
        </p:nvSpPr>
        <p:spPr>
          <a:xfrm>
            <a:off x="0" y="1005840"/>
            <a:ext cx="12191695" cy="4572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8" name="TextBox 4">
            <a:extLst>
              <a:ext uri="{FF2B5EF4-FFF2-40B4-BE49-F238E27FC236}">
                <a16:creationId xmlns:a16="http://schemas.microsoft.com/office/drawing/2014/main" id="{E1447D55-FB9C-5CDE-B23B-741D7A18FDE0}"/>
              </a:ext>
            </a:extLst>
          </p:cNvPr>
          <p:cNvSpPr txBox="1"/>
          <p:nvPr/>
        </p:nvSpPr>
        <p:spPr>
          <a:xfrm>
            <a:off x="457200" y="1051560"/>
            <a:ext cx="11247120" cy="369332"/>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i="1">
                <a:solidFill>
                  <a:srgbClr val="FFFFFF"/>
                </a:solidFill>
                <a:latin typeface="Arial"/>
                <a:cs typeface="Arial"/>
              </a:rPr>
              <a:t>You deserve comprehensive, compassionate care throughout this transition: </a:t>
            </a:r>
            <a:endParaRPr lang="en-US"/>
          </a:p>
        </p:txBody>
      </p:sp>
      <p:sp>
        <p:nvSpPr>
          <p:cNvPr id="2" name="Rectangle 1">
            <a:extLst>
              <a:ext uri="{FF2B5EF4-FFF2-40B4-BE49-F238E27FC236}">
                <a16:creationId xmlns:a16="http://schemas.microsoft.com/office/drawing/2014/main" id="{730388BE-048C-B3D1-9B68-3863D99CF494}"/>
              </a:ext>
            </a:extLst>
          </p:cNvPr>
          <p:cNvSpPr/>
          <p:nvPr/>
        </p:nvSpPr>
        <p:spPr>
          <a:xfrm>
            <a:off x="457200" y="1691640"/>
            <a:ext cx="11247120" cy="7391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 name="Rectangle 2">
            <a:extLst>
              <a:ext uri="{FF2B5EF4-FFF2-40B4-BE49-F238E27FC236}">
                <a16:creationId xmlns:a16="http://schemas.microsoft.com/office/drawing/2014/main" id="{7168FD44-B0DB-E97E-4E5E-C6440B2480BE}"/>
              </a:ext>
            </a:extLst>
          </p:cNvPr>
          <p:cNvSpPr/>
          <p:nvPr/>
        </p:nvSpPr>
        <p:spPr>
          <a:xfrm>
            <a:off x="548640" y="1848612"/>
            <a:ext cx="320040" cy="470916"/>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 name="TextBox 7">
            <a:extLst>
              <a:ext uri="{FF2B5EF4-FFF2-40B4-BE49-F238E27FC236}">
                <a16:creationId xmlns:a16="http://schemas.microsoft.com/office/drawing/2014/main" id="{99663BB8-DB26-EE9C-F09B-2755E730C6C4}"/>
              </a:ext>
            </a:extLst>
          </p:cNvPr>
          <p:cNvSpPr txBox="1"/>
          <p:nvPr/>
        </p:nvSpPr>
        <p:spPr>
          <a:xfrm>
            <a:off x="960120" y="1737360"/>
            <a:ext cx="54864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10" name="TextBox 8">
            <a:extLst>
              <a:ext uri="{FF2B5EF4-FFF2-40B4-BE49-F238E27FC236}">
                <a16:creationId xmlns:a16="http://schemas.microsoft.com/office/drawing/2014/main" id="{7A964405-DD2A-C5A1-829E-E74B0EB0BF7A}"/>
              </a:ext>
            </a:extLst>
          </p:cNvPr>
          <p:cNvSpPr txBox="1"/>
          <p:nvPr/>
        </p:nvSpPr>
        <p:spPr>
          <a:xfrm>
            <a:off x="1600200" y="1737360"/>
            <a:ext cx="320040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Sleep</a:t>
            </a:r>
          </a:p>
        </p:txBody>
      </p:sp>
      <p:sp>
        <p:nvSpPr>
          <p:cNvPr id="11" name="TextBox 9">
            <a:extLst>
              <a:ext uri="{FF2B5EF4-FFF2-40B4-BE49-F238E27FC236}">
                <a16:creationId xmlns:a16="http://schemas.microsoft.com/office/drawing/2014/main" id="{0531BAC1-6324-445D-F4E4-DB9F9E1EF98E}"/>
              </a:ext>
            </a:extLst>
          </p:cNvPr>
          <p:cNvSpPr txBox="1"/>
          <p:nvPr/>
        </p:nvSpPr>
        <p:spPr>
          <a:xfrm>
            <a:off x="4937760" y="1737360"/>
            <a:ext cx="667512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Quality, duration, and sleep architecture</a:t>
            </a:r>
          </a:p>
        </p:txBody>
      </p:sp>
      <p:sp>
        <p:nvSpPr>
          <p:cNvPr id="12" name="Rectangle 11">
            <a:extLst>
              <a:ext uri="{FF2B5EF4-FFF2-40B4-BE49-F238E27FC236}">
                <a16:creationId xmlns:a16="http://schemas.microsoft.com/office/drawing/2014/main" id="{BA513959-E08D-950C-C27F-2A04742F5426}"/>
              </a:ext>
            </a:extLst>
          </p:cNvPr>
          <p:cNvSpPr/>
          <p:nvPr/>
        </p:nvSpPr>
        <p:spPr>
          <a:xfrm>
            <a:off x="457200" y="2476500"/>
            <a:ext cx="11247120" cy="73914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3" name="Rectangle 12">
            <a:extLst>
              <a:ext uri="{FF2B5EF4-FFF2-40B4-BE49-F238E27FC236}">
                <a16:creationId xmlns:a16="http://schemas.microsoft.com/office/drawing/2014/main" id="{91F27C03-698C-A17F-727D-93DF427059B0}"/>
              </a:ext>
            </a:extLst>
          </p:cNvPr>
          <p:cNvSpPr/>
          <p:nvPr/>
        </p:nvSpPr>
        <p:spPr>
          <a:xfrm>
            <a:off x="548640" y="2633472"/>
            <a:ext cx="320040" cy="470916"/>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4" name="TextBox 12">
            <a:extLst>
              <a:ext uri="{FF2B5EF4-FFF2-40B4-BE49-F238E27FC236}">
                <a16:creationId xmlns:a16="http://schemas.microsoft.com/office/drawing/2014/main" id="{D473FD1B-5535-83E4-A958-34E589B68B17}"/>
              </a:ext>
            </a:extLst>
          </p:cNvPr>
          <p:cNvSpPr txBox="1"/>
          <p:nvPr/>
        </p:nvSpPr>
        <p:spPr>
          <a:xfrm>
            <a:off x="960120" y="2522220"/>
            <a:ext cx="54864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15" name="TextBox 13">
            <a:extLst>
              <a:ext uri="{FF2B5EF4-FFF2-40B4-BE49-F238E27FC236}">
                <a16:creationId xmlns:a16="http://schemas.microsoft.com/office/drawing/2014/main" id="{960D1038-6066-8D47-DDC0-170ED34E83FF}"/>
              </a:ext>
            </a:extLst>
          </p:cNvPr>
          <p:cNvSpPr txBox="1"/>
          <p:nvPr/>
        </p:nvSpPr>
        <p:spPr>
          <a:xfrm>
            <a:off x="1600200" y="2522220"/>
            <a:ext cx="320040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Mood</a:t>
            </a:r>
          </a:p>
        </p:txBody>
      </p:sp>
      <p:sp>
        <p:nvSpPr>
          <p:cNvPr id="16" name="TextBox 14">
            <a:extLst>
              <a:ext uri="{FF2B5EF4-FFF2-40B4-BE49-F238E27FC236}">
                <a16:creationId xmlns:a16="http://schemas.microsoft.com/office/drawing/2014/main" id="{82C7EC8B-76F1-06E6-B4CC-7D35145C7539}"/>
              </a:ext>
            </a:extLst>
          </p:cNvPr>
          <p:cNvSpPr txBox="1"/>
          <p:nvPr/>
        </p:nvSpPr>
        <p:spPr>
          <a:xfrm>
            <a:off x="4937760" y="2522220"/>
            <a:ext cx="667512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Anxiety, depression, and emotional well-being</a:t>
            </a:r>
          </a:p>
        </p:txBody>
      </p:sp>
      <p:sp>
        <p:nvSpPr>
          <p:cNvPr id="17" name="Rectangle 16">
            <a:extLst>
              <a:ext uri="{FF2B5EF4-FFF2-40B4-BE49-F238E27FC236}">
                <a16:creationId xmlns:a16="http://schemas.microsoft.com/office/drawing/2014/main" id="{AC65AF69-2A3F-8A5C-7673-29F15431D93A}"/>
              </a:ext>
            </a:extLst>
          </p:cNvPr>
          <p:cNvSpPr/>
          <p:nvPr/>
        </p:nvSpPr>
        <p:spPr>
          <a:xfrm>
            <a:off x="457200" y="3261360"/>
            <a:ext cx="11247120" cy="7391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8" name="Rectangle 17">
            <a:extLst>
              <a:ext uri="{FF2B5EF4-FFF2-40B4-BE49-F238E27FC236}">
                <a16:creationId xmlns:a16="http://schemas.microsoft.com/office/drawing/2014/main" id="{EAF3F13B-D45F-7F7A-0661-CEF2E2E0582F}"/>
              </a:ext>
            </a:extLst>
          </p:cNvPr>
          <p:cNvSpPr/>
          <p:nvPr/>
        </p:nvSpPr>
        <p:spPr>
          <a:xfrm>
            <a:off x="548640" y="3418332"/>
            <a:ext cx="320040" cy="470916"/>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9" name="TextBox 17">
            <a:extLst>
              <a:ext uri="{FF2B5EF4-FFF2-40B4-BE49-F238E27FC236}">
                <a16:creationId xmlns:a16="http://schemas.microsoft.com/office/drawing/2014/main" id="{6E3ACBD8-E2C2-4291-FE10-45EA0CBBF641}"/>
              </a:ext>
            </a:extLst>
          </p:cNvPr>
          <p:cNvSpPr txBox="1"/>
          <p:nvPr/>
        </p:nvSpPr>
        <p:spPr>
          <a:xfrm>
            <a:off x="960120" y="3307080"/>
            <a:ext cx="54864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20" name="TextBox 18">
            <a:extLst>
              <a:ext uri="{FF2B5EF4-FFF2-40B4-BE49-F238E27FC236}">
                <a16:creationId xmlns:a16="http://schemas.microsoft.com/office/drawing/2014/main" id="{C318638F-BC23-736A-5481-A6A6AE71254E}"/>
              </a:ext>
            </a:extLst>
          </p:cNvPr>
          <p:cNvSpPr txBox="1"/>
          <p:nvPr/>
        </p:nvSpPr>
        <p:spPr>
          <a:xfrm>
            <a:off x="1600200" y="3307080"/>
            <a:ext cx="320040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Hot Flashes</a:t>
            </a:r>
          </a:p>
        </p:txBody>
      </p:sp>
      <p:sp>
        <p:nvSpPr>
          <p:cNvPr id="21" name="TextBox 19">
            <a:extLst>
              <a:ext uri="{FF2B5EF4-FFF2-40B4-BE49-F238E27FC236}">
                <a16:creationId xmlns:a16="http://schemas.microsoft.com/office/drawing/2014/main" id="{66DDC45A-BF7D-C63C-6BA6-8341206A2737}"/>
              </a:ext>
            </a:extLst>
          </p:cNvPr>
          <p:cNvSpPr txBox="1"/>
          <p:nvPr/>
        </p:nvSpPr>
        <p:spPr>
          <a:xfrm>
            <a:off x="4937760" y="3307080"/>
            <a:ext cx="667512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Frequency, severity, and impact on daily life</a:t>
            </a:r>
          </a:p>
        </p:txBody>
      </p:sp>
      <p:sp>
        <p:nvSpPr>
          <p:cNvPr id="22" name="Rectangle 21">
            <a:extLst>
              <a:ext uri="{FF2B5EF4-FFF2-40B4-BE49-F238E27FC236}">
                <a16:creationId xmlns:a16="http://schemas.microsoft.com/office/drawing/2014/main" id="{70F92B2F-6456-3DEA-6CE8-7E14007FE0CF}"/>
              </a:ext>
            </a:extLst>
          </p:cNvPr>
          <p:cNvSpPr/>
          <p:nvPr/>
        </p:nvSpPr>
        <p:spPr>
          <a:xfrm>
            <a:off x="457200" y="4046220"/>
            <a:ext cx="11247120" cy="73914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3" name="Rectangle 22">
            <a:extLst>
              <a:ext uri="{FF2B5EF4-FFF2-40B4-BE49-F238E27FC236}">
                <a16:creationId xmlns:a16="http://schemas.microsoft.com/office/drawing/2014/main" id="{E35FA985-3EAE-DC1F-0A86-E78184E5368C}"/>
              </a:ext>
            </a:extLst>
          </p:cNvPr>
          <p:cNvSpPr/>
          <p:nvPr/>
        </p:nvSpPr>
        <p:spPr>
          <a:xfrm>
            <a:off x="548640" y="4203192"/>
            <a:ext cx="320040" cy="470916"/>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4" name="TextBox 22">
            <a:extLst>
              <a:ext uri="{FF2B5EF4-FFF2-40B4-BE49-F238E27FC236}">
                <a16:creationId xmlns:a16="http://schemas.microsoft.com/office/drawing/2014/main" id="{29E63C53-C6CE-DF5F-9233-CBB265C0A721}"/>
              </a:ext>
            </a:extLst>
          </p:cNvPr>
          <p:cNvSpPr txBox="1"/>
          <p:nvPr/>
        </p:nvSpPr>
        <p:spPr>
          <a:xfrm>
            <a:off x="960120" y="4091940"/>
            <a:ext cx="54864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25" name="TextBox 23">
            <a:extLst>
              <a:ext uri="{FF2B5EF4-FFF2-40B4-BE49-F238E27FC236}">
                <a16:creationId xmlns:a16="http://schemas.microsoft.com/office/drawing/2014/main" id="{8DDE72F7-7F6B-49C3-C3D1-8F2A4A59B0EF}"/>
              </a:ext>
            </a:extLst>
          </p:cNvPr>
          <p:cNvSpPr txBox="1"/>
          <p:nvPr/>
        </p:nvSpPr>
        <p:spPr>
          <a:xfrm>
            <a:off x="1600200" y="4091940"/>
            <a:ext cx="320040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Bone Health</a:t>
            </a:r>
          </a:p>
        </p:txBody>
      </p:sp>
      <p:sp>
        <p:nvSpPr>
          <p:cNvPr id="26" name="TextBox 24">
            <a:extLst>
              <a:ext uri="{FF2B5EF4-FFF2-40B4-BE49-F238E27FC236}">
                <a16:creationId xmlns:a16="http://schemas.microsoft.com/office/drawing/2014/main" id="{064CC218-E4DF-1F40-3973-9E92E89CEF56}"/>
              </a:ext>
            </a:extLst>
          </p:cNvPr>
          <p:cNvSpPr txBox="1"/>
          <p:nvPr/>
        </p:nvSpPr>
        <p:spPr>
          <a:xfrm>
            <a:off x="4937760" y="4091940"/>
            <a:ext cx="667512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DEXA scan and bone-protective strategies</a:t>
            </a:r>
          </a:p>
        </p:txBody>
      </p:sp>
      <p:sp>
        <p:nvSpPr>
          <p:cNvPr id="27" name="Rectangle 26">
            <a:extLst>
              <a:ext uri="{FF2B5EF4-FFF2-40B4-BE49-F238E27FC236}">
                <a16:creationId xmlns:a16="http://schemas.microsoft.com/office/drawing/2014/main" id="{DF58ACB4-805C-0E46-4E4B-BF4B8B89E746}"/>
              </a:ext>
            </a:extLst>
          </p:cNvPr>
          <p:cNvSpPr/>
          <p:nvPr/>
        </p:nvSpPr>
        <p:spPr>
          <a:xfrm>
            <a:off x="457200" y="4831080"/>
            <a:ext cx="11247120" cy="7391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8" name="Rectangle 27">
            <a:extLst>
              <a:ext uri="{FF2B5EF4-FFF2-40B4-BE49-F238E27FC236}">
                <a16:creationId xmlns:a16="http://schemas.microsoft.com/office/drawing/2014/main" id="{DAD0562C-73CA-246A-B508-28E85F581DED}"/>
              </a:ext>
            </a:extLst>
          </p:cNvPr>
          <p:cNvSpPr/>
          <p:nvPr/>
        </p:nvSpPr>
        <p:spPr>
          <a:xfrm>
            <a:off x="548640" y="4988052"/>
            <a:ext cx="320040" cy="470916"/>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9" name="TextBox 27">
            <a:extLst>
              <a:ext uri="{FF2B5EF4-FFF2-40B4-BE49-F238E27FC236}">
                <a16:creationId xmlns:a16="http://schemas.microsoft.com/office/drawing/2014/main" id="{BE1ADEA8-D787-EC41-F30F-3099F1D46200}"/>
              </a:ext>
            </a:extLst>
          </p:cNvPr>
          <p:cNvSpPr txBox="1"/>
          <p:nvPr/>
        </p:nvSpPr>
        <p:spPr>
          <a:xfrm>
            <a:off x="960120" y="4876800"/>
            <a:ext cx="54864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30" name="TextBox 28">
            <a:extLst>
              <a:ext uri="{FF2B5EF4-FFF2-40B4-BE49-F238E27FC236}">
                <a16:creationId xmlns:a16="http://schemas.microsoft.com/office/drawing/2014/main" id="{76DD5E10-CDEB-755A-B5F2-54E27E223F9E}"/>
              </a:ext>
            </a:extLst>
          </p:cNvPr>
          <p:cNvSpPr txBox="1"/>
          <p:nvPr/>
        </p:nvSpPr>
        <p:spPr>
          <a:xfrm>
            <a:off x="1600200" y="4876800"/>
            <a:ext cx="320040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Heart Health</a:t>
            </a:r>
          </a:p>
        </p:txBody>
      </p:sp>
      <p:sp>
        <p:nvSpPr>
          <p:cNvPr id="31" name="TextBox 29">
            <a:extLst>
              <a:ext uri="{FF2B5EF4-FFF2-40B4-BE49-F238E27FC236}">
                <a16:creationId xmlns:a16="http://schemas.microsoft.com/office/drawing/2014/main" id="{B5B9431E-6E4B-AD30-C767-6E771D23D66C}"/>
              </a:ext>
            </a:extLst>
          </p:cNvPr>
          <p:cNvSpPr txBox="1"/>
          <p:nvPr/>
        </p:nvSpPr>
        <p:spPr>
          <a:xfrm>
            <a:off x="4937760" y="4876800"/>
            <a:ext cx="667512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Blood pressure, cholesterol, and glucose</a:t>
            </a:r>
          </a:p>
        </p:txBody>
      </p:sp>
      <p:sp>
        <p:nvSpPr>
          <p:cNvPr id="32" name="Rectangle 31">
            <a:extLst>
              <a:ext uri="{FF2B5EF4-FFF2-40B4-BE49-F238E27FC236}">
                <a16:creationId xmlns:a16="http://schemas.microsoft.com/office/drawing/2014/main" id="{00B74012-0019-7AD7-C5D3-4FEC6828F3C1}"/>
              </a:ext>
            </a:extLst>
          </p:cNvPr>
          <p:cNvSpPr/>
          <p:nvPr/>
        </p:nvSpPr>
        <p:spPr>
          <a:xfrm>
            <a:off x="457200" y="5615940"/>
            <a:ext cx="11247120" cy="73914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3" name="Rectangle 32">
            <a:extLst>
              <a:ext uri="{FF2B5EF4-FFF2-40B4-BE49-F238E27FC236}">
                <a16:creationId xmlns:a16="http://schemas.microsoft.com/office/drawing/2014/main" id="{D1222AA8-095D-90B8-C881-594CD951E38F}"/>
              </a:ext>
            </a:extLst>
          </p:cNvPr>
          <p:cNvSpPr/>
          <p:nvPr/>
        </p:nvSpPr>
        <p:spPr>
          <a:xfrm>
            <a:off x="548640" y="5772912"/>
            <a:ext cx="320040" cy="470916"/>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4" name="TextBox 32">
            <a:extLst>
              <a:ext uri="{FF2B5EF4-FFF2-40B4-BE49-F238E27FC236}">
                <a16:creationId xmlns:a16="http://schemas.microsoft.com/office/drawing/2014/main" id="{AB919CA3-E2E4-4836-7832-5CCE4E504FA2}"/>
              </a:ext>
            </a:extLst>
          </p:cNvPr>
          <p:cNvSpPr txBox="1"/>
          <p:nvPr/>
        </p:nvSpPr>
        <p:spPr>
          <a:xfrm>
            <a:off x="960120" y="5661660"/>
            <a:ext cx="54864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60" name="TextBox 33">
            <a:extLst>
              <a:ext uri="{FF2B5EF4-FFF2-40B4-BE49-F238E27FC236}">
                <a16:creationId xmlns:a16="http://schemas.microsoft.com/office/drawing/2014/main" id="{75E29AF2-0107-94CD-234A-78DAEB0359AA}"/>
              </a:ext>
            </a:extLst>
          </p:cNvPr>
          <p:cNvSpPr txBox="1"/>
          <p:nvPr/>
        </p:nvSpPr>
        <p:spPr>
          <a:xfrm>
            <a:off x="1600200" y="5661660"/>
            <a:ext cx="320040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Sexual Health</a:t>
            </a:r>
          </a:p>
        </p:txBody>
      </p:sp>
      <p:sp>
        <p:nvSpPr>
          <p:cNvPr id="61" name="TextBox 34">
            <a:extLst>
              <a:ext uri="{FF2B5EF4-FFF2-40B4-BE49-F238E27FC236}">
                <a16:creationId xmlns:a16="http://schemas.microsoft.com/office/drawing/2014/main" id="{F28120AD-7EC2-0056-F013-762386B6FC23}"/>
              </a:ext>
            </a:extLst>
          </p:cNvPr>
          <p:cNvSpPr txBox="1"/>
          <p:nvPr/>
        </p:nvSpPr>
        <p:spPr>
          <a:xfrm>
            <a:off x="4937760" y="5661660"/>
            <a:ext cx="667512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Genitourinary symptoms and quality of life</a:t>
            </a:r>
          </a:p>
        </p:txBody>
      </p:sp>
    </p:spTree>
    <p:extLst>
      <p:ext uri="{BB962C8B-B14F-4D97-AF65-F5344CB8AC3E}">
        <p14:creationId xmlns:p14="http://schemas.microsoft.com/office/powerpoint/2010/main" val="2760002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38FC1-65D8-A1DA-B63D-A7D8F7D4FEF7}"/>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6F44E92C-C5DA-05A8-1981-450A0B1B1577}"/>
              </a:ext>
            </a:extLst>
          </p:cNvPr>
          <p:cNvSpPr/>
          <p:nvPr/>
        </p:nvSpPr>
        <p:spPr bwMode="auto">
          <a:xfrm>
            <a:off x="33453" y="6304372"/>
            <a:ext cx="2566930" cy="302624"/>
          </a:xfrm>
          <a:prstGeom prst="rect">
            <a:avLst/>
          </a:prstGeom>
          <a:solidFill>
            <a:schemeClr val="bg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sp>
        <p:nvSpPr>
          <p:cNvPr id="32" name="Hexagon 31">
            <a:extLst>
              <a:ext uri="{FF2B5EF4-FFF2-40B4-BE49-F238E27FC236}">
                <a16:creationId xmlns:a16="http://schemas.microsoft.com/office/drawing/2014/main" id="{D9F95F76-5539-E230-646E-520ABB1CC94F}"/>
              </a:ext>
            </a:extLst>
          </p:cNvPr>
          <p:cNvSpPr/>
          <p:nvPr/>
        </p:nvSpPr>
        <p:spPr bwMode="auto">
          <a:xfrm>
            <a:off x="4735218" y="2817790"/>
            <a:ext cx="1874520" cy="1645920"/>
          </a:xfrm>
          <a:prstGeom prst="hexagon">
            <a:avLst/>
          </a:prstGeom>
          <a:solidFill>
            <a:schemeClr val="bg1"/>
          </a:solidFill>
          <a:ln w="76200">
            <a:solidFill>
              <a:schemeClr val="bg1">
                <a:lumMod val="75000"/>
              </a:schemeClr>
            </a:solidFill>
          </a:ln>
          <a:effectLst>
            <a:softEdge rad="12700"/>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sp>
        <p:nvSpPr>
          <p:cNvPr id="4" name="Slide Number Placeholder 3">
            <a:extLst>
              <a:ext uri="{FF2B5EF4-FFF2-40B4-BE49-F238E27FC236}">
                <a16:creationId xmlns:a16="http://schemas.microsoft.com/office/drawing/2014/main" id="{1FD17E9D-82DD-6C69-95A1-F57966B4F050}"/>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1000" b="0" i="0" u="none" strike="noStrike" kern="1200" cap="none" spc="0" normalizeH="0" baseline="0" noProof="0" smtClean="0">
                <a:ln>
                  <a:noFill/>
                </a:ln>
                <a:solidFill>
                  <a:srgbClr val="414141"/>
                </a:solidFill>
                <a:effectLst/>
                <a:uLnTx/>
                <a:uFillTx/>
                <a:latin typeface="Franklin Gothic Book" panose="020B0503020102020204"/>
                <a:ea typeface="Verdan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414141"/>
              </a:solidFill>
              <a:effectLst/>
              <a:uLnTx/>
              <a:uFillTx/>
              <a:latin typeface="Franklin Gothic Book" panose="020B0503020102020204"/>
              <a:ea typeface="Verdana" panose="020B0604030504040204" pitchFamily="34" charset="0"/>
            </a:endParaRPr>
          </a:p>
        </p:txBody>
      </p:sp>
      <p:sp>
        <p:nvSpPr>
          <p:cNvPr id="18" name="Hexagon 17">
            <a:extLst>
              <a:ext uri="{FF2B5EF4-FFF2-40B4-BE49-F238E27FC236}">
                <a16:creationId xmlns:a16="http://schemas.microsoft.com/office/drawing/2014/main" id="{B8C28BF0-EF04-79B2-9FDC-C1F15C865F73}"/>
              </a:ext>
            </a:extLst>
          </p:cNvPr>
          <p:cNvSpPr/>
          <p:nvPr/>
        </p:nvSpPr>
        <p:spPr bwMode="auto">
          <a:xfrm>
            <a:off x="3155896" y="1899034"/>
            <a:ext cx="1874520" cy="1645920"/>
          </a:xfrm>
          <a:prstGeom prst="hexagon">
            <a:avLst/>
          </a:prstGeom>
          <a:solidFill>
            <a:srgbClr val="9F26B5"/>
          </a:solidFill>
          <a:ln w="38100">
            <a:solidFill>
              <a:srgbClr val="9F26B5"/>
            </a:solidFill>
          </a:ln>
          <a:effectLst>
            <a:softEdge rad="12700"/>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Hexagon 7">
            <a:extLst>
              <a:ext uri="{FF2B5EF4-FFF2-40B4-BE49-F238E27FC236}">
                <a16:creationId xmlns:a16="http://schemas.microsoft.com/office/drawing/2014/main" id="{85EA5885-DA6C-43BC-A524-D8EFF256A573}"/>
              </a:ext>
            </a:extLst>
          </p:cNvPr>
          <p:cNvSpPr/>
          <p:nvPr/>
        </p:nvSpPr>
        <p:spPr bwMode="auto">
          <a:xfrm>
            <a:off x="4745120" y="1036378"/>
            <a:ext cx="1874520" cy="1645920"/>
          </a:xfrm>
          <a:prstGeom prst="hexagon">
            <a:avLst/>
          </a:prstGeom>
          <a:noFill/>
          <a:ln w="76200">
            <a:solidFill>
              <a:srgbClr val="009ADF"/>
            </a:solidFill>
          </a:ln>
          <a:effectLst>
            <a:softEdge rad="12700"/>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sp>
        <p:nvSpPr>
          <p:cNvPr id="11" name="Hexagon 10">
            <a:extLst>
              <a:ext uri="{FF2B5EF4-FFF2-40B4-BE49-F238E27FC236}">
                <a16:creationId xmlns:a16="http://schemas.microsoft.com/office/drawing/2014/main" id="{E27831C2-BE48-FA6F-32D1-E3585495EFC9}"/>
              </a:ext>
            </a:extLst>
          </p:cNvPr>
          <p:cNvSpPr/>
          <p:nvPr/>
        </p:nvSpPr>
        <p:spPr bwMode="auto">
          <a:xfrm>
            <a:off x="3129502" y="3695187"/>
            <a:ext cx="1874520" cy="1645920"/>
          </a:xfrm>
          <a:prstGeom prst="hexagon">
            <a:avLst/>
          </a:prstGeom>
          <a:solidFill>
            <a:schemeClr val="bg1"/>
          </a:solidFill>
          <a:ln w="76200">
            <a:solidFill>
              <a:srgbClr val="FFC000"/>
            </a:solidFill>
          </a:ln>
          <a:effectLst>
            <a:softEdge rad="12700"/>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sp>
        <p:nvSpPr>
          <p:cNvPr id="13" name="TextBox 12">
            <a:extLst>
              <a:ext uri="{FF2B5EF4-FFF2-40B4-BE49-F238E27FC236}">
                <a16:creationId xmlns:a16="http://schemas.microsoft.com/office/drawing/2014/main" id="{6E455CDA-1862-0F12-6F59-C182CE355AD3}"/>
              </a:ext>
            </a:extLst>
          </p:cNvPr>
          <p:cNvSpPr txBox="1"/>
          <p:nvPr/>
        </p:nvSpPr>
        <p:spPr>
          <a:xfrm>
            <a:off x="599353" y="2712316"/>
            <a:ext cx="2908080" cy="1631216"/>
          </a:xfrm>
          <a:prstGeom prst="rect">
            <a:avLst/>
          </a:prstGeom>
          <a:noFill/>
        </p:spPr>
        <p:txBody>
          <a:bodyPr wrap="square">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all" spc="0" normalizeH="0" baseline="0" noProof="0">
                <a:ln>
                  <a:noFill/>
                </a:ln>
                <a:solidFill>
                  <a:srgbClr val="9F26B5"/>
                </a:solidFill>
                <a:effectLst/>
                <a:uLnTx/>
                <a:uFillTx/>
                <a:latin typeface="Franklin Gothic Demi Cond" panose="020B0603020102020204" pitchFamily="34" charset="0"/>
                <a:ea typeface="Verdana" panose="020B0604030504040204" pitchFamily="34" charset="0"/>
                <a:cs typeface="+mn-cs"/>
                <a:sym typeface="Symbol" panose="05050102010706020507" pitchFamily="18" charset="2"/>
              </a:rPr>
              <a:t>            WOMEN’s HEALTH</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all" spc="0" normalizeH="0" baseline="0" noProof="0">
                <a:ln>
                  <a:noFill/>
                </a:ln>
                <a:solidFill>
                  <a:srgbClr val="9F26B5"/>
                </a:solidFill>
                <a:effectLst/>
                <a:uLnTx/>
                <a:uFillTx/>
                <a:latin typeface="Franklin Gothic Demi Cond" panose="020B0603020102020204" pitchFamily="34" charset="0"/>
                <a:ea typeface="Verdana" panose="020B0604030504040204" pitchFamily="34" charset="0"/>
                <a:cs typeface="+mn-cs"/>
                <a:sym typeface="Symbol" panose="05050102010706020507" pitchFamily="18" charset="2"/>
              </a:rPr>
              <a:t>       Network of experts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414141"/>
                </a:solidFill>
                <a:effectLst/>
                <a:uLnTx/>
                <a:uFillTx/>
                <a:latin typeface="Franklin Gothic Book" panose="020B0503020102020204"/>
                <a:ea typeface="+mn-ea"/>
                <a:cs typeface="+mn-cs"/>
              </a:rPr>
              <a:t>  The Katz Institute has a network of clinicians and researchers who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414141"/>
                </a:solidFill>
                <a:effectLst/>
                <a:uLnTx/>
                <a:uFillTx/>
                <a:latin typeface="Franklin Gothic Book" panose="020B0503020102020204"/>
                <a:ea typeface="+mn-ea"/>
                <a:cs typeface="+mn-cs"/>
              </a:rPr>
              <a:t>    are dedicated to raising every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414141"/>
                </a:solidFill>
                <a:effectLst/>
                <a:uLnTx/>
                <a:uFillTx/>
                <a:latin typeface="Franklin Gothic Book" panose="020B0503020102020204"/>
                <a:ea typeface="+mn-ea"/>
                <a:cs typeface="+mn-cs"/>
              </a:rPr>
              <a:t>        aspect of women’s health.  </a:t>
            </a:r>
          </a:p>
        </p:txBody>
      </p:sp>
      <p:sp>
        <p:nvSpPr>
          <p:cNvPr id="15" name="Hexagon 14">
            <a:extLst>
              <a:ext uri="{FF2B5EF4-FFF2-40B4-BE49-F238E27FC236}">
                <a16:creationId xmlns:a16="http://schemas.microsoft.com/office/drawing/2014/main" id="{0CE679F6-30A4-6F52-5CBF-B68B53F43051}"/>
              </a:ext>
            </a:extLst>
          </p:cNvPr>
          <p:cNvSpPr/>
          <p:nvPr/>
        </p:nvSpPr>
        <p:spPr bwMode="auto">
          <a:xfrm>
            <a:off x="9546696" y="1940574"/>
            <a:ext cx="1874520" cy="1645920"/>
          </a:xfrm>
          <a:prstGeom prst="hexagon">
            <a:avLst/>
          </a:prstGeom>
          <a:solidFill>
            <a:srgbClr val="3DAD2C"/>
          </a:solidFill>
          <a:ln w="76200">
            <a:solidFill>
              <a:srgbClr val="3DAD2C"/>
            </a:solidFill>
          </a:ln>
          <a:effectLst>
            <a:softEdge rad="12700"/>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3000" b="0" i="0" u="none" strike="noStrike" kern="1200" cap="none" spc="0" normalizeH="0" baseline="0" noProof="0">
              <a:ln>
                <a:noFill/>
              </a:ln>
              <a:solidFill>
                <a:srgbClr val="FFFFFF"/>
              </a:solidFill>
              <a:effectLst/>
              <a:uLnTx/>
              <a:uFillTx/>
              <a:latin typeface="Franklin Gothic Demi Cond" panose="020B0706030402020204" pitchFamily="34" charset="0"/>
              <a:ea typeface="+mn-ea"/>
              <a:cs typeface="+mn-cs"/>
            </a:endParaRPr>
          </a:p>
        </p:txBody>
      </p:sp>
      <p:sp>
        <p:nvSpPr>
          <p:cNvPr id="16" name="Title 2">
            <a:extLst>
              <a:ext uri="{FF2B5EF4-FFF2-40B4-BE49-F238E27FC236}">
                <a16:creationId xmlns:a16="http://schemas.microsoft.com/office/drawing/2014/main" id="{31BB5F3A-0D6C-F902-5467-A15DF9347E9A}"/>
              </a:ext>
            </a:extLst>
          </p:cNvPr>
          <p:cNvSpPr txBox="1">
            <a:spLocks/>
          </p:cNvSpPr>
          <p:nvPr/>
        </p:nvSpPr>
        <p:spPr>
          <a:xfrm>
            <a:off x="9521901" y="2249992"/>
            <a:ext cx="1957138" cy="97472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300" b="0" i="0" u="none" strike="noStrike" kern="1200" cap="all" spc="0" normalizeH="0" baseline="0" noProof="0">
                <a:ln>
                  <a:noFill/>
                </a:ln>
                <a:solidFill>
                  <a:srgbClr val="FFFFFF"/>
                </a:solidFill>
                <a:effectLst/>
                <a:uLnTx/>
                <a:uFillTx/>
                <a:latin typeface="Franklin Gothic Demi Cond" panose="020B0603020102020204" pitchFamily="34" charset="0"/>
                <a:ea typeface="Verdana" panose="020B0604030504040204" pitchFamily="34" charset="0"/>
                <a:sym typeface="Symbol" panose="05050102010706020507" pitchFamily="18" charset="2"/>
              </a:rPr>
              <a:t>13,000+</a:t>
            </a:r>
            <a:endParaRPr kumimoji="0" lang="en-US" sz="4300" b="0" i="0" u="none" strike="noStrike" kern="1200" cap="all" spc="0" normalizeH="0" baseline="0" noProof="0">
              <a:ln>
                <a:noFill/>
              </a:ln>
              <a:solidFill>
                <a:srgbClr val="FFFFFF"/>
              </a:solidFill>
              <a:effectLst/>
              <a:uLnTx/>
              <a:uFillTx/>
              <a:latin typeface="Franklin Gothic Demi Cond" panose="020B0603020102020204" pitchFamily="34" charset="0"/>
              <a:ea typeface="Verdana" panose="020B0604030504040204" pitchFamily="34" charset="0"/>
            </a:endParaRPr>
          </a:p>
        </p:txBody>
      </p:sp>
      <p:pic>
        <p:nvPicPr>
          <p:cNvPr id="17" name="Picture 2">
            <a:extLst>
              <a:ext uri="{FF2B5EF4-FFF2-40B4-BE49-F238E27FC236}">
                <a16:creationId xmlns:a16="http://schemas.microsoft.com/office/drawing/2014/main" id="{2E7D857E-1EC2-99DF-B36D-B5E7CA0F7313}"/>
              </a:ext>
            </a:extLst>
          </p:cNvPr>
          <p:cNvPicPr>
            <a:picLocks noChangeAspect="1" noChangeArrowheads="1"/>
          </p:cNvPicPr>
          <p:nvPr/>
        </p:nvPicPr>
        <p:blipFill>
          <a:blip r:link="rId3">
            <a:extLst>
              <a:ext uri="{28A0092B-C50C-407E-A947-70E740481C1C}">
                <a14:useLocalDpi xmlns:a14="http://schemas.microsoft.com/office/drawing/2010/main" val="0"/>
              </a:ext>
            </a:extLst>
          </a:blip>
          <a:srcRect/>
          <a:stretch>
            <a:fillRect/>
          </a:stretch>
        </p:blipFill>
        <p:spPr bwMode="auto">
          <a:xfrm>
            <a:off x="4868265" y="3214767"/>
            <a:ext cx="1691510" cy="676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Hexagon 18">
            <a:extLst>
              <a:ext uri="{FF2B5EF4-FFF2-40B4-BE49-F238E27FC236}">
                <a16:creationId xmlns:a16="http://schemas.microsoft.com/office/drawing/2014/main" id="{13C6C331-1F04-E466-74F2-131CD3BB743D}"/>
              </a:ext>
            </a:extLst>
          </p:cNvPr>
          <p:cNvSpPr/>
          <p:nvPr/>
        </p:nvSpPr>
        <p:spPr bwMode="auto">
          <a:xfrm>
            <a:off x="4756480" y="4591546"/>
            <a:ext cx="1874520" cy="1645920"/>
          </a:xfrm>
          <a:prstGeom prst="hexagon">
            <a:avLst/>
          </a:prstGeom>
          <a:solidFill>
            <a:schemeClr val="bg1">
              <a:lumMod val="75000"/>
            </a:schemeClr>
          </a:solidFill>
          <a:ln w="76200">
            <a:solidFill>
              <a:schemeClr val="bg1">
                <a:lumMod val="75000"/>
              </a:schemeClr>
            </a:solidFill>
          </a:ln>
          <a:effectLst>
            <a:softEdge rad="12700"/>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3000" b="0" i="0" u="none" strike="noStrike" kern="1200" cap="none" spc="0" normalizeH="0" baseline="0" noProof="0">
              <a:ln>
                <a:noFill/>
              </a:ln>
              <a:solidFill>
                <a:srgbClr val="FFFFFF"/>
              </a:solidFill>
              <a:effectLst/>
              <a:uLnTx/>
              <a:uFillTx/>
              <a:latin typeface="Franklin Gothic Demi Cond" panose="020B0706030402020204" pitchFamily="34" charset="0"/>
              <a:ea typeface="+mn-ea"/>
              <a:cs typeface="+mn-cs"/>
            </a:endParaRPr>
          </a:p>
        </p:txBody>
      </p:sp>
      <p:sp>
        <p:nvSpPr>
          <p:cNvPr id="21" name="Hexagon 20">
            <a:extLst>
              <a:ext uri="{FF2B5EF4-FFF2-40B4-BE49-F238E27FC236}">
                <a16:creationId xmlns:a16="http://schemas.microsoft.com/office/drawing/2014/main" id="{F40E706A-ACA8-BBA3-267A-1288C8F69294}"/>
              </a:ext>
            </a:extLst>
          </p:cNvPr>
          <p:cNvSpPr/>
          <p:nvPr/>
        </p:nvSpPr>
        <p:spPr bwMode="auto">
          <a:xfrm>
            <a:off x="1566273" y="1010452"/>
            <a:ext cx="1874520" cy="1645920"/>
          </a:xfrm>
          <a:prstGeom prst="hexagon">
            <a:avLst/>
          </a:prstGeom>
          <a:solidFill>
            <a:schemeClr val="bg1"/>
          </a:solidFill>
          <a:ln w="76200">
            <a:solidFill>
              <a:srgbClr val="9F26B5"/>
            </a:solidFill>
          </a:ln>
          <a:effectLst>
            <a:softEdge rad="12700"/>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sp>
        <p:nvSpPr>
          <p:cNvPr id="24" name="Title 2">
            <a:extLst>
              <a:ext uri="{FF2B5EF4-FFF2-40B4-BE49-F238E27FC236}">
                <a16:creationId xmlns:a16="http://schemas.microsoft.com/office/drawing/2014/main" id="{9FC2904B-14DD-8E65-6D1A-3EC4DF1CAD7C}"/>
              </a:ext>
            </a:extLst>
          </p:cNvPr>
          <p:cNvSpPr txBox="1">
            <a:spLocks/>
          </p:cNvSpPr>
          <p:nvPr/>
        </p:nvSpPr>
        <p:spPr>
          <a:xfrm>
            <a:off x="4819195" y="4965418"/>
            <a:ext cx="1761842" cy="97472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300" b="0" i="0" u="none" strike="noStrike" kern="1200" cap="all" spc="0" normalizeH="0" baseline="0" noProof="0">
                <a:ln>
                  <a:noFill/>
                </a:ln>
                <a:solidFill>
                  <a:srgbClr val="FFFFFF"/>
                </a:solidFill>
                <a:effectLst/>
                <a:uLnTx/>
                <a:uFillTx/>
                <a:latin typeface="Franklin Gothic Demi Cond" panose="020B0603020102020204" pitchFamily="34" charset="0"/>
                <a:ea typeface="Verdana" panose="020B0604030504040204" pitchFamily="34" charset="0"/>
                <a:sym typeface="Symbol" panose="05050102010706020507" pitchFamily="18" charset="2"/>
              </a:rPr>
              <a:t>1,265+</a:t>
            </a:r>
            <a:endParaRPr kumimoji="0" lang="en-US" sz="4300" b="0" i="0" u="none" strike="noStrike" kern="1200" cap="all" spc="0" normalizeH="0" baseline="0" noProof="0">
              <a:ln>
                <a:noFill/>
              </a:ln>
              <a:solidFill>
                <a:srgbClr val="FFFFFF"/>
              </a:solidFill>
              <a:effectLst/>
              <a:uLnTx/>
              <a:uFillTx/>
              <a:latin typeface="Franklin Gothic Demi Cond" panose="020B0603020102020204" pitchFamily="34" charset="0"/>
              <a:ea typeface="Verdana" panose="020B0604030504040204" pitchFamily="34" charset="0"/>
            </a:endParaRPr>
          </a:p>
        </p:txBody>
      </p:sp>
      <p:sp>
        <p:nvSpPr>
          <p:cNvPr id="26" name="Title 2">
            <a:extLst>
              <a:ext uri="{FF2B5EF4-FFF2-40B4-BE49-F238E27FC236}">
                <a16:creationId xmlns:a16="http://schemas.microsoft.com/office/drawing/2014/main" id="{AADDD7B2-A04F-5930-F2D3-41F4CCB94AD1}"/>
              </a:ext>
            </a:extLst>
          </p:cNvPr>
          <p:cNvSpPr txBox="1">
            <a:spLocks/>
          </p:cNvSpPr>
          <p:nvPr/>
        </p:nvSpPr>
        <p:spPr>
          <a:xfrm>
            <a:off x="6360328" y="4879082"/>
            <a:ext cx="4534321" cy="705746"/>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all" spc="0" normalizeH="0" baseline="0" noProof="0">
                <a:ln>
                  <a:noFill/>
                </a:ln>
                <a:solidFill>
                  <a:srgbClr val="FFC000"/>
                </a:solidFill>
                <a:effectLst/>
                <a:uLnTx/>
                <a:uFillTx/>
                <a:latin typeface="Franklin Gothic Demi Cond" panose="020B0603020102020204" pitchFamily="34" charset="0"/>
                <a:ea typeface="Verdana" panose="020B0604030504040204" pitchFamily="34" charset="0"/>
                <a:sym typeface="Symbol" panose="05050102010706020507" pitchFamily="18" charset="2"/>
              </a:rPr>
              <a:t>     </a:t>
            </a:r>
            <a:r>
              <a:rPr kumimoji="0" lang="en-US" sz="2000" b="0" i="0" u="none" strike="noStrike" kern="1200" cap="all" spc="0" normalizeH="0" baseline="0" noProof="0">
                <a:ln>
                  <a:noFill/>
                </a:ln>
                <a:solidFill>
                  <a:srgbClr val="FFFFFF">
                    <a:lumMod val="75000"/>
                  </a:srgbClr>
                </a:solidFill>
                <a:effectLst/>
                <a:uLnTx/>
                <a:uFillTx/>
                <a:latin typeface="Franklin Gothic Demi Cond" panose="020B0603020102020204" pitchFamily="34" charset="0"/>
                <a:ea typeface="Verdana" panose="020B0604030504040204" pitchFamily="34" charset="0"/>
                <a:sym typeface="Symbol" panose="05050102010706020507" pitchFamily="18" charset="2"/>
              </a:rPr>
              <a:t>KIWH Ambassadors</a:t>
            </a:r>
          </a:p>
          <a:p>
            <a:pPr marL="0" marR="0" lvl="0" indent="0" algn="l" defTabSz="914400" rtl="0" eaLnBrk="1" fontAlgn="auto" latinLnBrk="0" hangingPunct="1">
              <a:lnSpc>
                <a:spcPct val="100000"/>
              </a:lnSpc>
              <a:spcBef>
                <a:spcPts val="0"/>
              </a:spcBef>
              <a:spcAft>
                <a:spcPts val="0"/>
              </a:spcAft>
              <a:buClr>
                <a:srgbClr val="53565A"/>
              </a:buClr>
              <a:buSzTx/>
              <a:buFontTx/>
              <a:buNone/>
              <a:tabLst>
                <a:tab pos="280988" algn="l"/>
              </a:tabLst>
              <a:defRPr/>
            </a:pPr>
            <a:r>
              <a:rPr kumimoji="0" lang="en-US" sz="1500" b="0" i="0" u="none" strike="noStrike" kern="1200" cap="none" spc="0" normalizeH="0" baseline="0" noProof="0">
                <a:ln>
                  <a:noFill/>
                </a:ln>
                <a:solidFill>
                  <a:srgbClr val="414141"/>
                </a:solidFill>
                <a:effectLst/>
                <a:uLnTx/>
                <a:uFillTx/>
                <a:latin typeface="Franklin Gothic Book" panose="020B0503020102020204"/>
                <a:ea typeface="Verdana" panose="020B0604030504040204" pitchFamily="34" charset="0"/>
                <a:cs typeface="+mn-cs"/>
              </a:rPr>
              <a:t>        Northwell team members </a:t>
            </a:r>
          </a:p>
          <a:p>
            <a:pPr marL="0" marR="0" lvl="0" indent="0" algn="l" defTabSz="914400" rtl="0" eaLnBrk="1" fontAlgn="auto" latinLnBrk="0" hangingPunct="1">
              <a:lnSpc>
                <a:spcPct val="100000"/>
              </a:lnSpc>
              <a:spcBef>
                <a:spcPts val="0"/>
              </a:spcBef>
              <a:spcAft>
                <a:spcPts val="0"/>
              </a:spcAft>
              <a:buClr>
                <a:srgbClr val="53565A"/>
              </a:buClr>
              <a:buSzTx/>
              <a:buFontTx/>
              <a:buNone/>
              <a:tabLst>
                <a:tab pos="280988" algn="l"/>
              </a:tabLst>
              <a:defRPr/>
            </a:pPr>
            <a:r>
              <a:rPr kumimoji="0" lang="en-US" sz="1500" b="0" i="0" u="none" strike="noStrike" kern="1200" cap="none" spc="0" normalizeH="0" baseline="0" noProof="0">
                <a:ln>
                  <a:noFill/>
                </a:ln>
                <a:solidFill>
                  <a:srgbClr val="414141"/>
                </a:solidFill>
                <a:effectLst/>
                <a:uLnTx/>
                <a:uFillTx/>
                <a:latin typeface="Franklin Gothic Book" panose="020B0503020102020204"/>
                <a:ea typeface="Verdana" panose="020B0604030504040204" pitchFamily="34" charset="0"/>
                <a:cs typeface="+mn-cs"/>
              </a:rPr>
              <a:t>        serve as women’s health </a:t>
            </a:r>
          </a:p>
          <a:p>
            <a:pPr marL="0" marR="0" lvl="0" indent="0" algn="l" defTabSz="914400" rtl="0" eaLnBrk="1" fontAlgn="auto" latinLnBrk="0" hangingPunct="1">
              <a:lnSpc>
                <a:spcPct val="100000"/>
              </a:lnSpc>
              <a:spcBef>
                <a:spcPts val="0"/>
              </a:spcBef>
              <a:spcAft>
                <a:spcPts val="0"/>
              </a:spcAft>
              <a:buClr>
                <a:srgbClr val="53565A"/>
              </a:buClr>
              <a:buSzTx/>
              <a:buFontTx/>
              <a:buNone/>
              <a:tabLst>
                <a:tab pos="280988" algn="l"/>
              </a:tabLst>
              <a:defRPr/>
            </a:pPr>
            <a:r>
              <a:rPr kumimoji="0" lang="en-US" sz="1500" b="0" i="0" u="none" strike="noStrike" kern="1200" cap="none" spc="0" normalizeH="0" baseline="0" noProof="0">
                <a:ln>
                  <a:noFill/>
                </a:ln>
                <a:solidFill>
                  <a:srgbClr val="414141"/>
                </a:solidFill>
                <a:effectLst/>
                <a:uLnTx/>
                <a:uFillTx/>
                <a:latin typeface="Franklin Gothic Book" panose="020B0503020102020204"/>
                <a:ea typeface="Verdana" panose="020B0604030504040204" pitchFamily="34" charset="0"/>
                <a:cs typeface="+mn-cs"/>
              </a:rPr>
              <a:t>     champions to bring awareness </a:t>
            </a:r>
          </a:p>
          <a:p>
            <a:pPr marL="0" marR="0" lvl="0" indent="0" algn="l" defTabSz="914400" rtl="0" eaLnBrk="1" fontAlgn="auto" latinLnBrk="0" hangingPunct="1">
              <a:lnSpc>
                <a:spcPct val="100000"/>
              </a:lnSpc>
              <a:spcBef>
                <a:spcPts val="0"/>
              </a:spcBef>
              <a:spcAft>
                <a:spcPts val="0"/>
              </a:spcAft>
              <a:buClr>
                <a:srgbClr val="53565A"/>
              </a:buClr>
              <a:buSzTx/>
              <a:buFontTx/>
              <a:buNone/>
              <a:tabLst>
                <a:tab pos="280988" algn="l"/>
              </a:tabLst>
              <a:defRPr/>
            </a:pPr>
            <a:r>
              <a:rPr kumimoji="0" lang="en-US" sz="1500" b="0" i="0" u="none" strike="noStrike" kern="1200" cap="none" spc="0" normalizeH="0" baseline="0" noProof="0">
                <a:ln>
                  <a:noFill/>
                </a:ln>
                <a:solidFill>
                  <a:srgbClr val="414141"/>
                </a:solidFill>
                <a:effectLst/>
                <a:uLnTx/>
                <a:uFillTx/>
                <a:latin typeface="Franklin Gothic Book" panose="020B0503020102020204"/>
                <a:ea typeface="Verdana" panose="020B0604030504040204" pitchFamily="34" charset="0"/>
                <a:cs typeface="+mn-cs"/>
              </a:rPr>
              <a:t>   and knowledge to colleagues, </a:t>
            </a:r>
          </a:p>
          <a:p>
            <a:pPr marL="0" marR="0" lvl="0" indent="0" algn="l" defTabSz="914400" rtl="0" eaLnBrk="1" fontAlgn="auto" latinLnBrk="0" hangingPunct="1">
              <a:lnSpc>
                <a:spcPct val="100000"/>
              </a:lnSpc>
              <a:spcBef>
                <a:spcPts val="0"/>
              </a:spcBef>
              <a:spcAft>
                <a:spcPts val="0"/>
              </a:spcAft>
              <a:buClr>
                <a:srgbClr val="53565A"/>
              </a:buClr>
              <a:buSzTx/>
              <a:buFontTx/>
              <a:buNone/>
              <a:tabLst>
                <a:tab pos="280988" algn="l"/>
              </a:tabLst>
              <a:defRPr/>
            </a:pPr>
            <a:r>
              <a:rPr kumimoji="0" lang="en-US" sz="1500" b="0" i="0" u="none" strike="noStrike" kern="1200" cap="none" spc="0" normalizeH="0" baseline="0" noProof="0">
                <a:ln>
                  <a:noFill/>
                </a:ln>
                <a:solidFill>
                  <a:srgbClr val="414141"/>
                </a:solidFill>
                <a:effectLst/>
                <a:uLnTx/>
                <a:uFillTx/>
                <a:latin typeface="Franklin Gothic Book" panose="020B0503020102020204"/>
                <a:ea typeface="Verdana" panose="020B0604030504040204" pitchFamily="34" charset="0"/>
                <a:cs typeface="+mn-cs"/>
              </a:rPr>
              <a:t> family members and communities.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200" b="0" i="0" u="none" strike="noStrike" kern="1200" cap="all" spc="0" normalizeH="0" baseline="0" noProof="0">
              <a:ln>
                <a:noFill/>
              </a:ln>
              <a:solidFill>
                <a:srgbClr val="009ADF"/>
              </a:solidFill>
              <a:effectLst/>
              <a:uLnTx/>
              <a:uFillTx/>
              <a:latin typeface="Franklin Gothic Demi Cond" panose="020B0603020102020204" pitchFamily="34" charset="0"/>
              <a:ea typeface="Verdana" panose="020B0604030504040204" pitchFamily="34" charset="0"/>
            </a:endParaRPr>
          </a:p>
        </p:txBody>
      </p:sp>
      <p:sp>
        <p:nvSpPr>
          <p:cNvPr id="27" name="Title 2">
            <a:extLst>
              <a:ext uri="{FF2B5EF4-FFF2-40B4-BE49-F238E27FC236}">
                <a16:creationId xmlns:a16="http://schemas.microsoft.com/office/drawing/2014/main" id="{7D5B88B9-9D75-3063-675B-9FFD2E6E94C7}"/>
              </a:ext>
            </a:extLst>
          </p:cNvPr>
          <p:cNvSpPr txBox="1">
            <a:spLocks/>
          </p:cNvSpPr>
          <p:nvPr/>
        </p:nvSpPr>
        <p:spPr>
          <a:xfrm>
            <a:off x="6341322" y="552825"/>
            <a:ext cx="5480960" cy="629954"/>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all" spc="0" normalizeH="0" baseline="0" noProof="0">
                <a:ln>
                  <a:noFill/>
                </a:ln>
                <a:solidFill>
                  <a:srgbClr val="009ADF"/>
                </a:solidFill>
                <a:effectLst/>
                <a:uLnTx/>
                <a:uFillTx/>
                <a:latin typeface="Franklin Gothic Demi Cond" panose="020B0603020102020204" pitchFamily="34" charset="0"/>
                <a:ea typeface="Verdana" panose="020B0604030504040204" pitchFamily="34" charset="0"/>
                <a:sym typeface="Symbol" panose="05050102010706020507" pitchFamily="18" charset="2"/>
              </a:rPr>
              <a:t>KATZ WOMEN’S CIRCLE</a:t>
            </a:r>
          </a:p>
          <a:p>
            <a:pPr marL="0" marR="0" lvl="0" indent="0" algn="l" defTabSz="914400" rtl="0" eaLnBrk="1" fontAlgn="auto" latinLnBrk="0" hangingPunct="1">
              <a:lnSpc>
                <a:spcPct val="100000"/>
              </a:lnSpc>
              <a:spcBef>
                <a:spcPts val="0"/>
              </a:spcBef>
              <a:spcAft>
                <a:spcPts val="0"/>
              </a:spcAft>
              <a:buClr>
                <a:srgbClr val="53565A"/>
              </a:buClr>
              <a:buSzTx/>
              <a:buFontTx/>
              <a:buNone/>
              <a:tabLst>
                <a:tab pos="280988" algn="l"/>
              </a:tabLst>
              <a:defRPr/>
            </a:pPr>
            <a:r>
              <a:rPr kumimoji="0" lang="en-US" sz="1500" b="0" i="0" u="none" strike="noStrike" kern="1200" cap="none" spc="0" normalizeH="0" baseline="0" noProof="0">
                <a:ln>
                  <a:noFill/>
                </a:ln>
                <a:solidFill>
                  <a:srgbClr val="414141"/>
                </a:solidFill>
                <a:effectLst/>
                <a:uLnTx/>
                <a:uFillTx/>
                <a:latin typeface="Franklin Gothic Book" panose="020B0503020102020204"/>
                <a:ea typeface="Verdana" panose="020B0604030504040204" pitchFamily="34" charset="0"/>
                <a:cs typeface="+mn-cs"/>
              </a:rPr>
              <a:t>  Katz Women’s Circle subscribers    </a:t>
            </a:r>
          </a:p>
          <a:p>
            <a:pPr marL="0" marR="0" lvl="0" indent="0" algn="l" defTabSz="914400" rtl="0" eaLnBrk="1" fontAlgn="auto" latinLnBrk="0" hangingPunct="1">
              <a:lnSpc>
                <a:spcPct val="100000"/>
              </a:lnSpc>
              <a:spcBef>
                <a:spcPts val="0"/>
              </a:spcBef>
              <a:spcAft>
                <a:spcPts val="0"/>
              </a:spcAft>
              <a:buClr>
                <a:srgbClr val="53565A"/>
              </a:buClr>
              <a:buSzTx/>
              <a:buFontTx/>
              <a:buNone/>
              <a:tabLst>
                <a:tab pos="280988" algn="l"/>
              </a:tabLst>
              <a:defRPr/>
            </a:pPr>
            <a:r>
              <a:rPr kumimoji="0" lang="en-US" sz="1500" b="0" i="0" u="none" strike="noStrike" kern="1200" cap="none" spc="0" normalizeH="0" baseline="0" noProof="0">
                <a:ln>
                  <a:noFill/>
                </a:ln>
                <a:solidFill>
                  <a:srgbClr val="414141"/>
                </a:solidFill>
                <a:effectLst/>
                <a:uLnTx/>
                <a:uFillTx/>
                <a:latin typeface="Franklin Gothic Book" panose="020B0503020102020204"/>
                <a:ea typeface="Verdana" panose="020B0604030504040204" pitchFamily="34" charset="0"/>
                <a:cs typeface="+mn-cs"/>
              </a:rPr>
              <a:t>    receive our monthly newsletter, </a:t>
            </a:r>
          </a:p>
          <a:p>
            <a:pPr marL="0" marR="0" lvl="0" indent="0" algn="l" defTabSz="914400" rtl="0" eaLnBrk="1" fontAlgn="auto" latinLnBrk="0" hangingPunct="1">
              <a:lnSpc>
                <a:spcPct val="100000"/>
              </a:lnSpc>
              <a:spcBef>
                <a:spcPts val="0"/>
              </a:spcBef>
              <a:spcAft>
                <a:spcPts val="0"/>
              </a:spcAft>
              <a:buClr>
                <a:srgbClr val="53565A"/>
              </a:buClr>
              <a:buSzTx/>
              <a:buFontTx/>
              <a:buNone/>
              <a:tabLst>
                <a:tab pos="280988" algn="l"/>
              </a:tabLst>
              <a:defRPr/>
            </a:pPr>
            <a:r>
              <a:rPr kumimoji="0" lang="en-US" sz="1500" b="0" i="0" u="none" strike="noStrike" kern="1200" cap="none" spc="0" normalizeH="0" baseline="0" noProof="0">
                <a:ln>
                  <a:noFill/>
                </a:ln>
                <a:solidFill>
                  <a:srgbClr val="414141"/>
                </a:solidFill>
                <a:effectLst/>
                <a:uLnTx/>
                <a:uFillTx/>
                <a:latin typeface="Franklin Gothic Book" panose="020B0503020102020204"/>
                <a:ea typeface="Verdana" panose="020B0604030504040204" pitchFamily="34" charset="0"/>
                <a:cs typeface="+mn-cs"/>
              </a:rPr>
              <a:t>      attend programs and events, </a:t>
            </a:r>
          </a:p>
          <a:p>
            <a:pPr marL="0" marR="0" lvl="0" indent="0" algn="l" defTabSz="914400" rtl="0" eaLnBrk="1" fontAlgn="auto" latinLnBrk="0" hangingPunct="1">
              <a:lnSpc>
                <a:spcPct val="100000"/>
              </a:lnSpc>
              <a:spcBef>
                <a:spcPts val="0"/>
              </a:spcBef>
              <a:spcAft>
                <a:spcPts val="0"/>
              </a:spcAft>
              <a:buClr>
                <a:srgbClr val="53565A"/>
              </a:buClr>
              <a:buSzTx/>
              <a:buFontTx/>
              <a:buNone/>
              <a:tabLst>
                <a:tab pos="280988" algn="l"/>
              </a:tabLst>
              <a:defRPr/>
            </a:pPr>
            <a:r>
              <a:rPr kumimoji="0" lang="en-US" sz="1500" b="0" i="0" u="none" strike="noStrike" kern="1200" cap="none" spc="0" normalizeH="0" baseline="0" noProof="0">
                <a:ln>
                  <a:noFill/>
                </a:ln>
                <a:solidFill>
                  <a:srgbClr val="414141"/>
                </a:solidFill>
                <a:effectLst/>
                <a:uLnTx/>
                <a:uFillTx/>
                <a:latin typeface="Franklin Gothic Book" panose="020B0503020102020204"/>
                <a:ea typeface="Verdana" panose="020B0604030504040204" pitchFamily="34" charset="0"/>
                <a:cs typeface="+mn-cs"/>
              </a:rPr>
              <a:t>         and are part of the conversation. </a:t>
            </a:r>
          </a:p>
        </p:txBody>
      </p:sp>
      <p:sp>
        <p:nvSpPr>
          <p:cNvPr id="23" name="Title 2">
            <a:extLst>
              <a:ext uri="{FF2B5EF4-FFF2-40B4-BE49-F238E27FC236}">
                <a16:creationId xmlns:a16="http://schemas.microsoft.com/office/drawing/2014/main" id="{6345D227-3CCD-DE1A-66FA-EE54FCDFD520}"/>
              </a:ext>
            </a:extLst>
          </p:cNvPr>
          <p:cNvSpPr txBox="1">
            <a:spLocks/>
          </p:cNvSpPr>
          <p:nvPr/>
        </p:nvSpPr>
        <p:spPr>
          <a:xfrm>
            <a:off x="3038850" y="2230375"/>
            <a:ext cx="2142631" cy="97472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300" b="0" i="0" u="none" strike="noStrike" kern="1200" cap="all" spc="0" normalizeH="0" baseline="0" noProof="0">
                <a:ln>
                  <a:noFill/>
                </a:ln>
                <a:solidFill>
                  <a:srgbClr val="FFFFFF"/>
                </a:solidFill>
                <a:effectLst/>
                <a:uLnTx/>
                <a:uFillTx/>
                <a:latin typeface="Franklin Gothic Demi Cond" panose="020B0603020102020204" pitchFamily="34" charset="0"/>
                <a:ea typeface="Verdana" panose="020B0604030504040204" pitchFamily="34" charset="0"/>
                <a:sym typeface="Symbol" panose="05050102010706020507" pitchFamily="18" charset="2"/>
              </a:rPr>
              <a:t>1,100+</a:t>
            </a:r>
            <a:endParaRPr kumimoji="0" lang="en-US" sz="4300" b="0" i="0" u="none" strike="noStrike" kern="1200" cap="all" spc="0" normalizeH="0" baseline="0" noProof="0">
              <a:ln>
                <a:noFill/>
              </a:ln>
              <a:solidFill>
                <a:srgbClr val="FFFFFF"/>
              </a:solidFill>
              <a:effectLst/>
              <a:uLnTx/>
              <a:uFillTx/>
              <a:latin typeface="Franklin Gothic Demi Cond" panose="020B0603020102020204" pitchFamily="34" charset="0"/>
              <a:ea typeface="Verdana" panose="020B0604030504040204" pitchFamily="34" charset="0"/>
            </a:endParaRPr>
          </a:p>
        </p:txBody>
      </p:sp>
      <p:sp>
        <p:nvSpPr>
          <p:cNvPr id="29" name="Hexagon 28">
            <a:extLst>
              <a:ext uri="{FF2B5EF4-FFF2-40B4-BE49-F238E27FC236}">
                <a16:creationId xmlns:a16="http://schemas.microsoft.com/office/drawing/2014/main" id="{4B1F3283-CB16-A7D7-E2E3-49BFC64548D0}"/>
              </a:ext>
            </a:extLst>
          </p:cNvPr>
          <p:cNvSpPr/>
          <p:nvPr/>
        </p:nvSpPr>
        <p:spPr bwMode="auto">
          <a:xfrm>
            <a:off x="6351296" y="1927309"/>
            <a:ext cx="1874520" cy="1645920"/>
          </a:xfrm>
          <a:prstGeom prst="hexagon">
            <a:avLst/>
          </a:prstGeom>
          <a:solidFill>
            <a:srgbClr val="009ADF"/>
          </a:solidFill>
          <a:ln w="76200">
            <a:solidFill>
              <a:srgbClr val="009ADF"/>
            </a:solidFill>
          </a:ln>
          <a:effectLst>
            <a:softEdge rad="12700"/>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3000" b="0" i="0" u="none" strike="noStrike" kern="1200" cap="none" spc="0" normalizeH="0" baseline="0" noProof="0">
              <a:ln>
                <a:noFill/>
              </a:ln>
              <a:solidFill>
                <a:srgbClr val="FFFFFF"/>
              </a:solidFill>
              <a:effectLst/>
              <a:uLnTx/>
              <a:uFillTx/>
              <a:latin typeface="Franklin Gothic Demi Cond" panose="020B0706030402020204" pitchFamily="34" charset="0"/>
              <a:ea typeface="+mn-ea"/>
              <a:cs typeface="+mn-cs"/>
            </a:endParaRPr>
          </a:p>
        </p:txBody>
      </p:sp>
      <p:sp>
        <p:nvSpPr>
          <p:cNvPr id="30" name="Title 2">
            <a:extLst>
              <a:ext uri="{FF2B5EF4-FFF2-40B4-BE49-F238E27FC236}">
                <a16:creationId xmlns:a16="http://schemas.microsoft.com/office/drawing/2014/main" id="{A4B4C980-423E-5EE5-35E8-0DC57C4088F1}"/>
              </a:ext>
            </a:extLst>
          </p:cNvPr>
          <p:cNvSpPr txBox="1">
            <a:spLocks/>
          </p:cNvSpPr>
          <p:nvPr/>
        </p:nvSpPr>
        <p:spPr>
          <a:xfrm>
            <a:off x="6257826" y="2236866"/>
            <a:ext cx="2142631" cy="97472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300" b="0" i="0" u="none" strike="noStrike" kern="1200" cap="all" spc="0" normalizeH="0" baseline="0" noProof="0">
                <a:ln>
                  <a:noFill/>
                </a:ln>
                <a:solidFill>
                  <a:srgbClr val="FFFFFF"/>
                </a:solidFill>
                <a:effectLst/>
                <a:uLnTx/>
                <a:uFillTx/>
                <a:latin typeface="Franklin Gothic Demi Cond" panose="020B0603020102020204" pitchFamily="34" charset="0"/>
                <a:ea typeface="Verdana" panose="020B0604030504040204" pitchFamily="34" charset="0"/>
                <a:sym typeface="Symbol" panose="05050102010706020507" pitchFamily="18" charset="2"/>
              </a:rPr>
              <a:t>41,240+</a:t>
            </a:r>
            <a:endParaRPr kumimoji="0" lang="en-US" sz="4300" b="0" i="0" u="none" strike="noStrike" kern="1200" cap="all" spc="0" normalizeH="0" baseline="0" noProof="0">
              <a:ln>
                <a:noFill/>
              </a:ln>
              <a:solidFill>
                <a:srgbClr val="FFFFFF"/>
              </a:solidFill>
              <a:effectLst/>
              <a:uLnTx/>
              <a:uFillTx/>
              <a:latin typeface="Franklin Gothic Demi Cond" panose="020B0603020102020204" pitchFamily="34" charset="0"/>
              <a:ea typeface="Verdana" panose="020B0604030504040204" pitchFamily="34" charset="0"/>
            </a:endParaRPr>
          </a:p>
        </p:txBody>
      </p:sp>
      <p:pic>
        <p:nvPicPr>
          <p:cNvPr id="33" name="Picture 2">
            <a:extLst>
              <a:ext uri="{FF2B5EF4-FFF2-40B4-BE49-F238E27FC236}">
                <a16:creationId xmlns:a16="http://schemas.microsoft.com/office/drawing/2014/main" id="{B7BBF24A-5594-F287-FE84-BFA9079405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06900" y="2974715"/>
            <a:ext cx="639796" cy="639796"/>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8">
            <a:extLst>
              <a:ext uri="{FF2B5EF4-FFF2-40B4-BE49-F238E27FC236}">
                <a16:creationId xmlns:a16="http://schemas.microsoft.com/office/drawing/2014/main" id="{248C17BA-FEE4-A677-1F80-B70DAD8526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37347" y="3666159"/>
            <a:ext cx="639796" cy="63979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6">
            <a:extLst>
              <a:ext uri="{FF2B5EF4-FFF2-40B4-BE49-F238E27FC236}">
                <a16:creationId xmlns:a16="http://schemas.microsoft.com/office/drawing/2014/main" id="{AE3CEBE8-5353-2603-A5F6-4A8A92956A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06900" y="3666159"/>
            <a:ext cx="639796" cy="63979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8">
            <a:extLst>
              <a:ext uri="{FF2B5EF4-FFF2-40B4-BE49-F238E27FC236}">
                <a16:creationId xmlns:a16="http://schemas.microsoft.com/office/drawing/2014/main" id="{885A1032-D89F-3FD8-040F-B468FA845E9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37347" y="2974715"/>
            <a:ext cx="639796" cy="639796"/>
          </a:xfrm>
          <a:prstGeom prst="rect">
            <a:avLst/>
          </a:prstGeom>
          <a:noFill/>
          <a:extLst>
            <a:ext uri="{909E8E84-426E-40DD-AFC4-6F175D3DCCD1}">
              <a14:hiddenFill xmlns:a14="http://schemas.microsoft.com/office/drawing/2010/main">
                <a:solidFill>
                  <a:srgbClr val="FFFFFF"/>
                </a:solidFill>
              </a14:hiddenFill>
            </a:ext>
          </a:extLst>
        </p:spPr>
      </p:pic>
      <p:sp>
        <p:nvSpPr>
          <p:cNvPr id="25" name="Hexagon 24">
            <a:extLst>
              <a:ext uri="{FF2B5EF4-FFF2-40B4-BE49-F238E27FC236}">
                <a16:creationId xmlns:a16="http://schemas.microsoft.com/office/drawing/2014/main" id="{48653654-5C33-4FC6-33CC-85DF3AC74CB7}"/>
              </a:ext>
            </a:extLst>
          </p:cNvPr>
          <p:cNvSpPr/>
          <p:nvPr/>
        </p:nvSpPr>
        <p:spPr bwMode="auto">
          <a:xfrm>
            <a:off x="7939810" y="2788271"/>
            <a:ext cx="1874520" cy="1645920"/>
          </a:xfrm>
          <a:prstGeom prst="hexagon">
            <a:avLst/>
          </a:prstGeom>
          <a:noFill/>
          <a:ln w="76200">
            <a:solidFill>
              <a:srgbClr val="3DAD2C"/>
            </a:solidFill>
          </a:ln>
          <a:effectLst>
            <a:softEdge rad="12700"/>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sp>
        <p:nvSpPr>
          <p:cNvPr id="37" name="Title 2">
            <a:extLst>
              <a:ext uri="{FF2B5EF4-FFF2-40B4-BE49-F238E27FC236}">
                <a16:creationId xmlns:a16="http://schemas.microsoft.com/office/drawing/2014/main" id="{47465C2A-7D00-E033-ED9E-3D9428FC7123}"/>
              </a:ext>
            </a:extLst>
          </p:cNvPr>
          <p:cNvSpPr txBox="1">
            <a:spLocks/>
          </p:cNvSpPr>
          <p:nvPr/>
        </p:nvSpPr>
        <p:spPr>
          <a:xfrm>
            <a:off x="9504164" y="3671988"/>
            <a:ext cx="2681521" cy="705746"/>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all" spc="0" normalizeH="0" baseline="0" noProof="0">
                <a:ln>
                  <a:noFill/>
                </a:ln>
                <a:solidFill>
                  <a:srgbClr val="3DAD2C"/>
                </a:solidFill>
                <a:effectLst/>
                <a:uLnTx/>
                <a:uFillTx/>
                <a:latin typeface="Franklin Gothic Demi Cond" panose="020B0603020102020204" pitchFamily="34" charset="0"/>
                <a:ea typeface="Verdana" panose="020B0604030504040204" pitchFamily="34" charset="0"/>
                <a:sym typeface="Symbol" panose="05050102010706020507" pitchFamily="18" charset="2"/>
              </a:rPr>
              <a:t>        SOCIAL MEDIA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all" spc="0" normalizeH="0" baseline="0" noProof="0">
                <a:ln>
                  <a:noFill/>
                </a:ln>
                <a:solidFill>
                  <a:srgbClr val="3DAD2C"/>
                </a:solidFill>
                <a:effectLst/>
                <a:uLnTx/>
                <a:uFillTx/>
                <a:latin typeface="Franklin Gothic Demi Cond" panose="020B0603020102020204" pitchFamily="34" charset="0"/>
                <a:ea typeface="Verdana" panose="020B0604030504040204" pitchFamily="34" charset="0"/>
                <a:sym typeface="Symbol" panose="05050102010706020507" pitchFamily="18" charset="2"/>
              </a:rPr>
              <a:t>     FOLLOWERS</a:t>
            </a:r>
          </a:p>
          <a:p>
            <a:pPr marL="0" marR="0" lvl="0" indent="0" algn="l" defTabSz="914400" rtl="0" eaLnBrk="1" fontAlgn="auto" latinLnBrk="0" hangingPunct="1">
              <a:lnSpc>
                <a:spcPct val="100000"/>
              </a:lnSpc>
              <a:spcBef>
                <a:spcPts val="0"/>
              </a:spcBef>
              <a:spcAft>
                <a:spcPts val="400"/>
              </a:spcAft>
              <a:buClr>
                <a:srgbClr val="53565A"/>
              </a:buClr>
              <a:buSzTx/>
              <a:buFontTx/>
              <a:buNone/>
              <a:tabLst>
                <a:tab pos="280988" algn="l"/>
              </a:tabLst>
              <a:defRPr/>
            </a:pPr>
            <a:r>
              <a:rPr kumimoji="0" lang="en-US" sz="1500" b="0" i="0" u="none" strike="noStrike" kern="1200" cap="none" spc="0" normalizeH="0" baseline="0" noProof="0">
                <a:ln>
                  <a:noFill/>
                </a:ln>
                <a:solidFill>
                  <a:srgbClr val="414141"/>
                </a:solidFill>
                <a:effectLst/>
                <a:uLnTx/>
                <a:uFillTx/>
                <a:latin typeface="Franklin Gothic Book" panose="020B0503020102020204"/>
                <a:ea typeface="Verdana" panose="020B0604030504040204" pitchFamily="34" charset="0"/>
                <a:cs typeface="+mn-cs"/>
              </a:rPr>
              <a:t>   KIWH followers interact with KIWH through shares, likes      and comments, boosting  content and amplifying our messaging on social.</a:t>
            </a:r>
          </a:p>
        </p:txBody>
      </p:sp>
      <p:sp>
        <p:nvSpPr>
          <p:cNvPr id="6" name="Hexagon 5">
            <a:extLst>
              <a:ext uri="{FF2B5EF4-FFF2-40B4-BE49-F238E27FC236}">
                <a16:creationId xmlns:a16="http://schemas.microsoft.com/office/drawing/2014/main" id="{7403895E-A831-6ED7-8879-F41A26BFB6E5}"/>
              </a:ext>
            </a:extLst>
          </p:cNvPr>
          <p:cNvSpPr/>
          <p:nvPr/>
        </p:nvSpPr>
        <p:spPr bwMode="auto">
          <a:xfrm>
            <a:off x="1522997" y="4591546"/>
            <a:ext cx="1874520" cy="1645920"/>
          </a:xfrm>
          <a:prstGeom prst="hexagon">
            <a:avLst/>
          </a:prstGeom>
          <a:solidFill>
            <a:srgbClr val="FFC000"/>
          </a:solidFill>
          <a:ln w="76200">
            <a:solidFill>
              <a:srgbClr val="FFC000"/>
            </a:solidFill>
          </a:ln>
          <a:effectLst>
            <a:softEdge rad="12700"/>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3000" b="0" i="0" u="none" strike="noStrike" kern="1200" cap="none" spc="0" normalizeH="0" baseline="0" noProof="0">
              <a:ln>
                <a:noFill/>
              </a:ln>
              <a:solidFill>
                <a:srgbClr val="FFFFFF"/>
              </a:solidFill>
              <a:effectLst/>
              <a:uLnTx/>
              <a:uFillTx/>
              <a:latin typeface="Franklin Gothic Demi Cond" panose="020B0706030402020204" pitchFamily="34" charset="0"/>
              <a:ea typeface="+mn-ea"/>
              <a:cs typeface="+mn-cs"/>
            </a:endParaRPr>
          </a:p>
        </p:txBody>
      </p:sp>
      <p:sp>
        <p:nvSpPr>
          <p:cNvPr id="9" name="Title 2">
            <a:extLst>
              <a:ext uri="{FF2B5EF4-FFF2-40B4-BE49-F238E27FC236}">
                <a16:creationId xmlns:a16="http://schemas.microsoft.com/office/drawing/2014/main" id="{0450363E-B186-8F5D-499B-700EF24B89CD}"/>
              </a:ext>
            </a:extLst>
          </p:cNvPr>
          <p:cNvSpPr txBox="1">
            <a:spLocks/>
          </p:cNvSpPr>
          <p:nvPr/>
        </p:nvSpPr>
        <p:spPr>
          <a:xfrm>
            <a:off x="1609754" y="4932095"/>
            <a:ext cx="1761842" cy="974725"/>
          </a:xfrm>
          <a:prstGeom prst="rect">
            <a:avLst/>
          </a:prstGeom>
        </p:spPr>
        <p:txBody>
          <a:bodyPr vert="horz" lIns="0" tIns="0" rIns="0" bIns="0" rtlCol="0" anchor="ctr"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300" b="0" i="0" u="none" strike="noStrike" kern="1200" cap="all" spc="0" normalizeH="0" baseline="0" noProof="0">
                <a:ln>
                  <a:noFill/>
                </a:ln>
                <a:solidFill>
                  <a:srgbClr val="FFFFFF"/>
                </a:solidFill>
                <a:effectLst/>
                <a:uLnTx/>
                <a:uFillTx/>
                <a:latin typeface="Franklin Gothic Demi Cond" panose="020B0603020102020204" pitchFamily="34" charset="0"/>
                <a:ea typeface="Verdana" panose="020B0604030504040204" pitchFamily="34" charset="0"/>
                <a:sym typeface="Symbol" panose="05050102010706020507" pitchFamily="18" charset="2"/>
              </a:rPr>
              <a:t>8,000+</a:t>
            </a:r>
            <a:endParaRPr kumimoji="0" lang="en-US" sz="4300" b="0" i="0" u="none" strike="noStrike" kern="1200" cap="all" spc="0" normalizeH="0" baseline="0" noProof="0">
              <a:ln>
                <a:noFill/>
              </a:ln>
              <a:solidFill>
                <a:srgbClr val="FFFFFF"/>
              </a:solidFill>
              <a:effectLst/>
              <a:uLnTx/>
              <a:uFillTx/>
              <a:latin typeface="Franklin Gothic Demi Cond" panose="020B0603020102020204" pitchFamily="34" charset="0"/>
              <a:ea typeface="Verdana" panose="020B0604030504040204" pitchFamily="34" charset="0"/>
            </a:endParaRPr>
          </a:p>
        </p:txBody>
      </p:sp>
      <p:sp>
        <p:nvSpPr>
          <p:cNvPr id="10" name="Title 2">
            <a:extLst>
              <a:ext uri="{FF2B5EF4-FFF2-40B4-BE49-F238E27FC236}">
                <a16:creationId xmlns:a16="http://schemas.microsoft.com/office/drawing/2014/main" id="{C72493D9-49DA-2129-6167-2809B63F9E29}"/>
              </a:ext>
            </a:extLst>
          </p:cNvPr>
          <p:cNvSpPr txBox="1">
            <a:spLocks/>
          </p:cNvSpPr>
          <p:nvPr/>
        </p:nvSpPr>
        <p:spPr>
          <a:xfrm>
            <a:off x="128133" y="4556920"/>
            <a:ext cx="3053324" cy="705746"/>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all" spc="0" normalizeH="0" baseline="0" noProof="0">
                <a:ln>
                  <a:noFill/>
                </a:ln>
                <a:solidFill>
                  <a:srgbClr val="FFC000"/>
                </a:solidFill>
                <a:effectLst/>
                <a:uLnTx/>
                <a:uFillTx/>
                <a:latin typeface="Franklin Gothic Demi Cond" panose="020B0603020102020204" pitchFamily="34" charset="0"/>
                <a:ea typeface="Verdana" panose="020B0604030504040204" pitchFamily="34" charset="0"/>
                <a:sym typeface="Symbol" panose="05050102010706020507" pitchFamily="18" charset="2"/>
              </a:rPr>
              <a:t>         EVENTBRITE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all" spc="0" normalizeH="0" baseline="0" noProof="0">
                <a:ln>
                  <a:noFill/>
                </a:ln>
                <a:solidFill>
                  <a:srgbClr val="FFC000"/>
                </a:solidFill>
                <a:effectLst/>
                <a:uLnTx/>
                <a:uFillTx/>
                <a:latin typeface="Franklin Gothic Demi Cond" panose="020B0603020102020204" pitchFamily="34" charset="0"/>
                <a:ea typeface="Verdana" panose="020B0604030504040204" pitchFamily="34" charset="0"/>
                <a:sym typeface="Symbol" panose="05050102010706020507" pitchFamily="18" charset="2"/>
              </a:rPr>
              <a:t>SUBSCRIBERS </a:t>
            </a:r>
          </a:p>
          <a:p>
            <a:pPr marL="0" marR="0" lvl="0" indent="0" algn="l" defTabSz="914400" rtl="0" eaLnBrk="1" fontAlgn="auto" latinLnBrk="0" hangingPunct="1">
              <a:lnSpc>
                <a:spcPct val="100000"/>
              </a:lnSpc>
              <a:spcBef>
                <a:spcPts val="0"/>
              </a:spcBef>
              <a:spcAft>
                <a:spcPts val="0"/>
              </a:spcAft>
              <a:buClr>
                <a:srgbClr val="53565A"/>
              </a:buClr>
              <a:buSzTx/>
              <a:buFontTx/>
              <a:buNone/>
              <a:tabLst>
                <a:tab pos="280988" algn="l"/>
              </a:tabLst>
              <a:defRPr/>
            </a:pPr>
            <a:r>
              <a:rPr kumimoji="0" lang="en-US" sz="1500" b="0" i="0" u="none" strike="noStrike" kern="1200" cap="none" spc="0" normalizeH="0" baseline="0" noProof="0">
                <a:ln>
                  <a:noFill/>
                </a:ln>
                <a:solidFill>
                  <a:srgbClr val="414141"/>
                </a:solidFill>
                <a:effectLst/>
                <a:uLnTx/>
                <a:uFillTx/>
                <a:latin typeface="Franklin Gothic Book" panose="020B0503020102020204"/>
                <a:ea typeface="Verdana" panose="020B0604030504040204" pitchFamily="34" charset="0"/>
                <a:cs typeface="+mn-cs"/>
              </a:rPr>
              <a:t>        Community </a:t>
            </a:r>
          </a:p>
          <a:p>
            <a:pPr marL="0" marR="0" lvl="0" indent="0" algn="l" defTabSz="914400" rtl="0" eaLnBrk="1" fontAlgn="auto" latinLnBrk="0" hangingPunct="1">
              <a:lnSpc>
                <a:spcPct val="100000"/>
              </a:lnSpc>
              <a:spcBef>
                <a:spcPts val="0"/>
              </a:spcBef>
              <a:spcAft>
                <a:spcPts val="0"/>
              </a:spcAft>
              <a:buClr>
                <a:srgbClr val="53565A"/>
              </a:buClr>
              <a:buSzTx/>
              <a:buFontTx/>
              <a:buNone/>
              <a:tabLst>
                <a:tab pos="280988" algn="l"/>
              </a:tabLst>
              <a:defRPr/>
            </a:pPr>
            <a:r>
              <a:rPr kumimoji="0" lang="en-US" sz="1500" b="0" i="0" u="none" strike="noStrike" kern="1200" cap="none" spc="0" normalizeH="0" baseline="0" noProof="0">
                <a:ln>
                  <a:noFill/>
                </a:ln>
                <a:solidFill>
                  <a:srgbClr val="414141"/>
                </a:solidFill>
                <a:effectLst/>
                <a:uLnTx/>
                <a:uFillTx/>
                <a:latin typeface="Franklin Gothic Book" panose="020B0503020102020204"/>
                <a:ea typeface="Verdana" panose="020B0604030504040204" pitchFamily="34" charset="0"/>
                <a:cs typeface="+mn-cs"/>
              </a:rPr>
              <a:t>          members </a:t>
            </a:r>
          </a:p>
          <a:p>
            <a:pPr marL="0" marR="0" lvl="0" indent="0" algn="l" defTabSz="914400" rtl="0" eaLnBrk="1" fontAlgn="auto" latinLnBrk="0" hangingPunct="1">
              <a:lnSpc>
                <a:spcPct val="100000"/>
              </a:lnSpc>
              <a:spcBef>
                <a:spcPts val="0"/>
              </a:spcBef>
              <a:spcAft>
                <a:spcPts val="0"/>
              </a:spcAft>
              <a:buClr>
                <a:srgbClr val="53565A"/>
              </a:buClr>
              <a:buSzTx/>
              <a:buFontTx/>
              <a:buNone/>
              <a:tabLst>
                <a:tab pos="280988" algn="l"/>
              </a:tabLst>
              <a:defRPr/>
            </a:pPr>
            <a:r>
              <a:rPr kumimoji="0" lang="en-US" sz="1500" b="0" i="0" u="none" strike="noStrike" kern="1200" cap="none" spc="0" normalizeH="0" baseline="0" noProof="0">
                <a:ln>
                  <a:noFill/>
                </a:ln>
                <a:solidFill>
                  <a:srgbClr val="414141"/>
                </a:solidFill>
                <a:effectLst/>
                <a:uLnTx/>
                <a:uFillTx/>
                <a:latin typeface="Franklin Gothic Book" panose="020B0503020102020204"/>
                <a:ea typeface="Verdana" panose="020B0604030504040204" pitchFamily="34" charset="0"/>
                <a:cs typeface="+mn-cs"/>
              </a:rPr>
              <a:t>        registered to </a:t>
            </a:r>
          </a:p>
          <a:p>
            <a:pPr marL="0" marR="0" lvl="0" indent="0" algn="l" defTabSz="914400" rtl="0" eaLnBrk="1" fontAlgn="auto" latinLnBrk="0" hangingPunct="1">
              <a:lnSpc>
                <a:spcPct val="100000"/>
              </a:lnSpc>
              <a:spcBef>
                <a:spcPts val="0"/>
              </a:spcBef>
              <a:spcAft>
                <a:spcPts val="0"/>
              </a:spcAft>
              <a:buClr>
                <a:srgbClr val="53565A"/>
              </a:buClr>
              <a:buSzTx/>
              <a:buFontTx/>
              <a:buNone/>
              <a:tabLst>
                <a:tab pos="280988" algn="l"/>
              </a:tabLst>
              <a:defRPr/>
            </a:pPr>
            <a:r>
              <a:rPr kumimoji="0" lang="en-US" sz="1500" b="0" i="0" u="none" strike="noStrike" kern="1200" cap="none" spc="0" normalizeH="0" baseline="0" noProof="0">
                <a:ln>
                  <a:noFill/>
                </a:ln>
                <a:solidFill>
                  <a:srgbClr val="414141"/>
                </a:solidFill>
                <a:effectLst/>
                <a:uLnTx/>
                <a:uFillTx/>
                <a:latin typeface="Franklin Gothic Book" panose="020B0503020102020204"/>
                <a:ea typeface="Verdana" panose="020B0604030504040204" pitchFamily="34" charset="0"/>
                <a:cs typeface="+mn-cs"/>
              </a:rPr>
              <a:t>receive educational</a:t>
            </a:r>
          </a:p>
          <a:p>
            <a:pPr marL="0" marR="0" lvl="0" indent="0" algn="l" defTabSz="914400" rtl="0" eaLnBrk="1" fontAlgn="auto" latinLnBrk="0" hangingPunct="1">
              <a:lnSpc>
                <a:spcPct val="100000"/>
              </a:lnSpc>
              <a:spcBef>
                <a:spcPts val="0"/>
              </a:spcBef>
              <a:spcAft>
                <a:spcPts val="0"/>
              </a:spcAft>
              <a:buClr>
                <a:srgbClr val="53565A"/>
              </a:buClr>
              <a:buSzTx/>
              <a:buFontTx/>
              <a:buNone/>
              <a:tabLst>
                <a:tab pos="280988" algn="l"/>
              </a:tabLst>
              <a:defRPr/>
            </a:pPr>
            <a:r>
              <a:rPr kumimoji="0" lang="en-US" sz="1500" b="0" i="0" u="none" strike="noStrike" kern="1200" cap="none" spc="0" normalizeH="0" baseline="0" noProof="0">
                <a:ln>
                  <a:noFill/>
                </a:ln>
                <a:solidFill>
                  <a:srgbClr val="414141"/>
                </a:solidFill>
                <a:effectLst/>
                <a:uLnTx/>
                <a:uFillTx/>
                <a:latin typeface="Franklin Gothic Book" panose="020B0503020102020204"/>
                <a:ea typeface="Verdana" panose="020B0604030504040204" pitchFamily="34" charset="0"/>
                <a:cs typeface="+mn-cs"/>
              </a:rPr>
              <a:t>   event notifications.</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200" b="0" i="0" u="none" strike="noStrike" kern="1200" cap="all" spc="0" normalizeH="0" baseline="0" noProof="0">
              <a:ln>
                <a:noFill/>
              </a:ln>
              <a:solidFill>
                <a:srgbClr val="009ADF"/>
              </a:solidFill>
              <a:effectLst/>
              <a:uLnTx/>
              <a:uFillTx/>
              <a:latin typeface="Franklin Gothic Demi Cond" panose="020B0603020102020204" pitchFamily="34" charset="0"/>
              <a:ea typeface="Verdana" panose="020B0604030504040204" pitchFamily="34" charset="0"/>
            </a:endParaRPr>
          </a:p>
        </p:txBody>
      </p:sp>
      <p:sp>
        <p:nvSpPr>
          <p:cNvPr id="12" name="Title 2">
            <a:extLst>
              <a:ext uri="{FF2B5EF4-FFF2-40B4-BE49-F238E27FC236}">
                <a16:creationId xmlns:a16="http://schemas.microsoft.com/office/drawing/2014/main" id="{D1581E92-CE4B-AD25-CCA2-B0C8775819E7}"/>
              </a:ext>
            </a:extLst>
          </p:cNvPr>
          <p:cNvSpPr txBox="1">
            <a:spLocks/>
          </p:cNvSpPr>
          <p:nvPr/>
        </p:nvSpPr>
        <p:spPr>
          <a:xfrm>
            <a:off x="9408004" y="5642312"/>
            <a:ext cx="2681520" cy="974725"/>
          </a:xfrm>
          <a:prstGeom prst="rect">
            <a:avLst/>
          </a:prstGeom>
          <a:gradFill flip="none" rotWithShape="1">
            <a:gsLst>
              <a:gs pos="0">
                <a:schemeClr val="accent3">
                  <a:lumMod val="5000"/>
                  <a:lumOff val="95000"/>
                </a:schemeClr>
              </a:gs>
              <a:gs pos="46000">
                <a:schemeClr val="accent3">
                  <a:lumMod val="45000"/>
                  <a:lumOff val="55000"/>
                </a:schemeClr>
              </a:gs>
              <a:gs pos="70000">
                <a:schemeClr val="accent3">
                  <a:lumMod val="45000"/>
                  <a:lumOff val="55000"/>
                </a:schemeClr>
              </a:gs>
              <a:gs pos="100000">
                <a:schemeClr val="bg1"/>
              </a:gs>
            </a:gsLst>
            <a:lin ang="5400000" scaled="1"/>
            <a:tileRect/>
          </a:gradFill>
          <a:effectLst>
            <a:softEdge rad="63500"/>
          </a:effectLst>
        </p:spPr>
        <p:txBody>
          <a:bodyPr vert="horz" lIns="0" tIns="0" rIns="0" bIns="0" rtlCol="0" anchor="ctr" anchorCtr="0">
            <a:noAutofit/>
          </a:bodyPr>
          <a:lstStyle>
            <a:lvl1pPr algn="l" defTabSz="914400" rtl="0" eaLnBrk="1" latinLnBrk="0" hangingPunct="1">
              <a:lnSpc>
                <a:spcPct val="100000"/>
              </a:lnSpc>
              <a:spcBef>
                <a:spcPct val="0"/>
              </a:spcBef>
              <a:buNone/>
              <a:defRPr sz="3200" b="0" i="0" kern="1200" cap="all" baseline="0">
                <a:solidFill>
                  <a:schemeClr val="accent4"/>
                </a:solidFill>
                <a:latin typeface="Franklin Gothic Demi Cond" panose="020B0603020102020204" pitchFamily="34" charset="0"/>
                <a:ea typeface="Verdana" panose="020B0604030504040204" pitchFamily="34" charset="0"/>
                <a:cs typeface="Verdana" panose="020B060403050404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300" b="0" i="0" u="none" strike="noStrike" kern="1200" cap="all" spc="0" normalizeH="0" baseline="0" noProof="0">
                <a:ln>
                  <a:noFill/>
                </a:ln>
                <a:solidFill>
                  <a:srgbClr val="003CA5"/>
                </a:solidFill>
                <a:effectLst/>
                <a:uLnTx/>
                <a:uFillTx/>
                <a:latin typeface="Franklin Gothic Demi Cond" panose="020B0603020102020204" pitchFamily="34" charset="0"/>
                <a:ea typeface="Verdana" panose="020B0604030504040204" pitchFamily="34" charset="0"/>
                <a:sym typeface="Symbol" panose="05050102010706020507" pitchFamily="18" charset="2"/>
              </a:rPr>
              <a:t>64,500+</a:t>
            </a:r>
            <a:endParaRPr kumimoji="0" lang="en-US" sz="4300" b="0" i="0" u="none" strike="noStrike" kern="1200" cap="all" spc="0" normalizeH="0" baseline="0" noProof="0">
              <a:ln>
                <a:noFill/>
              </a:ln>
              <a:solidFill>
                <a:srgbClr val="003CA5"/>
              </a:solidFill>
              <a:effectLst/>
              <a:uLnTx/>
              <a:uFillTx/>
              <a:latin typeface="Franklin Gothic Demi Cond" panose="020B0603020102020204" pitchFamily="34" charset="0"/>
              <a:ea typeface="Verdana" panose="020B0604030504040204" pitchFamily="34" charset="0"/>
            </a:endParaRPr>
          </a:p>
        </p:txBody>
      </p:sp>
      <p:pic>
        <p:nvPicPr>
          <p:cNvPr id="2050" name="Picture 2" descr="Eventbrite Logo | SVG | Real Company | Alphabet, Letter E Logo">
            <a:extLst>
              <a:ext uri="{FF2B5EF4-FFF2-40B4-BE49-F238E27FC236}">
                <a16:creationId xmlns:a16="http://schemas.microsoft.com/office/drawing/2014/main" id="{34FDE906-3299-886F-E515-114AAB29A37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44402" y="4866572"/>
            <a:ext cx="409987" cy="40998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Katz Institute for Women's Health Events - 3 Upcoming Activities and  Tickets | Eventbrite">
            <a:extLst>
              <a:ext uri="{FF2B5EF4-FFF2-40B4-BE49-F238E27FC236}">
                <a16:creationId xmlns:a16="http://schemas.microsoft.com/office/drawing/2014/main" id="{3A296E0E-32B0-58EC-FFCE-D68C88223C1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90822" y="4145797"/>
            <a:ext cx="1355899" cy="67795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descr="A close-up of a logo&#10;&#10;AI-generated content may be incorrect.">
            <a:extLst>
              <a:ext uri="{FF2B5EF4-FFF2-40B4-BE49-F238E27FC236}">
                <a16:creationId xmlns:a16="http://schemas.microsoft.com/office/drawing/2014/main" id="{38527602-AFA5-3965-0A71-AACD165E31A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883092" y="1280669"/>
            <a:ext cx="1532521" cy="1143339"/>
          </a:xfrm>
          <a:prstGeom prst="hexagon">
            <a:avLst/>
          </a:prstGeom>
        </p:spPr>
      </p:pic>
      <p:pic>
        <p:nvPicPr>
          <p:cNvPr id="40" name="Picture 39" descr="A purple and white logo&#10;&#10;AI-generated content may be incorrect.">
            <a:extLst>
              <a:ext uri="{FF2B5EF4-FFF2-40B4-BE49-F238E27FC236}">
                <a16:creationId xmlns:a16="http://schemas.microsoft.com/office/drawing/2014/main" id="{3DE0F195-5D4E-3514-A7B2-3BA794F0D686}"/>
              </a:ext>
            </a:extLst>
          </p:cNvPr>
          <p:cNvPicPr>
            <a:picLocks noChangeAspect="1"/>
          </p:cNvPicPr>
          <p:nvPr/>
        </p:nvPicPr>
        <p:blipFill>
          <a:blip r:embed="rId11">
            <a:extLst>
              <a:ext uri="{28A0092B-C50C-407E-A947-70E740481C1C}">
                <a14:useLocalDpi xmlns:a14="http://schemas.microsoft.com/office/drawing/2010/main" val="0"/>
              </a:ext>
            </a:extLst>
          </a:blip>
          <a:srcRect l="28768" t="13384" r="29140" b="14359"/>
          <a:stretch>
            <a:fillRect/>
          </a:stretch>
        </p:blipFill>
        <p:spPr>
          <a:xfrm>
            <a:off x="1753516" y="1125802"/>
            <a:ext cx="1465397" cy="1415015"/>
          </a:xfrm>
          <a:prstGeom prst="hexagon">
            <a:avLst/>
          </a:prstGeom>
        </p:spPr>
      </p:pic>
      <p:sp>
        <p:nvSpPr>
          <p:cNvPr id="3" name="Title 2">
            <a:extLst>
              <a:ext uri="{FF2B5EF4-FFF2-40B4-BE49-F238E27FC236}">
                <a16:creationId xmlns:a16="http://schemas.microsoft.com/office/drawing/2014/main" id="{4660BCC1-9327-E1F2-1185-B3070A294568}"/>
              </a:ext>
            </a:extLst>
          </p:cNvPr>
          <p:cNvSpPr>
            <a:spLocks noGrp="1"/>
          </p:cNvSpPr>
          <p:nvPr>
            <p:ph type="title"/>
          </p:nvPr>
        </p:nvSpPr>
        <p:spPr>
          <a:xfrm>
            <a:off x="461963" y="406399"/>
            <a:ext cx="11730037" cy="973993"/>
          </a:xfrm>
        </p:spPr>
        <p:txBody>
          <a:bodyPr rIns="0"/>
          <a:lstStyle/>
          <a:p>
            <a:r>
              <a:rPr lang="en-US">
                <a:solidFill>
                  <a:srgbClr val="003CA5"/>
                </a:solidFill>
                <a:sym typeface="Symbol" panose="05050102010706020507" pitchFamily="18" charset="2"/>
              </a:rPr>
              <a:t>KIWH ECOSYSTEM</a:t>
            </a:r>
            <a:endParaRPr lang="en-US">
              <a:solidFill>
                <a:srgbClr val="003CA5"/>
              </a:solidFill>
            </a:endParaRPr>
          </a:p>
        </p:txBody>
      </p:sp>
    </p:spTree>
    <p:extLst>
      <p:ext uri="{BB962C8B-B14F-4D97-AF65-F5344CB8AC3E}">
        <p14:creationId xmlns:p14="http://schemas.microsoft.com/office/powerpoint/2010/main" val="8392859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97CB5-B3C2-7650-20DA-7945800CF70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1F29C4C-EEE8-D3B6-26D6-074025CF3733}"/>
              </a:ext>
            </a:extLst>
          </p:cNvPr>
          <p:cNvSpPr>
            <a:spLocks noGrp="1"/>
          </p:cNvSpPr>
          <p:nvPr>
            <p:ph type="sldNum" sz="quarter" idx="19"/>
          </p:nvPr>
        </p:nvSpPr>
        <p:spPr/>
        <p:txBody>
          <a:bodyPr/>
          <a:lstStyle/>
          <a:p>
            <a:pPr lvl="8"/>
            <a:fld id="{63DCA5C9-2E11-4C67-86EB-AE1DE127DC64}" type="slidenum">
              <a:rPr lang="en-US" smtClean="0">
                <a:latin typeface="Georgia"/>
              </a:rPr>
              <a:pPr lvl="8"/>
              <a:t>40</a:t>
            </a:fld>
            <a:endParaRPr lang="en-US">
              <a:latin typeface="Georgia"/>
            </a:endParaRPr>
          </a:p>
        </p:txBody>
      </p:sp>
      <p:sp>
        <p:nvSpPr>
          <p:cNvPr id="5" name="Title 4">
            <a:extLst>
              <a:ext uri="{FF2B5EF4-FFF2-40B4-BE49-F238E27FC236}">
                <a16:creationId xmlns:a16="http://schemas.microsoft.com/office/drawing/2014/main" id="{EB6E5E7E-9639-3295-0D8B-87DADB1775AE}"/>
              </a:ext>
            </a:extLst>
          </p:cNvPr>
          <p:cNvSpPr>
            <a:spLocks noGrp="1"/>
          </p:cNvSpPr>
          <p:nvPr>
            <p:ph type="title"/>
          </p:nvPr>
        </p:nvSpPr>
        <p:spPr/>
        <p:txBody>
          <a:bodyPr/>
          <a:lstStyle/>
          <a:p>
            <a:r>
              <a:rPr lang="en-US">
                <a:latin typeface="Franklin Gothic Demi Cond"/>
                <a:ea typeface="Verdana"/>
              </a:rPr>
              <a:t>Questions to ask your doctor</a:t>
            </a:r>
            <a:endParaRPr lang="en-US"/>
          </a:p>
        </p:txBody>
      </p:sp>
      <p:sp>
        <p:nvSpPr>
          <p:cNvPr id="11" name="Date Placeholder 10">
            <a:extLst>
              <a:ext uri="{FF2B5EF4-FFF2-40B4-BE49-F238E27FC236}">
                <a16:creationId xmlns:a16="http://schemas.microsoft.com/office/drawing/2014/main" id="{BA916CBC-04DD-54E5-044F-F68CFE68EE42}"/>
              </a:ext>
            </a:extLst>
          </p:cNvPr>
          <p:cNvSpPr>
            <a:spLocks noGrp="1"/>
          </p:cNvSpPr>
          <p:nvPr>
            <p:ph type="dt" sz="half" idx="20"/>
          </p:nvPr>
        </p:nvSpPr>
        <p:spPr/>
        <p:txBody>
          <a:bodyPr/>
          <a:lstStyle/>
          <a:p>
            <a:fld id="{2FC1BE55-014A-C642-A090-5C94DEC12645}" type="datetime4">
              <a:rPr lang="en-US"/>
              <a:t>July 8, 2026</a:t>
            </a:fld>
            <a:endParaRPr lang="en-US"/>
          </a:p>
        </p:txBody>
      </p:sp>
      <p:sp>
        <p:nvSpPr>
          <p:cNvPr id="6" name="Rectangle 5">
            <a:extLst>
              <a:ext uri="{FF2B5EF4-FFF2-40B4-BE49-F238E27FC236}">
                <a16:creationId xmlns:a16="http://schemas.microsoft.com/office/drawing/2014/main" id="{E87E50DA-205B-DE39-48C8-78F8A0030F30}"/>
              </a:ext>
            </a:extLst>
          </p:cNvPr>
          <p:cNvSpPr/>
          <p:nvPr/>
        </p:nvSpPr>
        <p:spPr>
          <a:xfrm>
            <a:off x="0" y="1005840"/>
            <a:ext cx="12191695" cy="4572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7" name="TextBox 4">
            <a:extLst>
              <a:ext uri="{FF2B5EF4-FFF2-40B4-BE49-F238E27FC236}">
                <a16:creationId xmlns:a16="http://schemas.microsoft.com/office/drawing/2014/main" id="{E108C33E-5A6B-6192-E489-866D986197DB}"/>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Come prepared. These three questions can transform any preventive visit:</a:t>
            </a:r>
          </a:p>
        </p:txBody>
      </p:sp>
      <p:sp>
        <p:nvSpPr>
          <p:cNvPr id="8" name="Rectangle 7">
            <a:extLst>
              <a:ext uri="{FF2B5EF4-FFF2-40B4-BE49-F238E27FC236}">
                <a16:creationId xmlns:a16="http://schemas.microsoft.com/office/drawing/2014/main" id="{E9C69B58-0257-ADAC-A512-A4B5B15724F3}"/>
              </a:ext>
            </a:extLst>
          </p:cNvPr>
          <p:cNvSpPr/>
          <p:nvPr/>
        </p:nvSpPr>
        <p:spPr>
          <a:xfrm>
            <a:off x="457200" y="1828800"/>
            <a:ext cx="10789920" cy="109728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9" name="TextBox 6">
            <a:extLst>
              <a:ext uri="{FF2B5EF4-FFF2-40B4-BE49-F238E27FC236}">
                <a16:creationId xmlns:a16="http://schemas.microsoft.com/office/drawing/2014/main" id="{D2EA4F23-425C-F454-EF44-043A4514C398}"/>
              </a:ext>
            </a:extLst>
          </p:cNvPr>
          <p:cNvSpPr txBox="1"/>
          <p:nvPr/>
        </p:nvSpPr>
        <p:spPr>
          <a:xfrm>
            <a:off x="640080" y="1965960"/>
            <a:ext cx="10424160" cy="430887"/>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200" b="1" i="0">
                <a:solidFill>
                  <a:schemeClr val="accent1"/>
                </a:solidFill>
                <a:latin typeface="Arial"/>
              </a:rPr>
              <a:t>"What screenings do I need this year?"</a:t>
            </a:r>
          </a:p>
        </p:txBody>
      </p:sp>
      <p:sp>
        <p:nvSpPr>
          <p:cNvPr id="13" name="Rectangle 12">
            <a:extLst>
              <a:ext uri="{FF2B5EF4-FFF2-40B4-BE49-F238E27FC236}">
                <a16:creationId xmlns:a16="http://schemas.microsoft.com/office/drawing/2014/main" id="{BF06FB14-CA3D-364E-CEED-D3582DB632D5}"/>
              </a:ext>
            </a:extLst>
          </p:cNvPr>
          <p:cNvSpPr/>
          <p:nvPr/>
        </p:nvSpPr>
        <p:spPr>
          <a:xfrm>
            <a:off x="457200" y="3200400"/>
            <a:ext cx="10789920" cy="109728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6" name="TextBox 8">
            <a:extLst>
              <a:ext uri="{FF2B5EF4-FFF2-40B4-BE49-F238E27FC236}">
                <a16:creationId xmlns:a16="http://schemas.microsoft.com/office/drawing/2014/main" id="{4E367F91-9108-548A-CC83-4F5BC40B0646}"/>
              </a:ext>
            </a:extLst>
          </p:cNvPr>
          <p:cNvSpPr txBox="1"/>
          <p:nvPr/>
        </p:nvSpPr>
        <p:spPr>
          <a:xfrm>
            <a:off x="640080" y="3337560"/>
            <a:ext cx="10424160" cy="430887"/>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200" b="1" i="0">
                <a:solidFill>
                  <a:schemeClr val="accent1"/>
                </a:solidFill>
                <a:latin typeface="Arial"/>
              </a:rPr>
              <a:t>"What is my greatest health risk?"</a:t>
            </a:r>
          </a:p>
        </p:txBody>
      </p:sp>
      <p:sp>
        <p:nvSpPr>
          <p:cNvPr id="18" name="Rectangle 17">
            <a:extLst>
              <a:ext uri="{FF2B5EF4-FFF2-40B4-BE49-F238E27FC236}">
                <a16:creationId xmlns:a16="http://schemas.microsoft.com/office/drawing/2014/main" id="{00051E36-CA41-4618-9C2B-D77FD589DD34}"/>
              </a:ext>
            </a:extLst>
          </p:cNvPr>
          <p:cNvSpPr/>
          <p:nvPr/>
        </p:nvSpPr>
        <p:spPr>
          <a:xfrm>
            <a:off x="457200" y="4572000"/>
            <a:ext cx="10789920" cy="109728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9" name="TextBox 10">
            <a:extLst>
              <a:ext uri="{FF2B5EF4-FFF2-40B4-BE49-F238E27FC236}">
                <a16:creationId xmlns:a16="http://schemas.microsoft.com/office/drawing/2014/main" id="{39993BB8-9FDE-E445-908B-A4A668AF6939}"/>
              </a:ext>
            </a:extLst>
          </p:cNvPr>
          <p:cNvSpPr txBox="1"/>
          <p:nvPr/>
        </p:nvSpPr>
        <p:spPr>
          <a:xfrm>
            <a:off x="640080" y="4709160"/>
            <a:ext cx="10424160" cy="430887"/>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200" b="1" i="0">
                <a:solidFill>
                  <a:schemeClr val="accent1"/>
                </a:solidFill>
                <a:latin typeface="Arial"/>
              </a:rPr>
              <a:t>"What can I do today to improve my future health?"</a:t>
            </a:r>
          </a:p>
        </p:txBody>
      </p:sp>
    </p:spTree>
    <p:extLst>
      <p:ext uri="{BB962C8B-B14F-4D97-AF65-F5344CB8AC3E}">
        <p14:creationId xmlns:p14="http://schemas.microsoft.com/office/powerpoint/2010/main" val="41476369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69D2F-0480-1A63-E545-AE51565CE25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90F78E2-C327-E458-36AF-282FCEDF3C00}"/>
              </a:ext>
            </a:extLst>
          </p:cNvPr>
          <p:cNvSpPr>
            <a:spLocks noGrp="1"/>
          </p:cNvSpPr>
          <p:nvPr>
            <p:ph type="title"/>
          </p:nvPr>
        </p:nvSpPr>
        <p:spPr>
          <a:xfrm>
            <a:off x="520020" y="441435"/>
            <a:ext cx="11268075" cy="938957"/>
          </a:xfrm>
        </p:spPr>
        <p:txBody>
          <a:bodyPr/>
          <a:lstStyle/>
          <a:p>
            <a:r>
              <a:rPr lang="en-US">
                <a:latin typeface="Franklin Gothic Demi Cond"/>
                <a:ea typeface="Verdana"/>
              </a:rPr>
              <a:t>what should I schedule this year</a:t>
            </a:r>
          </a:p>
        </p:txBody>
      </p:sp>
      <p:sp>
        <p:nvSpPr>
          <p:cNvPr id="5" name="Date Placeholder 4">
            <a:extLst>
              <a:ext uri="{FF2B5EF4-FFF2-40B4-BE49-F238E27FC236}">
                <a16:creationId xmlns:a16="http://schemas.microsoft.com/office/drawing/2014/main" id="{94326DE4-D7BB-7F13-8D6F-5C152E259271}"/>
              </a:ext>
            </a:extLst>
          </p:cNvPr>
          <p:cNvSpPr>
            <a:spLocks noGrp="1"/>
          </p:cNvSpPr>
          <p:nvPr>
            <p:ph type="dt" sz="half" idx="12"/>
          </p:nvPr>
        </p:nvSpPr>
        <p:spPr/>
        <p:txBody>
          <a:bodyPr/>
          <a:lstStyle/>
          <a:p>
            <a:fld id="{699A746E-CFE2-A44C-B8CA-F26F13958145}" type="datetime4">
              <a:rPr lang="en-US"/>
              <a:t>July 8, 2026</a:t>
            </a:fld>
            <a:endParaRPr lang="en-US"/>
          </a:p>
        </p:txBody>
      </p:sp>
      <p:sp>
        <p:nvSpPr>
          <p:cNvPr id="50" name="TextBox 4">
            <a:extLst>
              <a:ext uri="{FF2B5EF4-FFF2-40B4-BE49-F238E27FC236}">
                <a16:creationId xmlns:a16="http://schemas.microsoft.com/office/drawing/2014/main" id="{5F26BBB3-A956-9921-4482-50EB2064AB61}"/>
              </a:ext>
            </a:extLst>
          </p:cNvPr>
          <p:cNvSpPr txBox="1"/>
          <p:nvPr/>
        </p:nvSpPr>
        <p:spPr>
          <a:xfrm>
            <a:off x="457200" y="1051560"/>
            <a:ext cx="112471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0" i="1">
                <a:solidFill>
                  <a:srgbClr val="FFFFFF"/>
                </a:solidFill>
                <a:latin typeface="Arial"/>
              </a:rPr>
              <a:t>Mental Health IS Health — Watch for these important signals:</a:t>
            </a:r>
          </a:p>
        </p:txBody>
      </p:sp>
      <p:sp>
        <p:nvSpPr>
          <p:cNvPr id="72" name="TextBox 4">
            <a:extLst>
              <a:ext uri="{FF2B5EF4-FFF2-40B4-BE49-F238E27FC236}">
                <a16:creationId xmlns:a16="http://schemas.microsoft.com/office/drawing/2014/main" id="{07566C0F-C17F-CDEA-9C01-AE6A3C903604}"/>
              </a:ext>
            </a:extLst>
          </p:cNvPr>
          <p:cNvSpPr txBox="1"/>
          <p:nvPr/>
        </p:nvSpPr>
        <p:spPr>
          <a:xfrm>
            <a:off x="457200" y="1051560"/>
            <a:ext cx="11247120" cy="369332"/>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i="1">
                <a:solidFill>
                  <a:srgbClr val="FFFFFF"/>
                </a:solidFill>
                <a:latin typeface="Arial"/>
              </a:rPr>
              <a:t>The transition begins years before the final menstrual period.</a:t>
            </a:r>
            <a:endParaRPr lang="en-US"/>
          </a:p>
        </p:txBody>
      </p:sp>
      <p:sp>
        <p:nvSpPr>
          <p:cNvPr id="7" name="Rectangle 6">
            <a:extLst>
              <a:ext uri="{FF2B5EF4-FFF2-40B4-BE49-F238E27FC236}">
                <a16:creationId xmlns:a16="http://schemas.microsoft.com/office/drawing/2014/main" id="{2D46BC42-06BA-4282-DDEA-9401D028B803}"/>
              </a:ext>
            </a:extLst>
          </p:cNvPr>
          <p:cNvSpPr/>
          <p:nvPr/>
        </p:nvSpPr>
        <p:spPr>
          <a:xfrm>
            <a:off x="0" y="1005840"/>
            <a:ext cx="12191695" cy="4572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8" name="TextBox 4">
            <a:extLst>
              <a:ext uri="{FF2B5EF4-FFF2-40B4-BE49-F238E27FC236}">
                <a16:creationId xmlns:a16="http://schemas.microsoft.com/office/drawing/2014/main" id="{5ABE060A-2E7D-A0BB-FF54-6BBAE6119FFB}"/>
              </a:ext>
            </a:extLst>
          </p:cNvPr>
          <p:cNvSpPr txBox="1"/>
          <p:nvPr/>
        </p:nvSpPr>
        <p:spPr>
          <a:xfrm>
            <a:off x="457200" y="1051560"/>
            <a:ext cx="11247120" cy="646331"/>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i="1">
                <a:solidFill>
                  <a:srgbClr val="FFFFFF"/>
                </a:solidFill>
                <a:latin typeface="Arial"/>
                <a:cs typeface="Arial"/>
              </a:rPr>
              <a:t>Your Annual Prevention Action Plan — Start today:</a:t>
            </a:r>
            <a:endParaRPr lang="en-US">
              <a:solidFill>
                <a:srgbClr val="000000"/>
              </a:solidFill>
              <a:latin typeface="Arial"/>
              <a:cs typeface="Arial"/>
            </a:endParaRPr>
          </a:p>
          <a:p>
            <a:endParaRPr lang="en-US" i="1">
              <a:solidFill>
                <a:srgbClr val="FFFFFF"/>
              </a:solidFill>
              <a:latin typeface="Arial"/>
              <a:cs typeface="Arial"/>
            </a:endParaRPr>
          </a:p>
        </p:txBody>
      </p:sp>
      <p:sp>
        <p:nvSpPr>
          <p:cNvPr id="9" name="Rectangle 8">
            <a:extLst>
              <a:ext uri="{FF2B5EF4-FFF2-40B4-BE49-F238E27FC236}">
                <a16:creationId xmlns:a16="http://schemas.microsoft.com/office/drawing/2014/main" id="{07E48C5F-8668-D25D-0A95-90AA6BEA0EAC}"/>
              </a:ext>
            </a:extLst>
          </p:cNvPr>
          <p:cNvSpPr/>
          <p:nvPr/>
        </p:nvSpPr>
        <p:spPr>
          <a:xfrm>
            <a:off x="457200" y="1691640"/>
            <a:ext cx="11247120" cy="7391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5" name="Rectangle 34">
            <a:extLst>
              <a:ext uri="{FF2B5EF4-FFF2-40B4-BE49-F238E27FC236}">
                <a16:creationId xmlns:a16="http://schemas.microsoft.com/office/drawing/2014/main" id="{DDDB02ED-2824-43BB-B1E4-18C4BA350E83}"/>
              </a:ext>
            </a:extLst>
          </p:cNvPr>
          <p:cNvSpPr/>
          <p:nvPr/>
        </p:nvSpPr>
        <p:spPr>
          <a:xfrm>
            <a:off x="548640" y="1848612"/>
            <a:ext cx="320040" cy="470916"/>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36" name="TextBox 7">
            <a:extLst>
              <a:ext uri="{FF2B5EF4-FFF2-40B4-BE49-F238E27FC236}">
                <a16:creationId xmlns:a16="http://schemas.microsoft.com/office/drawing/2014/main" id="{3CD06583-525A-D08A-D85F-D992C6FF3A03}"/>
              </a:ext>
            </a:extLst>
          </p:cNvPr>
          <p:cNvSpPr txBox="1"/>
          <p:nvPr/>
        </p:nvSpPr>
        <p:spPr>
          <a:xfrm>
            <a:off x="960120" y="1737360"/>
            <a:ext cx="54864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37" name="TextBox 8">
            <a:extLst>
              <a:ext uri="{FF2B5EF4-FFF2-40B4-BE49-F238E27FC236}">
                <a16:creationId xmlns:a16="http://schemas.microsoft.com/office/drawing/2014/main" id="{93D65963-0003-47C4-9D55-97102A1B1FB4}"/>
              </a:ext>
            </a:extLst>
          </p:cNvPr>
          <p:cNvSpPr txBox="1"/>
          <p:nvPr/>
        </p:nvSpPr>
        <p:spPr>
          <a:xfrm>
            <a:off x="1600200" y="1737360"/>
            <a:ext cx="320040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Annual Physical</a:t>
            </a:r>
          </a:p>
        </p:txBody>
      </p:sp>
      <p:sp>
        <p:nvSpPr>
          <p:cNvPr id="38" name="TextBox 9">
            <a:extLst>
              <a:ext uri="{FF2B5EF4-FFF2-40B4-BE49-F238E27FC236}">
                <a16:creationId xmlns:a16="http://schemas.microsoft.com/office/drawing/2014/main" id="{4DA0F224-D9BF-F871-83CA-768C52477F53}"/>
              </a:ext>
            </a:extLst>
          </p:cNvPr>
          <p:cNvSpPr txBox="1"/>
          <p:nvPr/>
        </p:nvSpPr>
        <p:spPr>
          <a:xfrm>
            <a:off x="4937760" y="1737360"/>
            <a:ext cx="667512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Comprehensive exam and metabolic blood panel</a:t>
            </a:r>
          </a:p>
        </p:txBody>
      </p:sp>
      <p:sp>
        <p:nvSpPr>
          <p:cNvPr id="39" name="Rectangle 38">
            <a:extLst>
              <a:ext uri="{FF2B5EF4-FFF2-40B4-BE49-F238E27FC236}">
                <a16:creationId xmlns:a16="http://schemas.microsoft.com/office/drawing/2014/main" id="{B8CF3CB7-324C-DBAC-57E8-A4A30FE07084}"/>
              </a:ext>
            </a:extLst>
          </p:cNvPr>
          <p:cNvSpPr/>
          <p:nvPr/>
        </p:nvSpPr>
        <p:spPr>
          <a:xfrm>
            <a:off x="457200" y="2476500"/>
            <a:ext cx="11247120" cy="73914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0" name="Rectangle 39">
            <a:extLst>
              <a:ext uri="{FF2B5EF4-FFF2-40B4-BE49-F238E27FC236}">
                <a16:creationId xmlns:a16="http://schemas.microsoft.com/office/drawing/2014/main" id="{ACBA00EC-44D9-3818-2B9F-5F126F4A4BA0}"/>
              </a:ext>
            </a:extLst>
          </p:cNvPr>
          <p:cNvSpPr/>
          <p:nvPr/>
        </p:nvSpPr>
        <p:spPr>
          <a:xfrm>
            <a:off x="548640" y="2633472"/>
            <a:ext cx="320040" cy="470916"/>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1" name="TextBox 12">
            <a:extLst>
              <a:ext uri="{FF2B5EF4-FFF2-40B4-BE49-F238E27FC236}">
                <a16:creationId xmlns:a16="http://schemas.microsoft.com/office/drawing/2014/main" id="{5DE0352D-93A8-4772-5737-4CEC4D108C7B}"/>
              </a:ext>
            </a:extLst>
          </p:cNvPr>
          <p:cNvSpPr txBox="1"/>
          <p:nvPr/>
        </p:nvSpPr>
        <p:spPr>
          <a:xfrm>
            <a:off x="960120" y="2522220"/>
            <a:ext cx="54864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42" name="TextBox 13">
            <a:extLst>
              <a:ext uri="{FF2B5EF4-FFF2-40B4-BE49-F238E27FC236}">
                <a16:creationId xmlns:a16="http://schemas.microsoft.com/office/drawing/2014/main" id="{F487C598-C4A9-CC44-8146-B662C1394F3F}"/>
              </a:ext>
            </a:extLst>
          </p:cNvPr>
          <p:cNvSpPr txBox="1"/>
          <p:nvPr/>
        </p:nvSpPr>
        <p:spPr>
          <a:xfrm>
            <a:off x="1600200" y="2522220"/>
            <a:ext cx="320040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Mammogram</a:t>
            </a:r>
          </a:p>
        </p:txBody>
      </p:sp>
      <p:sp>
        <p:nvSpPr>
          <p:cNvPr id="43" name="TextBox 14">
            <a:extLst>
              <a:ext uri="{FF2B5EF4-FFF2-40B4-BE49-F238E27FC236}">
                <a16:creationId xmlns:a16="http://schemas.microsoft.com/office/drawing/2014/main" id="{AE39C453-4AE6-B208-062D-1DC16001A225}"/>
              </a:ext>
            </a:extLst>
          </p:cNvPr>
          <p:cNvSpPr txBox="1"/>
          <p:nvPr/>
        </p:nvSpPr>
        <p:spPr>
          <a:xfrm>
            <a:off x="4937760" y="2522220"/>
            <a:ext cx="667512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Breast health screening appointment</a:t>
            </a:r>
          </a:p>
        </p:txBody>
      </p:sp>
      <p:sp>
        <p:nvSpPr>
          <p:cNvPr id="44" name="Rectangle 43">
            <a:extLst>
              <a:ext uri="{FF2B5EF4-FFF2-40B4-BE49-F238E27FC236}">
                <a16:creationId xmlns:a16="http://schemas.microsoft.com/office/drawing/2014/main" id="{D994570F-6882-2E08-4D04-BA534AC4A998}"/>
              </a:ext>
            </a:extLst>
          </p:cNvPr>
          <p:cNvSpPr/>
          <p:nvPr/>
        </p:nvSpPr>
        <p:spPr>
          <a:xfrm>
            <a:off x="457200" y="3261360"/>
            <a:ext cx="11247120" cy="7391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5" name="Rectangle 44">
            <a:extLst>
              <a:ext uri="{FF2B5EF4-FFF2-40B4-BE49-F238E27FC236}">
                <a16:creationId xmlns:a16="http://schemas.microsoft.com/office/drawing/2014/main" id="{691D8CE3-E7AC-0BAC-3224-99A517EEA0F8}"/>
              </a:ext>
            </a:extLst>
          </p:cNvPr>
          <p:cNvSpPr/>
          <p:nvPr/>
        </p:nvSpPr>
        <p:spPr>
          <a:xfrm>
            <a:off x="548640" y="3418332"/>
            <a:ext cx="320040" cy="470916"/>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46" name="TextBox 17">
            <a:extLst>
              <a:ext uri="{FF2B5EF4-FFF2-40B4-BE49-F238E27FC236}">
                <a16:creationId xmlns:a16="http://schemas.microsoft.com/office/drawing/2014/main" id="{B8F0DB69-FF27-8189-8EE1-331F153D81BB}"/>
              </a:ext>
            </a:extLst>
          </p:cNvPr>
          <p:cNvSpPr txBox="1"/>
          <p:nvPr/>
        </p:nvSpPr>
        <p:spPr>
          <a:xfrm>
            <a:off x="960120" y="3307080"/>
            <a:ext cx="54864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47" name="TextBox 18">
            <a:extLst>
              <a:ext uri="{FF2B5EF4-FFF2-40B4-BE49-F238E27FC236}">
                <a16:creationId xmlns:a16="http://schemas.microsoft.com/office/drawing/2014/main" id="{D6B1A547-9CDB-9A99-2C91-6C88764C9E0E}"/>
              </a:ext>
            </a:extLst>
          </p:cNvPr>
          <p:cNvSpPr txBox="1"/>
          <p:nvPr/>
        </p:nvSpPr>
        <p:spPr>
          <a:xfrm>
            <a:off x="1600200" y="3307080"/>
            <a:ext cx="320040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Pap / HPV Screening</a:t>
            </a:r>
          </a:p>
        </p:txBody>
      </p:sp>
      <p:sp>
        <p:nvSpPr>
          <p:cNvPr id="48" name="TextBox 19">
            <a:extLst>
              <a:ext uri="{FF2B5EF4-FFF2-40B4-BE49-F238E27FC236}">
                <a16:creationId xmlns:a16="http://schemas.microsoft.com/office/drawing/2014/main" id="{4C0C9434-491A-B0DF-3886-B3E262A9E35E}"/>
              </a:ext>
            </a:extLst>
          </p:cNvPr>
          <p:cNvSpPr txBox="1"/>
          <p:nvPr/>
        </p:nvSpPr>
        <p:spPr>
          <a:xfrm>
            <a:off x="4937760" y="3307080"/>
            <a:ext cx="667512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Cervical health — per your schedule</a:t>
            </a:r>
          </a:p>
        </p:txBody>
      </p:sp>
      <p:sp>
        <p:nvSpPr>
          <p:cNvPr id="49" name="Rectangle 48">
            <a:extLst>
              <a:ext uri="{FF2B5EF4-FFF2-40B4-BE49-F238E27FC236}">
                <a16:creationId xmlns:a16="http://schemas.microsoft.com/office/drawing/2014/main" id="{4C075071-91FD-EC20-64AA-2DDB9D4D7DD1}"/>
              </a:ext>
            </a:extLst>
          </p:cNvPr>
          <p:cNvSpPr/>
          <p:nvPr/>
        </p:nvSpPr>
        <p:spPr>
          <a:xfrm>
            <a:off x="457200" y="4046220"/>
            <a:ext cx="11247120" cy="73914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1" name="Rectangle 50">
            <a:extLst>
              <a:ext uri="{FF2B5EF4-FFF2-40B4-BE49-F238E27FC236}">
                <a16:creationId xmlns:a16="http://schemas.microsoft.com/office/drawing/2014/main" id="{8931F2CB-C8CE-69F9-0307-1B8D418CFA87}"/>
              </a:ext>
            </a:extLst>
          </p:cNvPr>
          <p:cNvSpPr/>
          <p:nvPr/>
        </p:nvSpPr>
        <p:spPr>
          <a:xfrm>
            <a:off x="548640" y="4203192"/>
            <a:ext cx="320040" cy="470916"/>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2" name="TextBox 22">
            <a:extLst>
              <a:ext uri="{FF2B5EF4-FFF2-40B4-BE49-F238E27FC236}">
                <a16:creationId xmlns:a16="http://schemas.microsoft.com/office/drawing/2014/main" id="{4C612237-A99D-ADCD-C451-5FCA2C141D47}"/>
              </a:ext>
            </a:extLst>
          </p:cNvPr>
          <p:cNvSpPr txBox="1"/>
          <p:nvPr/>
        </p:nvSpPr>
        <p:spPr>
          <a:xfrm>
            <a:off x="960120" y="4091940"/>
            <a:ext cx="54864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53" name="TextBox 23">
            <a:extLst>
              <a:ext uri="{FF2B5EF4-FFF2-40B4-BE49-F238E27FC236}">
                <a16:creationId xmlns:a16="http://schemas.microsoft.com/office/drawing/2014/main" id="{FD8381CA-DEB2-8D4F-849C-C1C557AE6FF8}"/>
              </a:ext>
            </a:extLst>
          </p:cNvPr>
          <p:cNvSpPr txBox="1"/>
          <p:nvPr/>
        </p:nvSpPr>
        <p:spPr>
          <a:xfrm>
            <a:off x="1600200" y="4091940"/>
            <a:ext cx="320040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Lab Work</a:t>
            </a:r>
          </a:p>
        </p:txBody>
      </p:sp>
      <p:sp>
        <p:nvSpPr>
          <p:cNvPr id="54" name="TextBox 24">
            <a:extLst>
              <a:ext uri="{FF2B5EF4-FFF2-40B4-BE49-F238E27FC236}">
                <a16:creationId xmlns:a16="http://schemas.microsoft.com/office/drawing/2014/main" id="{A5CF63E0-48A2-4D73-D3F7-A9B1641D0C39}"/>
              </a:ext>
            </a:extLst>
          </p:cNvPr>
          <p:cNvSpPr txBox="1"/>
          <p:nvPr/>
        </p:nvSpPr>
        <p:spPr>
          <a:xfrm>
            <a:off x="4937760" y="4091940"/>
            <a:ext cx="667512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Blood pressure, cholesterol, A1c, thyroid</a:t>
            </a:r>
          </a:p>
        </p:txBody>
      </p:sp>
      <p:sp>
        <p:nvSpPr>
          <p:cNvPr id="55" name="Rectangle 54">
            <a:extLst>
              <a:ext uri="{FF2B5EF4-FFF2-40B4-BE49-F238E27FC236}">
                <a16:creationId xmlns:a16="http://schemas.microsoft.com/office/drawing/2014/main" id="{C9FFADE1-7C00-472E-6751-FAE9BEF540BC}"/>
              </a:ext>
            </a:extLst>
          </p:cNvPr>
          <p:cNvSpPr/>
          <p:nvPr/>
        </p:nvSpPr>
        <p:spPr>
          <a:xfrm>
            <a:off x="457200" y="4831080"/>
            <a:ext cx="11247120" cy="7391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6" name="Rectangle 55">
            <a:extLst>
              <a:ext uri="{FF2B5EF4-FFF2-40B4-BE49-F238E27FC236}">
                <a16:creationId xmlns:a16="http://schemas.microsoft.com/office/drawing/2014/main" id="{1DC70844-9390-CC2B-0C29-D44C3530C39D}"/>
              </a:ext>
            </a:extLst>
          </p:cNvPr>
          <p:cNvSpPr/>
          <p:nvPr/>
        </p:nvSpPr>
        <p:spPr>
          <a:xfrm>
            <a:off x="548640" y="4988052"/>
            <a:ext cx="320040" cy="470916"/>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57" name="TextBox 27">
            <a:extLst>
              <a:ext uri="{FF2B5EF4-FFF2-40B4-BE49-F238E27FC236}">
                <a16:creationId xmlns:a16="http://schemas.microsoft.com/office/drawing/2014/main" id="{67F4EFB1-A874-021A-5C34-B0D20C8C7FDE}"/>
              </a:ext>
            </a:extLst>
          </p:cNvPr>
          <p:cNvSpPr txBox="1"/>
          <p:nvPr/>
        </p:nvSpPr>
        <p:spPr>
          <a:xfrm>
            <a:off x="960120" y="4876800"/>
            <a:ext cx="54864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58" name="TextBox 28">
            <a:extLst>
              <a:ext uri="{FF2B5EF4-FFF2-40B4-BE49-F238E27FC236}">
                <a16:creationId xmlns:a16="http://schemas.microsoft.com/office/drawing/2014/main" id="{5BE72146-2781-9EE8-BBC7-64DB9FA8D9A1}"/>
              </a:ext>
            </a:extLst>
          </p:cNvPr>
          <p:cNvSpPr txBox="1"/>
          <p:nvPr/>
        </p:nvSpPr>
        <p:spPr>
          <a:xfrm>
            <a:off x="1600200" y="4876800"/>
            <a:ext cx="320040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Eye Exam</a:t>
            </a:r>
          </a:p>
        </p:txBody>
      </p:sp>
      <p:sp>
        <p:nvSpPr>
          <p:cNvPr id="59" name="TextBox 29">
            <a:extLst>
              <a:ext uri="{FF2B5EF4-FFF2-40B4-BE49-F238E27FC236}">
                <a16:creationId xmlns:a16="http://schemas.microsoft.com/office/drawing/2014/main" id="{09BB24A5-65E7-5D14-68C0-D73C97BB46DA}"/>
              </a:ext>
            </a:extLst>
          </p:cNvPr>
          <p:cNvSpPr txBox="1"/>
          <p:nvPr/>
        </p:nvSpPr>
        <p:spPr>
          <a:xfrm>
            <a:off x="4937760" y="4876800"/>
            <a:ext cx="667512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Vision and glaucoma screening</a:t>
            </a:r>
          </a:p>
        </p:txBody>
      </p:sp>
      <p:sp>
        <p:nvSpPr>
          <p:cNvPr id="62" name="Rectangle 61">
            <a:extLst>
              <a:ext uri="{FF2B5EF4-FFF2-40B4-BE49-F238E27FC236}">
                <a16:creationId xmlns:a16="http://schemas.microsoft.com/office/drawing/2014/main" id="{F0760DC5-B4F5-60BC-17E6-62BC69C5A7BF}"/>
              </a:ext>
            </a:extLst>
          </p:cNvPr>
          <p:cNvSpPr/>
          <p:nvPr/>
        </p:nvSpPr>
        <p:spPr>
          <a:xfrm>
            <a:off x="457200" y="5615940"/>
            <a:ext cx="11247120" cy="73914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3" name="Rectangle 62">
            <a:extLst>
              <a:ext uri="{FF2B5EF4-FFF2-40B4-BE49-F238E27FC236}">
                <a16:creationId xmlns:a16="http://schemas.microsoft.com/office/drawing/2014/main" id="{EC9A10B7-1B45-62EA-B19C-06E6A893A246}"/>
              </a:ext>
            </a:extLst>
          </p:cNvPr>
          <p:cNvSpPr/>
          <p:nvPr/>
        </p:nvSpPr>
        <p:spPr>
          <a:xfrm>
            <a:off x="548640" y="5772912"/>
            <a:ext cx="320040" cy="470916"/>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4" name="TextBox 32">
            <a:extLst>
              <a:ext uri="{FF2B5EF4-FFF2-40B4-BE49-F238E27FC236}">
                <a16:creationId xmlns:a16="http://schemas.microsoft.com/office/drawing/2014/main" id="{204191A8-D6CD-74F9-EE10-765E2972A0D7}"/>
              </a:ext>
            </a:extLst>
          </p:cNvPr>
          <p:cNvSpPr txBox="1"/>
          <p:nvPr/>
        </p:nvSpPr>
        <p:spPr>
          <a:xfrm>
            <a:off x="960120" y="5661660"/>
            <a:ext cx="54864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000" b="1" i="0">
                <a:solidFill>
                  <a:srgbClr val="0C2340"/>
                </a:solidFill>
                <a:latin typeface="Arial"/>
              </a:rPr>
              <a:t>🦷</a:t>
            </a:r>
          </a:p>
        </p:txBody>
      </p:sp>
      <p:sp>
        <p:nvSpPr>
          <p:cNvPr id="65" name="TextBox 33">
            <a:extLst>
              <a:ext uri="{FF2B5EF4-FFF2-40B4-BE49-F238E27FC236}">
                <a16:creationId xmlns:a16="http://schemas.microsoft.com/office/drawing/2014/main" id="{BF77CD69-668C-76E2-6081-85892CE19F3B}"/>
              </a:ext>
            </a:extLst>
          </p:cNvPr>
          <p:cNvSpPr txBox="1"/>
          <p:nvPr/>
        </p:nvSpPr>
        <p:spPr>
          <a:xfrm>
            <a:off x="1600200" y="5661660"/>
            <a:ext cx="320040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800" b="1" i="0">
                <a:solidFill>
                  <a:srgbClr val="0C2340"/>
                </a:solidFill>
                <a:latin typeface="Arial"/>
              </a:rPr>
              <a:t>Dental Visit</a:t>
            </a:r>
          </a:p>
        </p:txBody>
      </p:sp>
      <p:sp>
        <p:nvSpPr>
          <p:cNvPr id="66" name="TextBox 34">
            <a:extLst>
              <a:ext uri="{FF2B5EF4-FFF2-40B4-BE49-F238E27FC236}">
                <a16:creationId xmlns:a16="http://schemas.microsoft.com/office/drawing/2014/main" id="{39FB3B7B-24CA-62B9-E396-9DB5F4BD2B7E}"/>
              </a:ext>
            </a:extLst>
          </p:cNvPr>
          <p:cNvSpPr txBox="1"/>
          <p:nvPr/>
        </p:nvSpPr>
        <p:spPr>
          <a:xfrm>
            <a:off x="4937760" y="5661660"/>
            <a:ext cx="6675120" cy="69342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495057"/>
                </a:solidFill>
                <a:latin typeface="Arial"/>
              </a:rPr>
              <a:t>Oral health and systemic wellness</a:t>
            </a:r>
          </a:p>
        </p:txBody>
      </p:sp>
    </p:spTree>
    <p:extLst>
      <p:ext uri="{BB962C8B-B14F-4D97-AF65-F5344CB8AC3E}">
        <p14:creationId xmlns:p14="http://schemas.microsoft.com/office/powerpoint/2010/main" val="36356214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4A6A9-0FF1-2090-9370-D8D21B92A6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30FA4E-ACBF-FE13-0A50-F41ADA67DD25}"/>
              </a:ext>
            </a:extLst>
          </p:cNvPr>
          <p:cNvSpPr>
            <a:spLocks noGrp="1"/>
          </p:cNvSpPr>
          <p:nvPr>
            <p:ph type="title"/>
          </p:nvPr>
        </p:nvSpPr>
        <p:spPr/>
        <p:txBody>
          <a:bodyPr anchor="ctr"/>
          <a:lstStyle/>
          <a:p>
            <a:r>
              <a:rPr lang="en-US" dirty="0">
                <a:solidFill>
                  <a:srgbClr val="B7DC79"/>
                </a:solidFill>
                <a:latin typeface="Franklin Gothic Demi Cond"/>
                <a:ea typeface="Verdana"/>
              </a:rPr>
              <a:t>five take-home messages </a:t>
            </a:r>
            <a:endParaRPr lang="en-US" dirty="0">
              <a:solidFill>
                <a:srgbClr val="B7DC79"/>
              </a:solidFill>
              <a:latin typeface="Franklin Gothic Demi Cond"/>
            </a:endParaRPr>
          </a:p>
        </p:txBody>
      </p:sp>
      <p:sp>
        <p:nvSpPr>
          <p:cNvPr id="3" name="Date Placeholder 2">
            <a:extLst>
              <a:ext uri="{FF2B5EF4-FFF2-40B4-BE49-F238E27FC236}">
                <a16:creationId xmlns:a16="http://schemas.microsoft.com/office/drawing/2014/main" id="{CCE05643-7E24-A2FC-45BB-27CF4D753E5E}"/>
              </a:ext>
            </a:extLst>
          </p:cNvPr>
          <p:cNvSpPr>
            <a:spLocks noGrp="1"/>
          </p:cNvSpPr>
          <p:nvPr>
            <p:ph type="dt" sz="half" idx="10"/>
          </p:nvPr>
        </p:nvSpPr>
        <p:spPr/>
        <p:txBody>
          <a:bodyPr/>
          <a:lstStyle/>
          <a:p>
            <a:fld id="{19ADE2AA-61EC-D048-97AA-8609B83F1E6A}" type="datetime4">
              <a:rPr lang="en-US"/>
              <a:pPr/>
              <a:t>July 8, 2026</a:t>
            </a:fld>
            <a:endParaRPr lang="en-US"/>
          </a:p>
        </p:txBody>
      </p:sp>
      <p:sp>
        <p:nvSpPr>
          <p:cNvPr id="4" name="Slide Number Placeholder 3">
            <a:extLst>
              <a:ext uri="{FF2B5EF4-FFF2-40B4-BE49-F238E27FC236}">
                <a16:creationId xmlns:a16="http://schemas.microsoft.com/office/drawing/2014/main" id="{0769A380-EF99-D44F-B76E-6F69B42C9AFA}"/>
              </a:ext>
            </a:extLst>
          </p:cNvPr>
          <p:cNvSpPr>
            <a:spLocks noGrp="1"/>
          </p:cNvSpPr>
          <p:nvPr>
            <p:ph type="sldNum" sz="quarter" idx="12"/>
          </p:nvPr>
        </p:nvSpPr>
        <p:spPr/>
        <p:txBody>
          <a:bodyPr/>
          <a:lstStyle/>
          <a:p>
            <a:fld id="{63DCA5C9-2E11-4C67-86EB-AE1DE127DC64}" type="slidenum">
              <a:rPr lang="en-US" smtClean="0"/>
              <a:pPr/>
              <a:t>42</a:t>
            </a:fld>
            <a:endParaRPr lang="en-US"/>
          </a:p>
        </p:txBody>
      </p:sp>
      <p:sp>
        <p:nvSpPr>
          <p:cNvPr id="5" name="Text Placeholder 4">
            <a:extLst>
              <a:ext uri="{FF2B5EF4-FFF2-40B4-BE49-F238E27FC236}">
                <a16:creationId xmlns:a16="http://schemas.microsoft.com/office/drawing/2014/main" id="{8EF60B89-CD34-EBD9-89A7-1FD22650960C}"/>
              </a:ext>
            </a:extLst>
          </p:cNvPr>
          <p:cNvSpPr>
            <a:spLocks noGrp="1"/>
          </p:cNvSpPr>
          <p:nvPr>
            <p:ph type="body" sz="quarter" idx="19"/>
          </p:nvPr>
        </p:nvSpPr>
        <p:spPr/>
        <p:txBody>
          <a:bodyPr vert="horz" lIns="0" tIns="182880" rIns="1828800" bIns="0" rtlCol="0" anchor="t">
            <a:noAutofit/>
          </a:bodyPr>
          <a:lstStyle/>
          <a:p>
            <a:endParaRPr lang="en-US">
              <a:solidFill>
                <a:srgbClr val="FFFFFF"/>
              </a:solidFill>
              <a:latin typeface="Georgia"/>
              <a:ea typeface="Verdana"/>
            </a:endParaRPr>
          </a:p>
          <a:p>
            <a:endParaRPr lang="en-US">
              <a:solidFill>
                <a:srgbClr val="FFFFFF"/>
              </a:solidFill>
            </a:endParaRPr>
          </a:p>
        </p:txBody>
      </p:sp>
      <p:sp>
        <p:nvSpPr>
          <p:cNvPr id="6" name="Rectangle 5">
            <a:extLst>
              <a:ext uri="{FF2B5EF4-FFF2-40B4-BE49-F238E27FC236}">
                <a16:creationId xmlns:a16="http://schemas.microsoft.com/office/drawing/2014/main" id="{A32B2624-6781-5244-003D-124777383C7F}"/>
              </a:ext>
            </a:extLst>
          </p:cNvPr>
          <p:cNvSpPr/>
          <p:nvPr/>
        </p:nvSpPr>
        <p:spPr>
          <a:xfrm>
            <a:off x="278674" y="2214880"/>
            <a:ext cx="685800" cy="77724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7" name="TextBox 4">
            <a:extLst>
              <a:ext uri="{FF2B5EF4-FFF2-40B4-BE49-F238E27FC236}">
                <a16:creationId xmlns:a16="http://schemas.microsoft.com/office/drawing/2014/main" id="{FEF39494-DADD-DDDA-ABDB-4FA8A969673B}"/>
              </a:ext>
            </a:extLst>
          </p:cNvPr>
          <p:cNvSpPr txBox="1"/>
          <p:nvPr/>
        </p:nvSpPr>
        <p:spPr>
          <a:xfrm>
            <a:off x="278674" y="2214880"/>
            <a:ext cx="685800" cy="7772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800" b="1" i="0">
                <a:solidFill>
                  <a:srgbClr val="FFFFFF"/>
                </a:solidFill>
                <a:latin typeface="Arial"/>
              </a:rPr>
              <a:t>1</a:t>
            </a:r>
          </a:p>
        </p:txBody>
      </p:sp>
      <p:sp>
        <p:nvSpPr>
          <p:cNvPr id="8" name="TextBox 5">
            <a:extLst>
              <a:ext uri="{FF2B5EF4-FFF2-40B4-BE49-F238E27FC236}">
                <a16:creationId xmlns:a16="http://schemas.microsoft.com/office/drawing/2014/main" id="{8F5E132D-23D3-5141-6A55-9903A577766C}"/>
              </a:ext>
            </a:extLst>
          </p:cNvPr>
          <p:cNvSpPr txBox="1"/>
          <p:nvPr/>
        </p:nvSpPr>
        <p:spPr>
          <a:xfrm>
            <a:off x="1147354" y="2306320"/>
            <a:ext cx="10515600" cy="461665"/>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400" b="1" i="0">
                <a:solidFill>
                  <a:schemeClr val="bg1"/>
                </a:solidFill>
                <a:latin typeface="Arial"/>
              </a:rPr>
              <a:t>Prevention saves lives.</a:t>
            </a:r>
            <a:endParaRPr lang="en-US" sz="2400" b="1" i="0">
              <a:solidFill>
                <a:schemeClr val="bg1"/>
              </a:solidFill>
              <a:latin typeface="Arial"/>
              <a:cs typeface="Arial"/>
            </a:endParaRPr>
          </a:p>
        </p:txBody>
      </p:sp>
      <p:sp>
        <p:nvSpPr>
          <p:cNvPr id="9" name="Rectangle 8">
            <a:extLst>
              <a:ext uri="{FF2B5EF4-FFF2-40B4-BE49-F238E27FC236}">
                <a16:creationId xmlns:a16="http://schemas.microsoft.com/office/drawing/2014/main" id="{4DBC9B73-2CD1-AC02-B671-74E7DABCAE8F}"/>
              </a:ext>
            </a:extLst>
          </p:cNvPr>
          <p:cNvSpPr/>
          <p:nvPr/>
        </p:nvSpPr>
        <p:spPr>
          <a:xfrm>
            <a:off x="278674" y="3010408"/>
            <a:ext cx="11338560" cy="36576"/>
          </a:xfrm>
          <a:prstGeom prst="rect">
            <a:avLst/>
          </a:prstGeom>
          <a:solidFill>
            <a:srgbClr val="C8CDD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0" name="Rectangle 9">
            <a:extLst>
              <a:ext uri="{FF2B5EF4-FFF2-40B4-BE49-F238E27FC236}">
                <a16:creationId xmlns:a16="http://schemas.microsoft.com/office/drawing/2014/main" id="{D991D315-288D-71F8-7718-800DCF9DA3DF}"/>
              </a:ext>
            </a:extLst>
          </p:cNvPr>
          <p:cNvSpPr/>
          <p:nvPr/>
        </p:nvSpPr>
        <p:spPr>
          <a:xfrm>
            <a:off x="278674" y="3083560"/>
            <a:ext cx="685800" cy="77724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1" name="TextBox 8">
            <a:extLst>
              <a:ext uri="{FF2B5EF4-FFF2-40B4-BE49-F238E27FC236}">
                <a16:creationId xmlns:a16="http://schemas.microsoft.com/office/drawing/2014/main" id="{5D57A0B6-C7F7-FD31-C994-0644B38BA4E2}"/>
              </a:ext>
            </a:extLst>
          </p:cNvPr>
          <p:cNvSpPr txBox="1"/>
          <p:nvPr/>
        </p:nvSpPr>
        <p:spPr>
          <a:xfrm>
            <a:off x="278674" y="3083560"/>
            <a:ext cx="685800" cy="7772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800" b="1" i="0">
                <a:solidFill>
                  <a:srgbClr val="FFFFFF"/>
                </a:solidFill>
                <a:latin typeface="Arial"/>
              </a:rPr>
              <a:t>2</a:t>
            </a:r>
          </a:p>
        </p:txBody>
      </p:sp>
      <p:sp>
        <p:nvSpPr>
          <p:cNvPr id="12" name="TextBox 9">
            <a:extLst>
              <a:ext uri="{FF2B5EF4-FFF2-40B4-BE49-F238E27FC236}">
                <a16:creationId xmlns:a16="http://schemas.microsoft.com/office/drawing/2014/main" id="{D60F742C-AD15-3526-9CA3-7AC680E75103}"/>
              </a:ext>
            </a:extLst>
          </p:cNvPr>
          <p:cNvSpPr txBox="1"/>
          <p:nvPr/>
        </p:nvSpPr>
        <p:spPr>
          <a:xfrm>
            <a:off x="1147354" y="3175000"/>
            <a:ext cx="10515600" cy="461665"/>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400" b="1" i="0">
                <a:solidFill>
                  <a:schemeClr val="bg1"/>
                </a:solidFill>
                <a:latin typeface="Arial"/>
              </a:rPr>
              <a:t>Know your numbers.</a:t>
            </a:r>
            <a:endParaRPr lang="en-US" sz="2400" b="1" i="0">
              <a:solidFill>
                <a:schemeClr val="bg1"/>
              </a:solidFill>
              <a:latin typeface="Arial"/>
              <a:cs typeface="Arial"/>
            </a:endParaRPr>
          </a:p>
        </p:txBody>
      </p:sp>
      <p:sp>
        <p:nvSpPr>
          <p:cNvPr id="13" name="Rectangle 12">
            <a:extLst>
              <a:ext uri="{FF2B5EF4-FFF2-40B4-BE49-F238E27FC236}">
                <a16:creationId xmlns:a16="http://schemas.microsoft.com/office/drawing/2014/main" id="{ADFFFD24-4635-61CD-9F55-D2856CDA4D89}"/>
              </a:ext>
            </a:extLst>
          </p:cNvPr>
          <p:cNvSpPr/>
          <p:nvPr/>
        </p:nvSpPr>
        <p:spPr>
          <a:xfrm>
            <a:off x="278674" y="3879088"/>
            <a:ext cx="11338560" cy="36576"/>
          </a:xfrm>
          <a:prstGeom prst="rect">
            <a:avLst/>
          </a:prstGeom>
          <a:solidFill>
            <a:srgbClr val="C8CDD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4" name="Rectangle 13">
            <a:extLst>
              <a:ext uri="{FF2B5EF4-FFF2-40B4-BE49-F238E27FC236}">
                <a16:creationId xmlns:a16="http://schemas.microsoft.com/office/drawing/2014/main" id="{569302EF-D77E-2B16-EA39-3A4517DFB1C7}"/>
              </a:ext>
            </a:extLst>
          </p:cNvPr>
          <p:cNvSpPr/>
          <p:nvPr/>
        </p:nvSpPr>
        <p:spPr>
          <a:xfrm>
            <a:off x="278674" y="3952240"/>
            <a:ext cx="685800" cy="77724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5" name="TextBox 12">
            <a:extLst>
              <a:ext uri="{FF2B5EF4-FFF2-40B4-BE49-F238E27FC236}">
                <a16:creationId xmlns:a16="http://schemas.microsoft.com/office/drawing/2014/main" id="{39129785-81B8-ACDD-81F5-65F6C3B6D11C}"/>
              </a:ext>
            </a:extLst>
          </p:cNvPr>
          <p:cNvSpPr txBox="1"/>
          <p:nvPr/>
        </p:nvSpPr>
        <p:spPr>
          <a:xfrm>
            <a:off x="278674" y="3952240"/>
            <a:ext cx="685800" cy="7772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800" b="1" i="0">
                <a:solidFill>
                  <a:srgbClr val="FFFFFF"/>
                </a:solidFill>
                <a:latin typeface="Arial"/>
              </a:rPr>
              <a:t>3</a:t>
            </a:r>
          </a:p>
        </p:txBody>
      </p:sp>
      <p:sp>
        <p:nvSpPr>
          <p:cNvPr id="16" name="TextBox 13">
            <a:extLst>
              <a:ext uri="{FF2B5EF4-FFF2-40B4-BE49-F238E27FC236}">
                <a16:creationId xmlns:a16="http://schemas.microsoft.com/office/drawing/2014/main" id="{87D2EA74-C6DA-CD33-81D5-138B7148FA7F}"/>
              </a:ext>
            </a:extLst>
          </p:cNvPr>
          <p:cNvSpPr txBox="1"/>
          <p:nvPr/>
        </p:nvSpPr>
        <p:spPr>
          <a:xfrm>
            <a:off x="1147354" y="4043680"/>
            <a:ext cx="10515600" cy="461665"/>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400" b="1" i="0">
                <a:solidFill>
                  <a:schemeClr val="bg1"/>
                </a:solidFill>
                <a:latin typeface="Arial"/>
              </a:rPr>
              <a:t>Menopause is a major health transition.</a:t>
            </a:r>
            <a:endParaRPr lang="en-US" sz="2400" b="1" i="0">
              <a:solidFill>
                <a:schemeClr val="bg1"/>
              </a:solidFill>
              <a:latin typeface="Arial"/>
              <a:cs typeface="Arial"/>
            </a:endParaRPr>
          </a:p>
        </p:txBody>
      </p:sp>
      <p:sp>
        <p:nvSpPr>
          <p:cNvPr id="17" name="Rectangle 16">
            <a:extLst>
              <a:ext uri="{FF2B5EF4-FFF2-40B4-BE49-F238E27FC236}">
                <a16:creationId xmlns:a16="http://schemas.microsoft.com/office/drawing/2014/main" id="{5838D88A-0D79-7CF0-61AF-145141088005}"/>
              </a:ext>
            </a:extLst>
          </p:cNvPr>
          <p:cNvSpPr/>
          <p:nvPr/>
        </p:nvSpPr>
        <p:spPr>
          <a:xfrm>
            <a:off x="278674" y="4747768"/>
            <a:ext cx="11338560" cy="36576"/>
          </a:xfrm>
          <a:prstGeom prst="rect">
            <a:avLst/>
          </a:prstGeom>
          <a:solidFill>
            <a:srgbClr val="C8CDD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8" name="Rectangle 17">
            <a:extLst>
              <a:ext uri="{FF2B5EF4-FFF2-40B4-BE49-F238E27FC236}">
                <a16:creationId xmlns:a16="http://schemas.microsoft.com/office/drawing/2014/main" id="{C966B01D-63F8-468E-FACD-9A2C60EAE200}"/>
              </a:ext>
            </a:extLst>
          </p:cNvPr>
          <p:cNvSpPr/>
          <p:nvPr/>
        </p:nvSpPr>
        <p:spPr>
          <a:xfrm>
            <a:off x="278674" y="4820920"/>
            <a:ext cx="685800" cy="77724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9" name="TextBox 16">
            <a:extLst>
              <a:ext uri="{FF2B5EF4-FFF2-40B4-BE49-F238E27FC236}">
                <a16:creationId xmlns:a16="http://schemas.microsoft.com/office/drawing/2014/main" id="{B0108662-B380-5A0A-0739-698E050DEE27}"/>
              </a:ext>
            </a:extLst>
          </p:cNvPr>
          <p:cNvSpPr txBox="1"/>
          <p:nvPr/>
        </p:nvSpPr>
        <p:spPr>
          <a:xfrm>
            <a:off x="278674" y="4820920"/>
            <a:ext cx="685800" cy="7772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800" b="1" i="0">
                <a:solidFill>
                  <a:srgbClr val="FFFFFF"/>
                </a:solidFill>
                <a:latin typeface="Arial"/>
              </a:rPr>
              <a:t>4</a:t>
            </a:r>
          </a:p>
        </p:txBody>
      </p:sp>
      <p:sp>
        <p:nvSpPr>
          <p:cNvPr id="20" name="TextBox 17">
            <a:extLst>
              <a:ext uri="{FF2B5EF4-FFF2-40B4-BE49-F238E27FC236}">
                <a16:creationId xmlns:a16="http://schemas.microsoft.com/office/drawing/2014/main" id="{5EFA299D-84CB-919C-3786-93ADECBBCDDE}"/>
              </a:ext>
            </a:extLst>
          </p:cNvPr>
          <p:cNvSpPr txBox="1"/>
          <p:nvPr/>
        </p:nvSpPr>
        <p:spPr>
          <a:xfrm>
            <a:off x="1147354" y="4912360"/>
            <a:ext cx="10515600" cy="461665"/>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400" b="1" i="0">
                <a:solidFill>
                  <a:schemeClr val="bg1"/>
                </a:solidFill>
                <a:latin typeface="Arial"/>
              </a:rPr>
              <a:t>Heart disease remains the #1 threat.</a:t>
            </a:r>
            <a:endParaRPr lang="en-US" sz="2400" b="1" i="0">
              <a:solidFill>
                <a:schemeClr val="bg1"/>
              </a:solidFill>
              <a:latin typeface="Arial"/>
              <a:cs typeface="Arial"/>
            </a:endParaRPr>
          </a:p>
        </p:txBody>
      </p:sp>
      <p:sp>
        <p:nvSpPr>
          <p:cNvPr id="21" name="Rectangle 20">
            <a:extLst>
              <a:ext uri="{FF2B5EF4-FFF2-40B4-BE49-F238E27FC236}">
                <a16:creationId xmlns:a16="http://schemas.microsoft.com/office/drawing/2014/main" id="{D8ED9DC4-3286-225C-04D8-0F4DCFEA5631}"/>
              </a:ext>
            </a:extLst>
          </p:cNvPr>
          <p:cNvSpPr/>
          <p:nvPr/>
        </p:nvSpPr>
        <p:spPr>
          <a:xfrm>
            <a:off x="278674" y="5616448"/>
            <a:ext cx="11338560" cy="36576"/>
          </a:xfrm>
          <a:prstGeom prst="rect">
            <a:avLst/>
          </a:prstGeom>
          <a:solidFill>
            <a:srgbClr val="C8CDD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2" name="Rectangle 21">
            <a:extLst>
              <a:ext uri="{FF2B5EF4-FFF2-40B4-BE49-F238E27FC236}">
                <a16:creationId xmlns:a16="http://schemas.microsoft.com/office/drawing/2014/main" id="{9522C725-CDF6-AFE8-5E07-50C34184F05E}"/>
              </a:ext>
            </a:extLst>
          </p:cNvPr>
          <p:cNvSpPr/>
          <p:nvPr/>
        </p:nvSpPr>
        <p:spPr>
          <a:xfrm>
            <a:off x="278674" y="5689600"/>
            <a:ext cx="685800" cy="77724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3" name="TextBox 20">
            <a:extLst>
              <a:ext uri="{FF2B5EF4-FFF2-40B4-BE49-F238E27FC236}">
                <a16:creationId xmlns:a16="http://schemas.microsoft.com/office/drawing/2014/main" id="{82E32C71-8494-D8EB-C096-E2121E6DAA4E}"/>
              </a:ext>
            </a:extLst>
          </p:cNvPr>
          <p:cNvSpPr txBox="1"/>
          <p:nvPr/>
        </p:nvSpPr>
        <p:spPr>
          <a:xfrm>
            <a:off x="278674" y="5689600"/>
            <a:ext cx="685800" cy="7772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2800" b="1" i="0">
                <a:solidFill>
                  <a:srgbClr val="FFFFFF"/>
                </a:solidFill>
                <a:latin typeface="Arial"/>
              </a:rPr>
              <a:t>5</a:t>
            </a:r>
          </a:p>
        </p:txBody>
      </p:sp>
      <p:sp>
        <p:nvSpPr>
          <p:cNvPr id="24" name="TextBox 21">
            <a:extLst>
              <a:ext uri="{FF2B5EF4-FFF2-40B4-BE49-F238E27FC236}">
                <a16:creationId xmlns:a16="http://schemas.microsoft.com/office/drawing/2014/main" id="{4B2A9D97-460C-7D12-75A7-CB53ABF9707B}"/>
              </a:ext>
            </a:extLst>
          </p:cNvPr>
          <p:cNvSpPr txBox="1"/>
          <p:nvPr/>
        </p:nvSpPr>
        <p:spPr>
          <a:xfrm>
            <a:off x="1147354" y="5781040"/>
            <a:ext cx="10515600" cy="461665"/>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400" b="1" i="0">
                <a:solidFill>
                  <a:schemeClr val="bg1"/>
                </a:solidFill>
                <a:latin typeface="Arial"/>
              </a:rPr>
              <a:t>Your health matters too.</a:t>
            </a:r>
            <a:endParaRPr lang="en-US" sz="2400" b="1" i="0">
              <a:solidFill>
                <a:schemeClr val="bg1"/>
              </a:solidFill>
              <a:latin typeface="Arial"/>
              <a:cs typeface="Arial"/>
            </a:endParaRPr>
          </a:p>
        </p:txBody>
      </p:sp>
    </p:spTree>
    <p:extLst>
      <p:ext uri="{BB962C8B-B14F-4D97-AF65-F5344CB8AC3E}">
        <p14:creationId xmlns:p14="http://schemas.microsoft.com/office/powerpoint/2010/main" val="36123504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6A9A0-09B1-AB4F-9B69-F499FF9738F3}"/>
              </a:ext>
            </a:extLst>
          </p:cNvPr>
          <p:cNvSpPr>
            <a:spLocks noGrp="1"/>
          </p:cNvSpPr>
          <p:nvPr>
            <p:ph type="title"/>
          </p:nvPr>
        </p:nvSpPr>
        <p:spPr>
          <a:xfrm>
            <a:off x="4143883" y="828230"/>
            <a:ext cx="7421563" cy="4516437"/>
          </a:xfrm>
        </p:spPr>
        <p:txBody>
          <a:bodyPr anchor="t"/>
          <a:lstStyle/>
          <a:p>
            <a:r>
              <a:rPr lang="en-US" dirty="0"/>
              <a:t>Thank you</a:t>
            </a:r>
            <a:br>
              <a:rPr lang="en-US" dirty="0"/>
            </a:br>
            <a:br>
              <a:rPr lang="en-US" dirty="0"/>
            </a:br>
            <a:r>
              <a:rPr lang="en-US" sz="4800" dirty="0"/>
              <a:t>@drsami_endo</a:t>
            </a:r>
            <a:endParaRPr lang="en-US" dirty="0"/>
          </a:p>
        </p:txBody>
      </p:sp>
      <p:sp>
        <p:nvSpPr>
          <p:cNvPr id="3" name="TextBox 9">
            <a:extLst>
              <a:ext uri="{FF2B5EF4-FFF2-40B4-BE49-F238E27FC236}">
                <a16:creationId xmlns:a16="http://schemas.microsoft.com/office/drawing/2014/main" id="{E22D92B6-8DC5-D609-D25C-40E6F84084F2}"/>
              </a:ext>
            </a:extLst>
          </p:cNvPr>
          <p:cNvSpPr txBox="1"/>
          <p:nvPr/>
        </p:nvSpPr>
        <p:spPr>
          <a:xfrm>
            <a:off x="5233851" y="4297680"/>
            <a:ext cx="5921829" cy="1200329"/>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400" b="0" i="1">
                <a:solidFill>
                  <a:schemeClr val="accent3"/>
                </a:solidFill>
                <a:latin typeface="Arial"/>
              </a:rPr>
              <a:t>"Taking care of yourself is not selfish—
it is one of the greatest gifts you can give your family."</a:t>
            </a:r>
            <a:endParaRPr lang="en-US" sz="2400" b="0" i="1">
              <a:solidFill>
                <a:schemeClr val="accent3"/>
              </a:solidFill>
              <a:latin typeface="Arial"/>
              <a:cs typeface="Arial"/>
            </a:endParaRPr>
          </a:p>
        </p:txBody>
      </p:sp>
    </p:spTree>
    <p:extLst>
      <p:ext uri="{BB962C8B-B14F-4D97-AF65-F5344CB8AC3E}">
        <p14:creationId xmlns:p14="http://schemas.microsoft.com/office/powerpoint/2010/main" val="663094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and orange flyer&#10;&#10;AI-generated content may be incorrect.">
            <a:extLst>
              <a:ext uri="{FF2B5EF4-FFF2-40B4-BE49-F238E27FC236}">
                <a16:creationId xmlns:a16="http://schemas.microsoft.com/office/drawing/2014/main" id="{26760026-C979-A671-5068-476B116AC83E}"/>
              </a:ext>
            </a:extLst>
          </p:cNvPr>
          <p:cNvPicPr>
            <a:picLocks noChangeAspect="1"/>
          </p:cNvPicPr>
          <p:nvPr/>
        </p:nvPicPr>
        <p:blipFill>
          <a:blip r:embed="rId2"/>
          <a:stretch>
            <a:fillRect/>
          </a:stretch>
        </p:blipFill>
        <p:spPr>
          <a:xfrm>
            <a:off x="142649" y="0"/>
            <a:ext cx="6086474" cy="6858000"/>
          </a:xfrm>
          <a:prstGeom prst="rect">
            <a:avLst/>
          </a:prstGeom>
          <a:noFill/>
        </p:spPr>
      </p:pic>
      <p:sp>
        <p:nvSpPr>
          <p:cNvPr id="2" name="Slide Number Placeholder 1" hidden="1">
            <a:extLst>
              <a:ext uri="{FF2B5EF4-FFF2-40B4-BE49-F238E27FC236}">
                <a16:creationId xmlns:a16="http://schemas.microsoft.com/office/drawing/2014/main" id="{EC7CDA50-C3B9-1B55-F1E2-80FE4D3F7730}"/>
              </a:ext>
            </a:extLst>
          </p:cNvPr>
          <p:cNvSpPr>
            <a:spLocks noGrp="1"/>
          </p:cNvSpPr>
          <p:nvPr>
            <p:ph type="sldNum" sz="quarter" idx="4294967295"/>
          </p:nvPr>
        </p:nvSpPr>
        <p:spPr>
          <a:xfrm>
            <a:off x="11347742" y="6346858"/>
            <a:ext cx="382295" cy="193232"/>
          </a:xfrm>
        </p:spPr>
        <p:txBody>
          <a:bodyPr/>
          <a:lstStyle/>
          <a:p>
            <a:pPr lvl="8">
              <a:spcAft>
                <a:spcPts val="600"/>
              </a:spcAft>
            </a:pPr>
            <a:fld id="{63DCA5C9-2E11-4C67-86EB-AE1DE127DC64}" type="slidenum">
              <a:rPr lang="en-US" smtClean="0"/>
              <a:pPr lvl="8">
                <a:spcAft>
                  <a:spcPts val="600"/>
                </a:spcAft>
              </a:pPr>
              <a:t>44</a:t>
            </a:fld>
            <a:endParaRPr lang="en-US"/>
          </a:p>
        </p:txBody>
      </p:sp>
      <p:sp>
        <p:nvSpPr>
          <p:cNvPr id="3" name="Date Placeholder 2" hidden="1">
            <a:extLst>
              <a:ext uri="{FF2B5EF4-FFF2-40B4-BE49-F238E27FC236}">
                <a16:creationId xmlns:a16="http://schemas.microsoft.com/office/drawing/2014/main" id="{29B6DE50-8C99-8DFD-2F56-91596CF50F1F}"/>
              </a:ext>
            </a:extLst>
          </p:cNvPr>
          <p:cNvSpPr>
            <a:spLocks noGrp="1"/>
          </p:cNvSpPr>
          <p:nvPr>
            <p:ph type="dt" sz="half" idx="4294967295"/>
          </p:nvPr>
        </p:nvSpPr>
        <p:spPr>
          <a:xfrm>
            <a:off x="8166101" y="6343651"/>
            <a:ext cx="3181641" cy="203200"/>
          </a:xfrm>
        </p:spPr>
        <p:txBody>
          <a:bodyPr/>
          <a:lstStyle/>
          <a:p>
            <a:pPr>
              <a:spcAft>
                <a:spcPts val="600"/>
              </a:spcAft>
            </a:pPr>
            <a:fld id="{C5370010-69C1-FD41-8555-A918E46CD5B1}" type="datetime4">
              <a:rPr lang="en-US"/>
              <a:pPr>
                <a:spcAft>
                  <a:spcPts val="600"/>
                </a:spcAft>
              </a:pPr>
              <a:t>July 8, 2026</a:t>
            </a:fld>
            <a:endParaRPr lang="en-US"/>
          </a:p>
        </p:txBody>
      </p:sp>
      <p:pic>
        <p:nvPicPr>
          <p:cNvPr id="5" name="Picture 4" descr="A blue and yellow chart with white text&#10;&#10;AI-generated content may be incorrect.">
            <a:extLst>
              <a:ext uri="{FF2B5EF4-FFF2-40B4-BE49-F238E27FC236}">
                <a16:creationId xmlns:a16="http://schemas.microsoft.com/office/drawing/2014/main" id="{E5F3725C-2BF0-5A6E-C485-0010FBFB3B70}"/>
              </a:ext>
            </a:extLst>
          </p:cNvPr>
          <p:cNvPicPr>
            <a:picLocks noChangeAspect="1"/>
          </p:cNvPicPr>
          <p:nvPr/>
        </p:nvPicPr>
        <p:blipFill>
          <a:blip r:embed="rId3"/>
          <a:stretch>
            <a:fillRect/>
          </a:stretch>
        </p:blipFill>
        <p:spPr>
          <a:xfrm>
            <a:off x="6222571" y="0"/>
            <a:ext cx="5494514" cy="6814458"/>
          </a:xfrm>
          <a:prstGeom prst="rect">
            <a:avLst/>
          </a:prstGeom>
        </p:spPr>
      </p:pic>
    </p:spTree>
    <p:extLst>
      <p:ext uri="{BB962C8B-B14F-4D97-AF65-F5344CB8AC3E}">
        <p14:creationId xmlns:p14="http://schemas.microsoft.com/office/powerpoint/2010/main" val="3719358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FD132F9-892E-2D5A-CAC0-6C77E579F40C}"/>
              </a:ext>
            </a:extLst>
          </p:cNvPr>
          <p:cNvPicPr>
            <a:picLocks noGrp="1" noChangeAspect="1"/>
          </p:cNvPicPr>
          <p:nvPr>
            <p:ph type="pic" sz="quarter" idx="20"/>
          </p:nvPr>
        </p:nvPicPr>
        <p:blipFill>
          <a:blip r:embed="rId2">
            <a:extLst>
              <a:ext uri="{28A0092B-C50C-407E-A947-70E740481C1C}">
                <a14:useLocalDpi xmlns:a14="http://schemas.microsoft.com/office/drawing/2010/main" val="0"/>
              </a:ext>
            </a:extLst>
          </a:blip>
          <a:srcRect l="44554" t="24127" r="23504" b="6154"/>
          <a:stretch>
            <a:fillRect/>
          </a:stretch>
        </p:blipFill>
        <p:spPr>
          <a:xfrm>
            <a:off x="6853187" y="0"/>
            <a:ext cx="5338813" cy="6846140"/>
          </a:xfrm>
          <a:prstGeom prst="rect">
            <a:avLst/>
          </a:prstGeom>
          <a:noFill/>
        </p:spPr>
      </p:pic>
      <p:sp>
        <p:nvSpPr>
          <p:cNvPr id="4" name="Slide Number Placeholder 3" hidden="1">
            <a:extLst>
              <a:ext uri="{FF2B5EF4-FFF2-40B4-BE49-F238E27FC236}">
                <a16:creationId xmlns:a16="http://schemas.microsoft.com/office/drawing/2014/main" id="{8A55A7CA-BBE9-797A-D432-AB8717BF28C9}"/>
              </a:ext>
            </a:extLst>
          </p:cNvPr>
          <p:cNvSpPr>
            <a:spLocks noGrp="1"/>
          </p:cNvSpPr>
          <p:nvPr>
            <p:ph type="sldNum" sz="quarter" idx="4294967295"/>
          </p:nvPr>
        </p:nvSpPr>
        <p:spPr>
          <a:xfrm>
            <a:off x="11347742" y="6346858"/>
            <a:ext cx="382295" cy="193232"/>
          </a:xfrm>
        </p:spPr>
        <p:txBody>
          <a:bodyPr/>
          <a:lstStyle/>
          <a:p>
            <a:pPr>
              <a:spcAft>
                <a:spcPts val="600"/>
              </a:spcAft>
            </a:pPr>
            <a:fld id="{63DCA5C9-2E11-4C67-86EB-AE1DE127DC64}" type="slidenum">
              <a:rPr lang="en-US" smtClean="0"/>
              <a:pPr>
                <a:spcAft>
                  <a:spcPts val="600"/>
                </a:spcAft>
              </a:pPr>
              <a:t>5</a:t>
            </a:fld>
            <a:endParaRPr lang="en-US"/>
          </a:p>
        </p:txBody>
      </p:sp>
      <p:sp>
        <p:nvSpPr>
          <p:cNvPr id="5" name="Date Placeholder 4" hidden="1">
            <a:extLst>
              <a:ext uri="{FF2B5EF4-FFF2-40B4-BE49-F238E27FC236}">
                <a16:creationId xmlns:a16="http://schemas.microsoft.com/office/drawing/2014/main" id="{B8813A4E-6641-76C7-E227-DC40EDF6A543}"/>
              </a:ext>
            </a:extLst>
          </p:cNvPr>
          <p:cNvSpPr>
            <a:spLocks noGrp="1"/>
          </p:cNvSpPr>
          <p:nvPr>
            <p:ph type="dt" sz="half" idx="4294967295"/>
          </p:nvPr>
        </p:nvSpPr>
        <p:spPr>
          <a:xfrm>
            <a:off x="8166101" y="6343651"/>
            <a:ext cx="3181641" cy="203200"/>
          </a:xfrm>
        </p:spPr>
        <p:txBody>
          <a:bodyPr/>
          <a:lstStyle/>
          <a:p>
            <a:pPr>
              <a:spcAft>
                <a:spcPts val="600"/>
              </a:spcAft>
            </a:pPr>
            <a:fld id="{6D35F6E1-8DB5-5D41-9693-A928D461B60C}" type="datetime4">
              <a:rPr lang="en-US" smtClean="0"/>
              <a:pPr>
                <a:spcAft>
                  <a:spcPts val="600"/>
                </a:spcAft>
              </a:pPr>
              <a:t>July 8, 2026</a:t>
            </a:fld>
            <a:endParaRPr lang="en-US"/>
          </a:p>
        </p:txBody>
      </p:sp>
      <p:sp>
        <p:nvSpPr>
          <p:cNvPr id="9" name="Title 8">
            <a:extLst>
              <a:ext uri="{FF2B5EF4-FFF2-40B4-BE49-F238E27FC236}">
                <a16:creationId xmlns:a16="http://schemas.microsoft.com/office/drawing/2014/main" id="{11B86365-FB50-AE75-B74C-C24FCF46972C}"/>
              </a:ext>
            </a:extLst>
          </p:cNvPr>
          <p:cNvSpPr>
            <a:spLocks noGrp="1"/>
          </p:cNvSpPr>
          <p:nvPr>
            <p:ph type="title"/>
          </p:nvPr>
        </p:nvSpPr>
        <p:spPr>
          <a:xfrm>
            <a:off x="609599" y="2757643"/>
            <a:ext cx="5486401" cy="1330854"/>
          </a:xfrm>
        </p:spPr>
        <p:txBody>
          <a:bodyPr anchor="t"/>
          <a:lstStyle/>
          <a:p>
            <a:pPr algn="ctr"/>
            <a:r>
              <a:rPr kumimoji="0" lang="en-US" sz="4400" b="0" i="0" u="none" strike="noStrike" kern="1200" cap="all" spc="0" normalizeH="0" baseline="0" noProof="0" dirty="0">
                <a:ln>
                  <a:noFill/>
                </a:ln>
                <a:solidFill>
                  <a:srgbClr val="B7DC79"/>
                </a:solidFill>
                <a:effectLst/>
                <a:uLnTx/>
                <a:uFillTx/>
                <a:latin typeface="Franklin Gothic Demi Cond" panose="020B0603020102020204" pitchFamily="34" charset="0"/>
                <a:ea typeface="Verdana" panose="020B0604030504040204" pitchFamily="34" charset="0"/>
              </a:rPr>
              <a:t>follow us and stay informed!</a:t>
            </a:r>
            <a:endParaRPr lang="en-US" dirty="0"/>
          </a:p>
        </p:txBody>
      </p:sp>
    </p:spTree>
    <p:extLst>
      <p:ext uri="{BB962C8B-B14F-4D97-AF65-F5344CB8AC3E}">
        <p14:creationId xmlns:p14="http://schemas.microsoft.com/office/powerpoint/2010/main" val="3782718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320552-F7AF-524A-B725-421C3F7BBF0F}"/>
              </a:ext>
            </a:extLst>
          </p:cNvPr>
          <p:cNvSpPr>
            <a:spLocks noGrp="1"/>
          </p:cNvSpPr>
          <p:nvPr>
            <p:ph type="title"/>
          </p:nvPr>
        </p:nvSpPr>
        <p:spPr/>
        <p:txBody>
          <a:bodyPr/>
          <a:lstStyle/>
          <a:p>
            <a:r>
              <a:rPr lang="en-US" dirty="0">
                <a:solidFill>
                  <a:srgbClr val="003CA5"/>
                </a:solidFill>
              </a:rPr>
              <a:t>Across the lifespan</a:t>
            </a:r>
          </a:p>
        </p:txBody>
      </p:sp>
      <p:sp>
        <p:nvSpPr>
          <p:cNvPr id="38" name="Slide Number Placeholder 3">
            <a:extLst>
              <a:ext uri="{FF2B5EF4-FFF2-40B4-BE49-F238E27FC236}">
                <a16:creationId xmlns:a16="http://schemas.microsoft.com/office/drawing/2014/main" id="{72F00222-00AB-432C-B6F9-9B82B9C87CE5}"/>
              </a:ext>
            </a:extLst>
          </p:cNvPr>
          <p:cNvSpPr txBox="1">
            <a:spLocks/>
          </p:cNvSpPr>
          <p:nvPr/>
        </p:nvSpPr>
        <p:spPr>
          <a:xfrm>
            <a:off x="11347742" y="6346858"/>
            <a:ext cx="382295" cy="193232"/>
          </a:xfrm>
          <a:prstGeom prst="rect">
            <a:avLst/>
          </a:prstGeom>
        </p:spPr>
        <p:txBody>
          <a:bodyPr vert="horz" lIns="0" tIns="0" rIns="0" bIns="0" rtlCol="0" anchor="b" anchorCtr="0"/>
          <a:lstStyle>
            <a:defPPr>
              <a:defRPr lang="en-US"/>
            </a:defPPr>
            <a:lvl1pPr marL="0" algn="r" defTabSz="914400" rtl="0" eaLnBrk="1" latinLnBrk="0" hangingPunct="1">
              <a:defRPr sz="1000" b="0" i="0" kern="1200">
                <a:solidFill>
                  <a:schemeClr val="tx2"/>
                </a:solidFill>
                <a:latin typeface="+mn-lt"/>
                <a:ea typeface="Verdana" panose="020B0604030504040204" pitchFamily="34" charset="0"/>
                <a:cs typeface="Verdana" panose="020B0604030504040204" pitchFamily="34" charset="0"/>
              </a:defRPr>
            </a:lvl1pPr>
            <a:lvl2pPr marL="0" algn="r" defTabSz="914400" rtl="0" eaLnBrk="1" latinLnBrk="0" hangingPunct="1">
              <a:defRPr sz="1000" b="0" i="0" kern="1200">
                <a:solidFill>
                  <a:schemeClr val="tx2"/>
                </a:solidFill>
                <a:latin typeface="+mn-lt"/>
                <a:ea typeface="Verdana" panose="020B0604030504040204" pitchFamily="34" charset="0"/>
                <a:cs typeface="Verdana" panose="020B0604030504040204" pitchFamily="34" charset="0"/>
              </a:defRPr>
            </a:lvl2pPr>
            <a:lvl3pPr marL="0" algn="r" defTabSz="914400" rtl="0" eaLnBrk="1" latinLnBrk="0" hangingPunct="1">
              <a:defRPr sz="1000" b="0" i="0" kern="1200">
                <a:solidFill>
                  <a:schemeClr val="tx2"/>
                </a:solidFill>
                <a:latin typeface="+mn-lt"/>
                <a:ea typeface="Verdana" panose="020B0604030504040204" pitchFamily="34" charset="0"/>
                <a:cs typeface="Verdana" panose="020B0604030504040204" pitchFamily="34" charset="0"/>
              </a:defRPr>
            </a:lvl3pPr>
            <a:lvl4pPr marL="0" algn="r" defTabSz="914400" rtl="0" eaLnBrk="1" latinLnBrk="0" hangingPunct="1">
              <a:defRPr sz="1000" b="0" i="0" kern="1200">
                <a:solidFill>
                  <a:schemeClr val="tx2"/>
                </a:solidFill>
                <a:latin typeface="+mn-lt"/>
                <a:ea typeface="Verdana" panose="020B0604030504040204" pitchFamily="34" charset="0"/>
                <a:cs typeface="Verdana" panose="020B0604030504040204" pitchFamily="34" charset="0"/>
              </a:defRPr>
            </a:lvl4pPr>
            <a:lvl5pPr marL="0" algn="r" defTabSz="914400" rtl="0" eaLnBrk="1" latinLnBrk="0" hangingPunct="1">
              <a:defRPr sz="1000" b="0" i="0" kern="1200">
                <a:solidFill>
                  <a:schemeClr val="tx2"/>
                </a:solidFill>
                <a:latin typeface="+mn-lt"/>
                <a:ea typeface="Verdana" panose="020B0604030504040204" pitchFamily="34" charset="0"/>
                <a:cs typeface="Verdana" panose="020B0604030504040204" pitchFamily="34" charset="0"/>
              </a:defRPr>
            </a:lvl5pPr>
            <a:lvl6pPr marL="0" algn="r" defTabSz="914400" rtl="0" eaLnBrk="1" latinLnBrk="0" hangingPunct="1">
              <a:defRPr sz="1000" b="0" i="0" kern="1200">
                <a:solidFill>
                  <a:schemeClr val="tx2"/>
                </a:solidFill>
                <a:latin typeface="+mn-lt"/>
                <a:ea typeface="Verdana" panose="020B0604030504040204" pitchFamily="34" charset="0"/>
                <a:cs typeface="Verdana" panose="020B0604030504040204" pitchFamily="34" charset="0"/>
              </a:defRPr>
            </a:lvl6pPr>
            <a:lvl7pPr marL="0" algn="r" defTabSz="914400" rtl="0" eaLnBrk="1" latinLnBrk="0" hangingPunct="1">
              <a:defRPr sz="1000" b="0" i="0" kern="1200">
                <a:solidFill>
                  <a:schemeClr val="tx2"/>
                </a:solidFill>
                <a:latin typeface="+mn-lt"/>
                <a:ea typeface="Verdana" panose="020B0604030504040204" pitchFamily="34" charset="0"/>
                <a:cs typeface="Verdana" panose="020B0604030504040204" pitchFamily="34" charset="0"/>
              </a:defRPr>
            </a:lvl7pPr>
            <a:lvl8pPr marL="0" algn="r" defTabSz="914400" rtl="0" eaLnBrk="1" latinLnBrk="0" hangingPunct="1">
              <a:defRPr sz="1000" b="0" i="0" kern="1200">
                <a:solidFill>
                  <a:schemeClr val="tx2"/>
                </a:solidFill>
                <a:latin typeface="+mn-lt"/>
                <a:ea typeface="Verdana" panose="020B0604030504040204" pitchFamily="34" charset="0"/>
                <a:cs typeface="Verdana" panose="020B0604030504040204" pitchFamily="34" charset="0"/>
              </a:defRPr>
            </a:lvl8pPr>
            <a:lvl9pPr marL="0" algn="r" defTabSz="914400" rtl="0" eaLnBrk="1" latinLnBrk="0" hangingPunct="1">
              <a:defRPr sz="1000" b="0" i="0" kern="1200">
                <a:solidFill>
                  <a:schemeClr val="tx2"/>
                </a:solidFill>
                <a:latin typeface="+mn-lt"/>
                <a:ea typeface="Verdana" panose="020B0604030504040204" pitchFamily="34" charset="0"/>
                <a:cs typeface="Verdana" panose="020B060403050404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1000" b="0" i="0" u="none" strike="noStrike" kern="1200" cap="none" spc="0" normalizeH="0" baseline="0" noProof="0" smtClean="0">
                <a:ln>
                  <a:noFill/>
                </a:ln>
                <a:solidFill>
                  <a:srgbClr val="414141"/>
                </a:solidFill>
                <a:effectLst/>
                <a:uLnTx/>
                <a:uFillTx/>
                <a:latin typeface="Franklin Gothic Book" panose="020B0503020102020204"/>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dirty="0">
              <a:ln>
                <a:noFill/>
              </a:ln>
              <a:solidFill>
                <a:srgbClr val="414141"/>
              </a:solidFill>
              <a:effectLst/>
              <a:uLnTx/>
              <a:uFillTx/>
              <a:latin typeface="Franklin Gothic Book" panose="020B0503020102020204"/>
              <a:ea typeface="Verdana" panose="020B0604030504040204" pitchFamily="34" charset="0"/>
            </a:endParaRPr>
          </a:p>
        </p:txBody>
      </p:sp>
      <p:sp>
        <p:nvSpPr>
          <p:cNvPr id="4" name="Rectangle 3">
            <a:extLst>
              <a:ext uri="{FF2B5EF4-FFF2-40B4-BE49-F238E27FC236}">
                <a16:creationId xmlns:a16="http://schemas.microsoft.com/office/drawing/2014/main" id="{9979DAE2-8801-D543-03A4-39D445EBD49C}"/>
              </a:ext>
            </a:extLst>
          </p:cNvPr>
          <p:cNvSpPr/>
          <p:nvPr/>
        </p:nvSpPr>
        <p:spPr bwMode="auto">
          <a:xfrm>
            <a:off x="1744717" y="2707533"/>
            <a:ext cx="441435" cy="199681"/>
          </a:xfrm>
          <a:prstGeom prst="rect">
            <a:avLst/>
          </a:prstGeom>
          <a:solidFill>
            <a:schemeClr val="bg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sp>
        <p:nvSpPr>
          <p:cNvPr id="5" name="Rectangle 4">
            <a:extLst>
              <a:ext uri="{FF2B5EF4-FFF2-40B4-BE49-F238E27FC236}">
                <a16:creationId xmlns:a16="http://schemas.microsoft.com/office/drawing/2014/main" id="{01BBBCA2-32AE-C9C8-E081-03D5D3169B67}"/>
              </a:ext>
            </a:extLst>
          </p:cNvPr>
          <p:cNvSpPr/>
          <p:nvPr/>
        </p:nvSpPr>
        <p:spPr bwMode="auto">
          <a:xfrm>
            <a:off x="860446" y="2702270"/>
            <a:ext cx="441435" cy="199681"/>
          </a:xfrm>
          <a:prstGeom prst="rect">
            <a:avLst/>
          </a:prstGeom>
          <a:solidFill>
            <a:schemeClr val="bg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TextBox 9">
            <a:extLst>
              <a:ext uri="{FF2B5EF4-FFF2-40B4-BE49-F238E27FC236}">
                <a16:creationId xmlns:a16="http://schemas.microsoft.com/office/drawing/2014/main" id="{642A389F-EEC8-D21B-3CF4-E963541FBB7B}"/>
              </a:ext>
            </a:extLst>
          </p:cNvPr>
          <p:cNvSpPr txBox="1"/>
          <p:nvPr/>
        </p:nvSpPr>
        <p:spPr>
          <a:xfrm>
            <a:off x="308469" y="1653181"/>
            <a:ext cx="3871645" cy="3871957"/>
          </a:xfrm>
          <a:prstGeom prst="rect">
            <a:avLst/>
          </a:prstGeom>
          <a:noFill/>
        </p:spPr>
        <p:txBody>
          <a:bodyPr wrap="square">
            <a:spAutoFit/>
          </a:bodyPr>
          <a:lstStyle/>
          <a:p>
            <a:pPr marL="0" marR="0" lvl="0" indent="0" algn="l" defTabSz="914400" rtl="0" eaLnBrk="1" fontAlgn="auto" latinLnBrk="0" hangingPunct="1">
              <a:lnSpc>
                <a:spcPts val="3300"/>
              </a:lnSpc>
              <a:spcBef>
                <a:spcPts val="0"/>
              </a:spcBef>
              <a:spcAft>
                <a:spcPts val="0"/>
              </a:spcAft>
              <a:buClrTx/>
              <a:buSzTx/>
              <a:buFontTx/>
              <a:buNone/>
              <a:tabLst/>
              <a:defRPr/>
            </a:pPr>
            <a:r>
              <a:rPr kumimoji="0" lang="en-US" sz="2600" b="0" i="0" u="none" strike="noStrike" kern="1200" cap="all" spc="0" normalizeH="0" baseline="0" noProof="0" dirty="0">
                <a:ln>
                  <a:noFill/>
                </a:ln>
                <a:solidFill>
                  <a:srgbClr val="009ADF"/>
                </a:solidFill>
                <a:effectLst/>
                <a:uLnTx/>
                <a:uFillTx/>
                <a:latin typeface="Franklin Gothic Book" panose="020B0503020102020204"/>
                <a:ea typeface="Verdana" panose="020B0604030504040204" pitchFamily="34" charset="0"/>
                <a:cs typeface="+mn-cs"/>
              </a:rPr>
              <a:t>The Katz Institute for Women’s Health considers women’s norms, needs and patterns of disease and healing to deliver women-centered care across every age and stage.</a:t>
            </a:r>
          </a:p>
        </p:txBody>
      </p:sp>
      <p:pic>
        <p:nvPicPr>
          <p:cNvPr id="12" name="Picture 11">
            <a:extLst>
              <a:ext uri="{FF2B5EF4-FFF2-40B4-BE49-F238E27FC236}">
                <a16:creationId xmlns:a16="http://schemas.microsoft.com/office/drawing/2014/main" id="{F453C772-3EE3-65C9-5E8F-19B8CFD061CC}"/>
              </a:ext>
            </a:extLst>
          </p:cNvPr>
          <p:cNvPicPr>
            <a:picLocks noChangeAspect="1"/>
          </p:cNvPicPr>
          <p:nvPr/>
        </p:nvPicPr>
        <p:blipFill>
          <a:blip r:embed="rId3"/>
          <a:stretch>
            <a:fillRect/>
          </a:stretch>
        </p:blipFill>
        <p:spPr>
          <a:xfrm>
            <a:off x="4767943" y="0"/>
            <a:ext cx="7424057" cy="6880398"/>
          </a:xfrm>
          <a:prstGeom prst="rect">
            <a:avLst/>
          </a:prstGeom>
        </p:spPr>
      </p:pic>
    </p:spTree>
    <p:extLst>
      <p:ext uri="{BB962C8B-B14F-4D97-AF65-F5344CB8AC3E}">
        <p14:creationId xmlns:p14="http://schemas.microsoft.com/office/powerpoint/2010/main" val="88667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434C2-BD45-97F4-7D6E-5D16FB141F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A51DB7-EFF1-3855-0E6D-E1DB4EF3CE82}"/>
              </a:ext>
            </a:extLst>
          </p:cNvPr>
          <p:cNvSpPr>
            <a:spLocks noGrp="1"/>
          </p:cNvSpPr>
          <p:nvPr>
            <p:ph type="title"/>
          </p:nvPr>
        </p:nvSpPr>
        <p:spPr/>
        <p:txBody>
          <a:bodyPr/>
          <a:lstStyle/>
          <a:p>
            <a:r>
              <a:rPr lang="en-US">
                <a:solidFill>
                  <a:srgbClr val="B7DC79"/>
                </a:solidFill>
                <a:latin typeface="Franklin Gothic Demi Cond"/>
              </a:rPr>
              <a:t>Raise your hand if:</a:t>
            </a:r>
          </a:p>
        </p:txBody>
      </p:sp>
      <p:sp>
        <p:nvSpPr>
          <p:cNvPr id="3" name="Date Placeholder 2">
            <a:extLst>
              <a:ext uri="{FF2B5EF4-FFF2-40B4-BE49-F238E27FC236}">
                <a16:creationId xmlns:a16="http://schemas.microsoft.com/office/drawing/2014/main" id="{A3F4DF40-83F7-FABB-2258-E5CCAA2E6A81}"/>
              </a:ext>
            </a:extLst>
          </p:cNvPr>
          <p:cNvSpPr>
            <a:spLocks noGrp="1"/>
          </p:cNvSpPr>
          <p:nvPr>
            <p:ph type="dt" sz="half" idx="10"/>
          </p:nvPr>
        </p:nvSpPr>
        <p:spPr/>
        <p:txBody>
          <a:bodyPr/>
          <a:lstStyle/>
          <a:p>
            <a:fld id="{19ADE2AA-61EC-D048-97AA-8609B83F1E6A}" type="datetime4">
              <a:rPr lang="en-US"/>
              <a:pPr/>
              <a:t>July 8, 2026</a:t>
            </a:fld>
            <a:endParaRPr lang="en-US"/>
          </a:p>
        </p:txBody>
      </p:sp>
      <p:sp>
        <p:nvSpPr>
          <p:cNvPr id="4" name="Slide Number Placeholder 3">
            <a:extLst>
              <a:ext uri="{FF2B5EF4-FFF2-40B4-BE49-F238E27FC236}">
                <a16:creationId xmlns:a16="http://schemas.microsoft.com/office/drawing/2014/main" id="{87BDBFA9-4AC4-7A34-1D20-CAABD31A444C}"/>
              </a:ext>
            </a:extLst>
          </p:cNvPr>
          <p:cNvSpPr>
            <a:spLocks noGrp="1"/>
          </p:cNvSpPr>
          <p:nvPr>
            <p:ph type="sldNum" sz="quarter" idx="12"/>
          </p:nvPr>
        </p:nvSpPr>
        <p:spPr/>
        <p:txBody>
          <a:bodyPr/>
          <a:lstStyle/>
          <a:p>
            <a:fld id="{63DCA5C9-2E11-4C67-86EB-AE1DE127DC64}" type="slidenum">
              <a:rPr lang="en-US" smtClean="0"/>
              <a:pPr/>
              <a:t>7</a:t>
            </a:fld>
            <a:endParaRPr lang="en-US"/>
          </a:p>
        </p:txBody>
      </p:sp>
      <p:sp>
        <p:nvSpPr>
          <p:cNvPr id="5" name="Text Placeholder 4">
            <a:extLst>
              <a:ext uri="{FF2B5EF4-FFF2-40B4-BE49-F238E27FC236}">
                <a16:creationId xmlns:a16="http://schemas.microsoft.com/office/drawing/2014/main" id="{01F309C6-4DC4-B13A-5A9A-10871A6835F4}"/>
              </a:ext>
            </a:extLst>
          </p:cNvPr>
          <p:cNvSpPr>
            <a:spLocks noGrp="1"/>
          </p:cNvSpPr>
          <p:nvPr>
            <p:ph type="body" sz="quarter" idx="19"/>
          </p:nvPr>
        </p:nvSpPr>
        <p:spPr/>
        <p:txBody>
          <a:bodyPr vert="horz" lIns="0" tIns="182880" rIns="1828800" bIns="0" rtlCol="0" anchor="t">
            <a:noAutofit/>
          </a:bodyPr>
          <a:lstStyle/>
          <a:p>
            <a:r>
              <a:rPr lang="en-US">
                <a:solidFill>
                  <a:srgbClr val="FFFFFF"/>
                </a:solidFill>
                <a:latin typeface="Georgia"/>
              </a:rPr>
              <a:t>✓ You’ve delayed your own doctor’s appointment</a:t>
            </a:r>
          </a:p>
          <a:p>
            <a:endParaRPr lang="en-US">
              <a:latin typeface="Georgia"/>
            </a:endParaRPr>
          </a:p>
          <a:p>
            <a:r>
              <a:rPr lang="en-US">
                <a:solidFill>
                  <a:srgbClr val="FFFFFF"/>
                </a:solidFill>
                <a:latin typeface="Georgia"/>
              </a:rPr>
              <a:t>✓ You schedule everyone else’s appointments first</a:t>
            </a:r>
          </a:p>
          <a:p>
            <a:endParaRPr lang="en-US">
              <a:latin typeface="Georgia"/>
            </a:endParaRPr>
          </a:p>
          <a:p>
            <a:r>
              <a:rPr lang="en-US">
                <a:solidFill>
                  <a:srgbClr val="FFFFFF"/>
                </a:solidFill>
                <a:latin typeface="Georgia"/>
              </a:rPr>
              <a:t>✓ You’ve ever said:</a:t>
            </a:r>
          </a:p>
          <a:p>
            <a:r>
              <a:rPr lang="en-US">
                <a:solidFill>
                  <a:srgbClr val="FFFFFF"/>
                </a:solidFill>
                <a:latin typeface="Georgia"/>
              </a:rPr>
              <a:t>“I’ll get around to it later.”</a:t>
            </a:r>
          </a:p>
          <a:p>
            <a:endParaRPr lang="en-US"/>
          </a:p>
        </p:txBody>
      </p:sp>
    </p:spTree>
    <p:extLst>
      <p:ext uri="{BB962C8B-B14F-4D97-AF65-F5344CB8AC3E}">
        <p14:creationId xmlns:p14="http://schemas.microsoft.com/office/powerpoint/2010/main" val="2140028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E21BA-2728-4A9D-873C-5A1E2F75FCFC}"/>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8111132-0CBE-36FA-D9FD-68230E373097}"/>
              </a:ext>
            </a:extLst>
          </p:cNvPr>
          <p:cNvSpPr>
            <a:spLocks noGrp="1"/>
          </p:cNvSpPr>
          <p:nvPr>
            <p:ph sz="quarter" idx="12"/>
          </p:nvPr>
        </p:nvSpPr>
        <p:spPr/>
        <p:txBody>
          <a:bodyPr vert="horz" lIns="0" tIns="0" rIns="0" bIns="0" rtlCol="0" anchor="t">
            <a:noAutofit/>
          </a:bodyPr>
          <a:lstStyle/>
          <a:p>
            <a:pPr lvl="1"/>
            <a:r>
              <a:rPr lang="en-US">
                <a:solidFill>
                  <a:srgbClr val="414141"/>
                </a:solidFill>
                <a:latin typeface="Georgia"/>
                <a:ea typeface="Verdana"/>
              </a:rPr>
              <a:t>Women influence:</a:t>
            </a:r>
            <a:endParaRPr lang="en-US"/>
          </a:p>
          <a:p>
            <a:pPr lvl="1"/>
            <a:endParaRPr lang="en-US">
              <a:latin typeface="Georgia"/>
            </a:endParaRPr>
          </a:p>
          <a:p>
            <a:pPr lvl="1"/>
            <a:r>
              <a:rPr lang="en-US">
                <a:solidFill>
                  <a:srgbClr val="414141"/>
                </a:solidFill>
                <a:latin typeface="Georgia"/>
                <a:ea typeface="Verdana"/>
              </a:rPr>
              <a:t>Children’s healthcare</a:t>
            </a:r>
          </a:p>
          <a:p>
            <a:pPr lvl="1"/>
            <a:r>
              <a:rPr lang="en-US">
                <a:solidFill>
                  <a:srgbClr val="414141"/>
                </a:solidFill>
                <a:latin typeface="Georgia"/>
                <a:ea typeface="Verdana"/>
              </a:rPr>
              <a:t>Spouse healthcare</a:t>
            </a:r>
          </a:p>
          <a:p>
            <a:pPr lvl="1"/>
            <a:r>
              <a:rPr lang="en-US">
                <a:solidFill>
                  <a:srgbClr val="414141"/>
                </a:solidFill>
                <a:latin typeface="Georgia"/>
                <a:ea typeface="Verdana"/>
              </a:rPr>
              <a:t>Aging parent healthcare</a:t>
            </a:r>
          </a:p>
          <a:p>
            <a:pPr lvl="1"/>
            <a:r>
              <a:rPr lang="en-US">
                <a:solidFill>
                  <a:srgbClr val="414141"/>
                </a:solidFill>
                <a:latin typeface="Georgia"/>
                <a:ea typeface="Verdana"/>
              </a:rPr>
              <a:t>Household nutrition</a:t>
            </a:r>
          </a:p>
          <a:p>
            <a:pPr lvl="1"/>
            <a:r>
              <a:rPr lang="en-US">
                <a:solidFill>
                  <a:srgbClr val="414141"/>
                </a:solidFill>
                <a:latin typeface="Georgia"/>
                <a:ea typeface="Verdana"/>
              </a:rPr>
              <a:t>Preventive health behaviors</a:t>
            </a:r>
            <a:endParaRPr lang="en-US"/>
          </a:p>
        </p:txBody>
      </p:sp>
      <p:sp>
        <p:nvSpPr>
          <p:cNvPr id="3" name="Slide Number Placeholder 2">
            <a:extLst>
              <a:ext uri="{FF2B5EF4-FFF2-40B4-BE49-F238E27FC236}">
                <a16:creationId xmlns:a16="http://schemas.microsoft.com/office/drawing/2014/main" id="{F4568589-42BD-0B1F-87E9-F6863B5C3456}"/>
              </a:ext>
            </a:extLst>
          </p:cNvPr>
          <p:cNvSpPr>
            <a:spLocks noGrp="1"/>
          </p:cNvSpPr>
          <p:nvPr>
            <p:ph type="sldNum" sz="quarter" idx="19"/>
          </p:nvPr>
        </p:nvSpPr>
        <p:spPr/>
        <p:txBody>
          <a:bodyPr/>
          <a:lstStyle/>
          <a:p>
            <a:pPr lvl="8"/>
            <a:fld id="{63DCA5C9-2E11-4C67-86EB-AE1DE127DC64}" type="slidenum">
              <a:rPr lang="en-US" smtClean="0"/>
              <a:pPr lvl="8"/>
              <a:t>8</a:t>
            </a:fld>
            <a:endParaRPr lang="en-US"/>
          </a:p>
        </p:txBody>
      </p:sp>
      <p:sp>
        <p:nvSpPr>
          <p:cNvPr id="5" name="Title 4">
            <a:extLst>
              <a:ext uri="{FF2B5EF4-FFF2-40B4-BE49-F238E27FC236}">
                <a16:creationId xmlns:a16="http://schemas.microsoft.com/office/drawing/2014/main" id="{7DAC6ABA-3797-5C94-9CF7-7ADCFF45B722}"/>
              </a:ext>
            </a:extLst>
          </p:cNvPr>
          <p:cNvSpPr>
            <a:spLocks noGrp="1"/>
          </p:cNvSpPr>
          <p:nvPr>
            <p:ph type="title"/>
          </p:nvPr>
        </p:nvSpPr>
        <p:spPr/>
        <p:txBody>
          <a:bodyPr/>
          <a:lstStyle/>
          <a:p>
            <a:r>
              <a:rPr lang="en-US">
                <a:latin typeface="Franklin Gothic Demi Cond"/>
                <a:ea typeface="Verdana"/>
              </a:rPr>
              <a:t>Women Are the Chief Medical Officers of the Family</a:t>
            </a:r>
            <a:endParaRPr lang="en-US">
              <a:solidFill>
                <a:srgbClr val="3CAD2C"/>
              </a:solidFill>
              <a:latin typeface="Franklin Gothic Demi Cond"/>
              <a:ea typeface="Verdana"/>
            </a:endParaRPr>
          </a:p>
          <a:p>
            <a:endParaRPr lang="en-US"/>
          </a:p>
        </p:txBody>
      </p:sp>
      <p:sp>
        <p:nvSpPr>
          <p:cNvPr id="11" name="Date Placeholder 10">
            <a:extLst>
              <a:ext uri="{FF2B5EF4-FFF2-40B4-BE49-F238E27FC236}">
                <a16:creationId xmlns:a16="http://schemas.microsoft.com/office/drawing/2014/main" id="{B13B6338-A064-07E3-AF93-EEF4D3619496}"/>
              </a:ext>
            </a:extLst>
          </p:cNvPr>
          <p:cNvSpPr>
            <a:spLocks noGrp="1"/>
          </p:cNvSpPr>
          <p:nvPr>
            <p:ph type="dt" sz="half" idx="20"/>
          </p:nvPr>
        </p:nvSpPr>
        <p:spPr/>
        <p:txBody>
          <a:bodyPr/>
          <a:lstStyle/>
          <a:p>
            <a:fld id="{2FC1BE55-014A-C642-A090-5C94DEC12645}" type="datetime4">
              <a:rPr lang="en-US"/>
              <a:t>July 8, 2026</a:t>
            </a:fld>
            <a:endParaRPr lang="en-US"/>
          </a:p>
        </p:txBody>
      </p:sp>
      <p:sp>
        <p:nvSpPr>
          <p:cNvPr id="6" name="Rectangle 5">
            <a:extLst>
              <a:ext uri="{FF2B5EF4-FFF2-40B4-BE49-F238E27FC236}">
                <a16:creationId xmlns:a16="http://schemas.microsoft.com/office/drawing/2014/main" id="{F8ED7565-B278-C006-5C22-C7D88C1AF83E}"/>
              </a:ext>
            </a:extLst>
          </p:cNvPr>
          <p:cNvSpPr/>
          <p:nvPr/>
        </p:nvSpPr>
        <p:spPr>
          <a:xfrm>
            <a:off x="7061200" y="1972491"/>
            <a:ext cx="3200400" cy="2011680"/>
          </a:xfrm>
          <a:prstGeom prst="rect">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7200" b="1">
                <a:latin typeface="Arial"/>
                <a:cs typeface="Arial"/>
              </a:rPr>
              <a:t>80%</a:t>
            </a:r>
            <a:endParaRPr lang="en-US" sz="7200">
              <a:solidFill>
                <a:srgbClr val="000000"/>
              </a:solidFill>
              <a:latin typeface="Arial"/>
              <a:cs typeface="Arial"/>
            </a:endParaRPr>
          </a:p>
          <a:p>
            <a:pPr algn="ctr"/>
            <a:endParaRPr/>
          </a:p>
        </p:txBody>
      </p:sp>
      <p:sp>
        <p:nvSpPr>
          <p:cNvPr id="8" name="TextBox 5">
            <a:extLst>
              <a:ext uri="{FF2B5EF4-FFF2-40B4-BE49-F238E27FC236}">
                <a16:creationId xmlns:a16="http://schemas.microsoft.com/office/drawing/2014/main" id="{CEEE5F0F-1D12-266E-5F4C-30BFDE73C00F}"/>
              </a:ext>
            </a:extLst>
          </p:cNvPr>
          <p:cNvSpPr txBox="1"/>
          <p:nvPr/>
        </p:nvSpPr>
        <p:spPr>
          <a:xfrm>
            <a:off x="7061200" y="3344817"/>
            <a:ext cx="3200400" cy="640080"/>
          </a:xfrm>
          <a:prstGeom prst="rect">
            <a:avLst/>
          </a:prstGeom>
          <a:noFill/>
          <a:ln>
            <a:solidFill>
              <a:schemeClr val="accent4"/>
            </a:solid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sz="1400" b="0" i="1">
                <a:solidFill>
                  <a:srgbClr val="00A3E0"/>
                </a:solidFill>
                <a:latin typeface="Arial"/>
              </a:rPr>
              <a:t>of healthcare decisions in families are made by women</a:t>
            </a:r>
          </a:p>
        </p:txBody>
      </p:sp>
      <p:sp>
        <p:nvSpPr>
          <p:cNvPr id="14" name="Rectangle 13">
            <a:extLst>
              <a:ext uri="{FF2B5EF4-FFF2-40B4-BE49-F238E27FC236}">
                <a16:creationId xmlns:a16="http://schemas.microsoft.com/office/drawing/2014/main" id="{FF13762F-D90B-9DD7-0BA8-3BA129A7D2EF}"/>
              </a:ext>
            </a:extLst>
          </p:cNvPr>
          <p:cNvSpPr/>
          <p:nvPr/>
        </p:nvSpPr>
        <p:spPr>
          <a:xfrm>
            <a:off x="5907314" y="1544320"/>
            <a:ext cx="5130800" cy="3209109"/>
          </a:xfrm>
          <a:prstGeom prst="rect">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9600" b="1">
                <a:latin typeface="Franklin Gothic Demi Cond"/>
                <a:cs typeface="Arial"/>
              </a:rPr>
              <a:t>80%</a:t>
            </a:r>
            <a:endParaRPr lang="en-US" sz="9600">
              <a:solidFill>
                <a:srgbClr val="000000"/>
              </a:solidFill>
              <a:latin typeface="Franklin Gothic Demi Cond"/>
              <a:cs typeface="Arial"/>
            </a:endParaRPr>
          </a:p>
          <a:p>
            <a:pPr algn="ctr"/>
            <a:endParaRPr/>
          </a:p>
        </p:txBody>
      </p:sp>
      <p:sp>
        <p:nvSpPr>
          <p:cNvPr id="16" name="TextBox 5">
            <a:extLst>
              <a:ext uri="{FF2B5EF4-FFF2-40B4-BE49-F238E27FC236}">
                <a16:creationId xmlns:a16="http://schemas.microsoft.com/office/drawing/2014/main" id="{8EA51FD1-7393-C118-18FE-4CB4CADB4445}"/>
              </a:ext>
            </a:extLst>
          </p:cNvPr>
          <p:cNvSpPr txBox="1"/>
          <p:nvPr/>
        </p:nvSpPr>
        <p:spPr>
          <a:xfrm>
            <a:off x="6096001" y="3802017"/>
            <a:ext cx="4746171" cy="830997"/>
          </a:xfrm>
          <a:prstGeom prst="rect">
            <a:avLst/>
          </a:prstGeom>
          <a:noFill/>
          <a:ln>
            <a:solidFill>
              <a:schemeClr val="accent4"/>
            </a:solidFill>
          </a:ln>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400" b="0" i="1">
                <a:solidFill>
                  <a:schemeClr val="accent5"/>
                </a:solidFill>
                <a:latin typeface="Franklin Gothic Demi Cond"/>
              </a:rPr>
              <a:t>of healthcare decisions in families are made by women</a:t>
            </a:r>
            <a:endParaRPr lang="en-US" sz="2400" b="0" i="1">
              <a:solidFill>
                <a:schemeClr val="accent5"/>
              </a:solidFill>
              <a:latin typeface="Franklin Gothic Demi Cond"/>
              <a:cs typeface="Arial"/>
            </a:endParaRPr>
          </a:p>
        </p:txBody>
      </p:sp>
    </p:spTree>
    <p:extLst>
      <p:ext uri="{BB962C8B-B14F-4D97-AF65-F5344CB8AC3E}">
        <p14:creationId xmlns:p14="http://schemas.microsoft.com/office/powerpoint/2010/main" val="3715747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68DCF-4744-C78E-2735-13EDB2F10F6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31A4C2-E0FA-40A3-4F41-E35B2D8FD142}"/>
              </a:ext>
            </a:extLst>
          </p:cNvPr>
          <p:cNvSpPr>
            <a:spLocks noGrp="1"/>
          </p:cNvSpPr>
          <p:nvPr>
            <p:ph type="title"/>
          </p:nvPr>
        </p:nvSpPr>
        <p:spPr>
          <a:xfrm>
            <a:off x="461963" y="441435"/>
            <a:ext cx="11268075" cy="938957"/>
          </a:xfrm>
        </p:spPr>
        <p:txBody>
          <a:bodyPr/>
          <a:lstStyle/>
          <a:p>
            <a:r>
              <a:rPr lang="en-US">
                <a:latin typeface="Franklin Gothic Demi Cond"/>
                <a:ea typeface="Verdana"/>
              </a:rPr>
              <a:t>Why this matters</a:t>
            </a:r>
            <a:endParaRPr lang="en-US"/>
          </a:p>
        </p:txBody>
      </p:sp>
      <p:sp>
        <p:nvSpPr>
          <p:cNvPr id="3" name="Slide Number Placeholder 2">
            <a:extLst>
              <a:ext uri="{FF2B5EF4-FFF2-40B4-BE49-F238E27FC236}">
                <a16:creationId xmlns:a16="http://schemas.microsoft.com/office/drawing/2014/main" id="{1DE2C0AA-4C98-9AAA-EC0B-0E3B6B9D0276}"/>
              </a:ext>
            </a:extLst>
          </p:cNvPr>
          <p:cNvSpPr>
            <a:spLocks noGrp="1"/>
          </p:cNvSpPr>
          <p:nvPr>
            <p:ph type="sldNum" sz="quarter" idx="11"/>
          </p:nvPr>
        </p:nvSpPr>
        <p:spPr/>
        <p:txBody>
          <a:bodyPr/>
          <a:lstStyle/>
          <a:p>
            <a:pPr lvl="8"/>
            <a:fld id="{63DCA5C9-2E11-4C67-86EB-AE1DE127DC64}" type="slidenum">
              <a:rPr lang="en-US" smtClean="0"/>
              <a:pPr lvl="8"/>
              <a:t>9</a:t>
            </a:fld>
            <a:endParaRPr lang="en-US"/>
          </a:p>
        </p:txBody>
      </p:sp>
      <p:sp>
        <p:nvSpPr>
          <p:cNvPr id="5" name="Date Placeholder 4">
            <a:extLst>
              <a:ext uri="{FF2B5EF4-FFF2-40B4-BE49-F238E27FC236}">
                <a16:creationId xmlns:a16="http://schemas.microsoft.com/office/drawing/2014/main" id="{69D482FB-04E8-0C37-056F-47B6AAF8F7E5}"/>
              </a:ext>
            </a:extLst>
          </p:cNvPr>
          <p:cNvSpPr>
            <a:spLocks noGrp="1"/>
          </p:cNvSpPr>
          <p:nvPr>
            <p:ph type="dt" sz="half" idx="12"/>
          </p:nvPr>
        </p:nvSpPr>
        <p:spPr/>
        <p:txBody>
          <a:bodyPr/>
          <a:lstStyle/>
          <a:p>
            <a:fld id="{699A746E-CFE2-A44C-B8CA-F26F13958145}" type="datetime4">
              <a:rPr lang="en-US"/>
              <a:t>July 8, 2026</a:t>
            </a:fld>
            <a:endParaRPr lang="en-US"/>
          </a:p>
        </p:txBody>
      </p:sp>
      <p:sp>
        <p:nvSpPr>
          <p:cNvPr id="2" name="Rectangle 1">
            <a:extLst>
              <a:ext uri="{FF2B5EF4-FFF2-40B4-BE49-F238E27FC236}">
                <a16:creationId xmlns:a16="http://schemas.microsoft.com/office/drawing/2014/main" id="{80F8CA7C-BAE5-E4FC-6216-50E370ECED27}"/>
              </a:ext>
            </a:extLst>
          </p:cNvPr>
          <p:cNvSpPr/>
          <p:nvPr/>
        </p:nvSpPr>
        <p:spPr>
          <a:xfrm>
            <a:off x="182880" y="914400"/>
            <a:ext cx="5577840" cy="256032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6" name="TextBox 4">
            <a:extLst>
              <a:ext uri="{FF2B5EF4-FFF2-40B4-BE49-F238E27FC236}">
                <a16:creationId xmlns:a16="http://schemas.microsoft.com/office/drawing/2014/main" id="{4B0EBC2E-F022-0772-C0DF-7ED48E08ECCD}"/>
              </a:ext>
            </a:extLst>
          </p:cNvPr>
          <p:cNvSpPr txBox="1"/>
          <p:nvPr/>
        </p:nvSpPr>
        <p:spPr>
          <a:xfrm>
            <a:off x="320040" y="1051560"/>
            <a:ext cx="914400" cy="5486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800" b="1" i="0">
                <a:solidFill>
                  <a:srgbClr val="FFFFFF"/>
                </a:solidFill>
                <a:latin typeface="Arial"/>
              </a:rPr>
              <a:t>♥</a:t>
            </a:r>
          </a:p>
        </p:txBody>
      </p:sp>
      <p:sp>
        <p:nvSpPr>
          <p:cNvPr id="7" name="TextBox 5">
            <a:extLst>
              <a:ext uri="{FF2B5EF4-FFF2-40B4-BE49-F238E27FC236}">
                <a16:creationId xmlns:a16="http://schemas.microsoft.com/office/drawing/2014/main" id="{1A33E34B-4796-A6DD-1A52-F1F4B0C3C2CD}"/>
              </a:ext>
            </a:extLst>
          </p:cNvPr>
          <p:cNvSpPr txBox="1"/>
          <p:nvPr/>
        </p:nvSpPr>
        <p:spPr>
          <a:xfrm>
            <a:off x="320040" y="1508760"/>
            <a:ext cx="53035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1" i="0">
                <a:solidFill>
                  <a:srgbClr val="B4C8DC"/>
                </a:solidFill>
                <a:latin typeface="Arial"/>
              </a:rPr>
              <a:t>HEART DISEASE</a:t>
            </a:r>
          </a:p>
        </p:txBody>
      </p:sp>
      <p:sp>
        <p:nvSpPr>
          <p:cNvPr id="8" name="TextBox 6">
            <a:extLst>
              <a:ext uri="{FF2B5EF4-FFF2-40B4-BE49-F238E27FC236}">
                <a16:creationId xmlns:a16="http://schemas.microsoft.com/office/drawing/2014/main" id="{B234A3EB-3A16-C9E8-4117-AF9804E37643}"/>
              </a:ext>
            </a:extLst>
          </p:cNvPr>
          <p:cNvSpPr txBox="1"/>
          <p:nvPr/>
        </p:nvSpPr>
        <p:spPr>
          <a:xfrm>
            <a:off x="320040" y="1920240"/>
            <a:ext cx="5303520" cy="8229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4400" b="1" i="0">
                <a:solidFill>
                  <a:srgbClr val="FFFFFF"/>
                </a:solidFill>
                <a:latin typeface="Arial"/>
              </a:rPr>
              <a:t>#1</a:t>
            </a:r>
          </a:p>
        </p:txBody>
      </p:sp>
      <p:sp>
        <p:nvSpPr>
          <p:cNvPr id="9" name="TextBox 7">
            <a:extLst>
              <a:ext uri="{FF2B5EF4-FFF2-40B4-BE49-F238E27FC236}">
                <a16:creationId xmlns:a16="http://schemas.microsoft.com/office/drawing/2014/main" id="{6FD4FB88-8D8C-8659-BC52-758463021FAF}"/>
              </a:ext>
            </a:extLst>
          </p:cNvPr>
          <p:cNvSpPr txBox="1"/>
          <p:nvPr/>
        </p:nvSpPr>
        <p:spPr>
          <a:xfrm>
            <a:off x="320040" y="2743200"/>
            <a:ext cx="5303520" cy="5486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00A3E0"/>
                </a:solidFill>
                <a:latin typeface="Arial"/>
              </a:rPr>
              <a:t>Killer of Women</a:t>
            </a:r>
          </a:p>
        </p:txBody>
      </p:sp>
      <p:sp>
        <p:nvSpPr>
          <p:cNvPr id="10" name="Rectangle 9">
            <a:extLst>
              <a:ext uri="{FF2B5EF4-FFF2-40B4-BE49-F238E27FC236}">
                <a16:creationId xmlns:a16="http://schemas.microsoft.com/office/drawing/2014/main" id="{F6725D0C-738D-8C8B-50F9-4F21A4AF809C}"/>
              </a:ext>
            </a:extLst>
          </p:cNvPr>
          <p:cNvSpPr/>
          <p:nvPr/>
        </p:nvSpPr>
        <p:spPr>
          <a:xfrm>
            <a:off x="5943600" y="914400"/>
            <a:ext cx="5577840" cy="256032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1" name="TextBox 9">
            <a:extLst>
              <a:ext uri="{FF2B5EF4-FFF2-40B4-BE49-F238E27FC236}">
                <a16:creationId xmlns:a16="http://schemas.microsoft.com/office/drawing/2014/main" id="{3F77649F-3217-E3C5-805B-53C3169F2B08}"/>
              </a:ext>
            </a:extLst>
          </p:cNvPr>
          <p:cNvSpPr txBox="1"/>
          <p:nvPr/>
        </p:nvSpPr>
        <p:spPr>
          <a:xfrm>
            <a:off x="6080760" y="1051560"/>
            <a:ext cx="914400" cy="5486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800" b="1" i="0">
                <a:solidFill>
                  <a:srgbClr val="FFFFFF"/>
                </a:solidFill>
                <a:latin typeface="Arial"/>
              </a:rPr>
              <a:t>✿</a:t>
            </a:r>
          </a:p>
        </p:txBody>
      </p:sp>
      <p:sp>
        <p:nvSpPr>
          <p:cNvPr id="12" name="TextBox 10">
            <a:extLst>
              <a:ext uri="{FF2B5EF4-FFF2-40B4-BE49-F238E27FC236}">
                <a16:creationId xmlns:a16="http://schemas.microsoft.com/office/drawing/2014/main" id="{1538A0C2-DF07-8367-685F-FEFD62AF9690}"/>
              </a:ext>
            </a:extLst>
          </p:cNvPr>
          <p:cNvSpPr txBox="1"/>
          <p:nvPr/>
        </p:nvSpPr>
        <p:spPr>
          <a:xfrm>
            <a:off x="6080760" y="1508760"/>
            <a:ext cx="53035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1" i="0">
                <a:solidFill>
                  <a:srgbClr val="B4C8DC"/>
                </a:solidFill>
                <a:latin typeface="Arial"/>
              </a:rPr>
              <a:t>BREAST CANCER</a:t>
            </a:r>
          </a:p>
        </p:txBody>
      </p:sp>
      <p:sp>
        <p:nvSpPr>
          <p:cNvPr id="13" name="TextBox 11">
            <a:extLst>
              <a:ext uri="{FF2B5EF4-FFF2-40B4-BE49-F238E27FC236}">
                <a16:creationId xmlns:a16="http://schemas.microsoft.com/office/drawing/2014/main" id="{B380B127-90A8-9B89-3FD5-DCE14889A974}"/>
              </a:ext>
            </a:extLst>
          </p:cNvPr>
          <p:cNvSpPr txBox="1"/>
          <p:nvPr/>
        </p:nvSpPr>
        <p:spPr>
          <a:xfrm>
            <a:off x="6080760" y="1920240"/>
            <a:ext cx="5303520" cy="8229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4400" b="1" i="0">
                <a:solidFill>
                  <a:srgbClr val="FFFFFF"/>
                </a:solidFill>
                <a:latin typeface="Arial"/>
              </a:rPr>
              <a:t>1 in 8</a:t>
            </a:r>
          </a:p>
        </p:txBody>
      </p:sp>
      <p:sp>
        <p:nvSpPr>
          <p:cNvPr id="14" name="TextBox 12">
            <a:extLst>
              <a:ext uri="{FF2B5EF4-FFF2-40B4-BE49-F238E27FC236}">
                <a16:creationId xmlns:a16="http://schemas.microsoft.com/office/drawing/2014/main" id="{626962D8-9034-AC2C-A7DA-A1791410E603}"/>
              </a:ext>
            </a:extLst>
          </p:cNvPr>
          <p:cNvSpPr txBox="1"/>
          <p:nvPr/>
        </p:nvSpPr>
        <p:spPr>
          <a:xfrm>
            <a:off x="6080760" y="2743200"/>
            <a:ext cx="5303520" cy="5486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00A3E0"/>
                </a:solidFill>
                <a:latin typeface="Arial"/>
              </a:rPr>
              <a:t>Women Affected</a:t>
            </a:r>
          </a:p>
        </p:txBody>
      </p:sp>
      <p:sp>
        <p:nvSpPr>
          <p:cNvPr id="15" name="Rectangle 14">
            <a:extLst>
              <a:ext uri="{FF2B5EF4-FFF2-40B4-BE49-F238E27FC236}">
                <a16:creationId xmlns:a16="http://schemas.microsoft.com/office/drawing/2014/main" id="{D1387049-82E4-D513-7380-0041F26D4F77}"/>
              </a:ext>
            </a:extLst>
          </p:cNvPr>
          <p:cNvSpPr/>
          <p:nvPr/>
        </p:nvSpPr>
        <p:spPr>
          <a:xfrm>
            <a:off x="182880" y="3657600"/>
            <a:ext cx="5577840" cy="256032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16" name="TextBox 14">
            <a:extLst>
              <a:ext uri="{FF2B5EF4-FFF2-40B4-BE49-F238E27FC236}">
                <a16:creationId xmlns:a16="http://schemas.microsoft.com/office/drawing/2014/main" id="{E8CBE2A9-19A3-1481-8699-26C3CDFA0D5D}"/>
              </a:ext>
            </a:extLst>
          </p:cNvPr>
          <p:cNvSpPr txBox="1"/>
          <p:nvPr/>
        </p:nvSpPr>
        <p:spPr>
          <a:xfrm>
            <a:off x="320040" y="3794760"/>
            <a:ext cx="914400" cy="5486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800" b="1" i="0">
                <a:solidFill>
                  <a:srgbClr val="FFFFFF"/>
                </a:solidFill>
                <a:latin typeface="Arial"/>
              </a:rPr>
              <a:t>◆</a:t>
            </a:r>
          </a:p>
        </p:txBody>
      </p:sp>
      <p:sp>
        <p:nvSpPr>
          <p:cNvPr id="17" name="TextBox 15">
            <a:extLst>
              <a:ext uri="{FF2B5EF4-FFF2-40B4-BE49-F238E27FC236}">
                <a16:creationId xmlns:a16="http://schemas.microsoft.com/office/drawing/2014/main" id="{3A726BB7-E142-232C-2ADF-479AFD90482F}"/>
              </a:ext>
            </a:extLst>
          </p:cNvPr>
          <p:cNvSpPr txBox="1"/>
          <p:nvPr/>
        </p:nvSpPr>
        <p:spPr>
          <a:xfrm>
            <a:off x="320040" y="4251960"/>
            <a:ext cx="53035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1" i="0">
                <a:solidFill>
                  <a:srgbClr val="B4C8DC"/>
                </a:solidFill>
                <a:latin typeface="Arial"/>
              </a:rPr>
              <a:t>DIABETES</a:t>
            </a:r>
          </a:p>
        </p:txBody>
      </p:sp>
      <p:sp>
        <p:nvSpPr>
          <p:cNvPr id="18" name="TextBox 16">
            <a:extLst>
              <a:ext uri="{FF2B5EF4-FFF2-40B4-BE49-F238E27FC236}">
                <a16:creationId xmlns:a16="http://schemas.microsoft.com/office/drawing/2014/main" id="{C1C3846E-BDA3-4AC5-AD10-03B58947E7D6}"/>
              </a:ext>
            </a:extLst>
          </p:cNvPr>
          <p:cNvSpPr txBox="1"/>
          <p:nvPr/>
        </p:nvSpPr>
        <p:spPr>
          <a:xfrm>
            <a:off x="320040" y="4663440"/>
            <a:ext cx="5303520" cy="8229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4400" b="1" i="0">
                <a:solidFill>
                  <a:srgbClr val="FFFFFF"/>
                </a:solidFill>
                <a:latin typeface="Arial"/>
              </a:rPr>
              <a:t>Millions</a:t>
            </a:r>
          </a:p>
        </p:txBody>
      </p:sp>
      <p:sp>
        <p:nvSpPr>
          <p:cNvPr id="19" name="Rectangle 18">
            <a:extLst>
              <a:ext uri="{FF2B5EF4-FFF2-40B4-BE49-F238E27FC236}">
                <a16:creationId xmlns:a16="http://schemas.microsoft.com/office/drawing/2014/main" id="{80F3E72A-BAC5-0B75-716B-64416E16D5A5}"/>
              </a:ext>
            </a:extLst>
          </p:cNvPr>
          <p:cNvSpPr/>
          <p:nvPr/>
        </p:nvSpPr>
        <p:spPr>
          <a:xfrm>
            <a:off x="5943600" y="3657600"/>
            <a:ext cx="5577840" cy="256032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a:p>
        </p:txBody>
      </p:sp>
      <p:sp>
        <p:nvSpPr>
          <p:cNvPr id="20" name="TextBox 19">
            <a:extLst>
              <a:ext uri="{FF2B5EF4-FFF2-40B4-BE49-F238E27FC236}">
                <a16:creationId xmlns:a16="http://schemas.microsoft.com/office/drawing/2014/main" id="{26C49AAA-2E0D-C9A8-7AFF-2843DA307C9A}"/>
              </a:ext>
            </a:extLst>
          </p:cNvPr>
          <p:cNvSpPr txBox="1"/>
          <p:nvPr/>
        </p:nvSpPr>
        <p:spPr>
          <a:xfrm>
            <a:off x="6080760" y="3794760"/>
            <a:ext cx="914400" cy="5486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2800" b="1" i="0">
                <a:solidFill>
                  <a:srgbClr val="FFFFFF"/>
                </a:solidFill>
                <a:latin typeface="Arial"/>
              </a:rPr>
              <a:t>▲</a:t>
            </a:r>
          </a:p>
        </p:txBody>
      </p:sp>
      <p:sp>
        <p:nvSpPr>
          <p:cNvPr id="21" name="TextBox 20">
            <a:extLst>
              <a:ext uri="{FF2B5EF4-FFF2-40B4-BE49-F238E27FC236}">
                <a16:creationId xmlns:a16="http://schemas.microsoft.com/office/drawing/2014/main" id="{FF2D8E67-18AE-F462-6E18-21F4144EA8FC}"/>
              </a:ext>
            </a:extLst>
          </p:cNvPr>
          <p:cNvSpPr txBox="1"/>
          <p:nvPr/>
        </p:nvSpPr>
        <p:spPr>
          <a:xfrm>
            <a:off x="6080760" y="4251960"/>
            <a:ext cx="5303520" cy="45720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1" i="0">
                <a:solidFill>
                  <a:srgbClr val="B4C8DC"/>
                </a:solidFill>
                <a:latin typeface="Arial"/>
              </a:rPr>
              <a:t>OSTEOPOROSIS</a:t>
            </a:r>
          </a:p>
        </p:txBody>
      </p:sp>
      <p:sp>
        <p:nvSpPr>
          <p:cNvPr id="22" name="TextBox 21">
            <a:extLst>
              <a:ext uri="{FF2B5EF4-FFF2-40B4-BE49-F238E27FC236}">
                <a16:creationId xmlns:a16="http://schemas.microsoft.com/office/drawing/2014/main" id="{7A740C87-4DE5-7E7F-AF4E-E3AFF7269963}"/>
              </a:ext>
            </a:extLst>
          </p:cNvPr>
          <p:cNvSpPr txBox="1"/>
          <p:nvPr/>
        </p:nvSpPr>
        <p:spPr>
          <a:xfrm>
            <a:off x="6080760" y="4663440"/>
            <a:ext cx="5303520" cy="82296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4400" b="1" i="0">
                <a:solidFill>
                  <a:srgbClr val="FFFFFF"/>
                </a:solidFill>
                <a:latin typeface="Arial"/>
              </a:rPr>
              <a:t>1 in 2</a:t>
            </a:r>
          </a:p>
        </p:txBody>
      </p:sp>
      <p:sp>
        <p:nvSpPr>
          <p:cNvPr id="23" name="TextBox 22">
            <a:extLst>
              <a:ext uri="{FF2B5EF4-FFF2-40B4-BE49-F238E27FC236}">
                <a16:creationId xmlns:a16="http://schemas.microsoft.com/office/drawing/2014/main" id="{9F3B4E11-A9C2-2C12-337D-997CE698F2A4}"/>
              </a:ext>
            </a:extLst>
          </p:cNvPr>
          <p:cNvSpPr txBox="1"/>
          <p:nvPr/>
        </p:nvSpPr>
        <p:spPr>
          <a:xfrm>
            <a:off x="6080760" y="5486400"/>
            <a:ext cx="5303520" cy="54864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1600" b="0" i="0">
                <a:solidFill>
                  <a:srgbClr val="00A3E0"/>
                </a:solidFill>
                <a:latin typeface="Arial"/>
              </a:rPr>
              <a:t>Women Over Age 50</a:t>
            </a:r>
          </a:p>
        </p:txBody>
      </p:sp>
    </p:spTree>
    <p:extLst>
      <p:ext uri="{BB962C8B-B14F-4D97-AF65-F5344CB8AC3E}">
        <p14:creationId xmlns:p14="http://schemas.microsoft.com/office/powerpoint/2010/main" val="1834615045"/>
      </p:ext>
    </p:extLst>
  </p:cSld>
  <p:clrMapOvr>
    <a:masterClrMapping/>
  </p:clrMapOvr>
</p:sld>
</file>

<file path=ppt/theme/theme1.xml><?xml version="1.0" encoding="utf-8"?>
<a:theme xmlns:a="http://schemas.openxmlformats.org/drawingml/2006/main" name="Office Theme">
  <a:themeElements>
    <a:clrScheme name="NWH2">
      <a:dk1>
        <a:srgbClr val="000000"/>
      </a:dk1>
      <a:lt1>
        <a:srgbClr val="FFFFFF"/>
      </a:lt1>
      <a:dk2>
        <a:srgbClr val="414141"/>
      </a:dk2>
      <a:lt2>
        <a:srgbClr val="FFFFFF"/>
      </a:lt2>
      <a:accent1>
        <a:srgbClr val="003CA5"/>
      </a:accent1>
      <a:accent2>
        <a:srgbClr val="009ADF"/>
      </a:accent2>
      <a:accent3>
        <a:srgbClr val="6DC3DF"/>
      </a:accent3>
      <a:accent4>
        <a:srgbClr val="3CAD2C"/>
      </a:accent4>
      <a:accent5>
        <a:srgbClr val="B7DC79"/>
      </a:accent5>
      <a:accent6>
        <a:srgbClr val="FF681E"/>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defPPr algn="ctr">
          <a:spcAft>
            <a:spcPts val="600"/>
          </a:spcAft>
          <a:defRPr sz="1800">
            <a:solidFill>
              <a:schemeClr val="bg1"/>
            </a:solidFill>
          </a:defRPr>
        </a:defPPr>
      </a:lstStyle>
    </a:spDef>
    <a:txDef>
      <a:spPr>
        <a:noFill/>
      </a:spPr>
      <a:bodyPr wrap="square" lIns="0" tIns="0" rIns="0" bIns="0" rtlCol="0">
        <a:normAutofit/>
      </a:bodyPr>
      <a:lstStyle>
        <a:defPPr marL="0" indent="0" algn="l">
          <a:lnSpc>
            <a:spcPct val="120000"/>
          </a:lnSpc>
          <a:spcAft>
            <a:spcPts val="600"/>
          </a:spcAft>
          <a:defRPr sz="1800" b="0" i="0">
            <a:solidFill>
              <a:schemeClr val="tx1"/>
            </a:solidFill>
            <a:latin typeface="+mn-lt"/>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unch_ppt_16x9_200222" id="{BE8ADAFA-0F54-3845-9A9A-4FDFC880D79F}" vid="{53BD47F0-7C20-C348-B55B-F1FFFC36DD9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fadc8d8e-0ca6-46ce-a52a-773c72acb50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75CE5D2F38F174F9ED8BD7DD833C844" ma:contentTypeVersion="15" ma:contentTypeDescription="Create a new document." ma:contentTypeScope="" ma:versionID="8fe9c87be8dafc81da120e9bf86dd3a2">
  <xsd:schema xmlns:xsd="http://www.w3.org/2001/XMLSchema" xmlns:xs="http://www.w3.org/2001/XMLSchema" xmlns:p="http://schemas.microsoft.com/office/2006/metadata/properties" xmlns:ns3="fadc8d8e-0ca6-46ce-a52a-773c72acb506" xmlns:ns4="0ec085e1-3001-4666-9c50-6a98fc3dfac0" targetNamespace="http://schemas.microsoft.com/office/2006/metadata/properties" ma:root="true" ma:fieldsID="c5790ccf332ebe6c1349735e60e8c9e8" ns3:_="" ns4:_="">
    <xsd:import namespace="fadc8d8e-0ca6-46ce-a52a-773c72acb506"/>
    <xsd:import namespace="0ec085e1-3001-4666-9c50-6a98fc3dfac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_activity"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dc8d8e-0ca6-46ce-a52a-773c72acb5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ec085e1-3001-4666-9c50-6a98fc3dfac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F607C6-A57A-4B03-A83A-45F6327B7BA6}">
  <ds:schemaRefs>
    <ds:schemaRef ds:uri="0ec085e1-3001-4666-9c50-6a98fc3dfac0"/>
    <ds:schemaRef ds:uri="fadc8d8e-0ca6-46ce-a52a-773c72acb50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0E8DD91-26B7-42A6-99DF-1B8C3B692640}">
  <ds:schemaRefs>
    <ds:schemaRef ds:uri="0ec085e1-3001-4666-9c50-6a98fc3dfac0"/>
    <ds:schemaRef ds:uri="fadc8d8e-0ca6-46ce-a52a-773c72acb50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4EE1DD2-7369-4637-890C-945791B4623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Wisp</Template>
  <TotalTime>1277</TotalTime>
  <Words>5720</Words>
  <Application>Microsoft Office PowerPoint</Application>
  <PresentationFormat>Widescreen</PresentationFormat>
  <Paragraphs>815</Paragraphs>
  <Slides>44</Slides>
  <Notes>41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44</vt:i4>
      </vt:variant>
    </vt:vector>
  </HeadingPairs>
  <TitlesOfParts>
    <vt:vector size="54" baseType="lpstr">
      <vt:lpstr>Aptos</vt:lpstr>
      <vt:lpstr>Arial</vt:lpstr>
      <vt:lpstr>Calibri</vt:lpstr>
      <vt:lpstr>Franklin Gothic Book</vt:lpstr>
      <vt:lpstr>Franklin Gothic Demi Cond</vt:lpstr>
      <vt:lpstr>Georgia</vt:lpstr>
      <vt:lpstr>Symbol</vt:lpstr>
      <vt:lpstr>System Font Regular</vt:lpstr>
      <vt:lpstr>Verdana</vt:lpstr>
      <vt:lpstr>Office Theme</vt:lpstr>
      <vt:lpstr>Screening Women Through the Ages   </vt:lpstr>
      <vt:lpstr>Redefining tomorrow’s healthcare for women today</vt:lpstr>
      <vt:lpstr>PowerPoint Presentation</vt:lpstr>
      <vt:lpstr>KIWH ECOSYSTEM</vt:lpstr>
      <vt:lpstr>follow us and stay informed!</vt:lpstr>
      <vt:lpstr>Across the lifespan</vt:lpstr>
      <vt:lpstr>Raise your hand if:</vt:lpstr>
      <vt:lpstr>Women Are the Chief Medical Officers of the Family </vt:lpstr>
      <vt:lpstr>Why this matters</vt:lpstr>
      <vt:lpstr>Prevention is powerful </vt:lpstr>
      <vt:lpstr>The women's health timeline </vt:lpstr>
      <vt:lpstr>What is screening?</vt:lpstr>
      <vt:lpstr>Building healthy foundations</vt:lpstr>
      <vt:lpstr>HPV VACCINE SAVES LIVES </vt:lpstr>
      <vt:lpstr>Recognizing PMOS Early </vt:lpstr>
      <vt:lpstr>You're busy- BUT THIS MATTERS</vt:lpstr>
      <vt:lpstr>Cervical cANCER SCREENING </vt:lpstr>
      <vt:lpstr>Prevention is powerful </vt:lpstr>
      <vt:lpstr>When weight gain is more than weight gain</vt:lpstr>
      <vt:lpstr>Mental health matters </vt:lpstr>
      <vt:lpstr>Welcome to perimenopause</vt:lpstr>
      <vt:lpstr>Breast cancer screening</vt:lpstr>
      <vt:lpstr>HEART DISEASE: THE threat most women don't see</vt:lpstr>
      <vt:lpstr>KNOW your numbers</vt:lpstr>
      <vt:lpstr>The sandwich generation</vt:lpstr>
      <vt:lpstr>WHAT ACTUALLY HAPPENS DURING MENOPAUSE</vt:lpstr>
      <vt:lpstr>The symptoms nobody warned you about</vt:lpstr>
      <vt:lpstr>WEIGHT GAIN &amp; mENOPAUSE</vt:lpstr>
      <vt:lpstr>GLP-1 MEDICATIONS: WHAT WOMEN ARE ASKING </vt:lpstr>
      <vt:lpstr>BONE HEALTH</vt:lpstr>
      <vt:lpstr>MENOPAUSE AND HEART HEALTH</vt:lpstr>
      <vt:lpstr>70 is not old </vt:lpstr>
      <vt:lpstr>Brain HEALTH</vt:lpstr>
      <vt:lpstr>Preventing falls &amp; Fractures</vt:lpstr>
      <vt:lpstr>Staying strong </vt:lpstr>
      <vt:lpstr>Women's endocrine health</vt:lpstr>
      <vt:lpstr>Cancer screening checklist </vt:lpstr>
      <vt:lpstr>Heart Health checklist </vt:lpstr>
      <vt:lpstr>Menopause checklist</vt:lpstr>
      <vt:lpstr>Questions to ask your doctor</vt:lpstr>
      <vt:lpstr>what should I schedule this year</vt:lpstr>
      <vt:lpstr>five take-home messages </vt:lpstr>
      <vt:lpstr>Thank you  @drsami_endo</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nwh</dc:title>
  <dc:subject/>
  <dc:creator>Blotiau, Emilie</dc:creator>
  <cp:keywords/>
  <dc:description/>
  <cp:lastModifiedBy>Mancebo, Rosagna</cp:lastModifiedBy>
  <cp:revision>70</cp:revision>
  <dcterms:created xsi:type="dcterms:W3CDTF">2020-10-16T19:40:01Z</dcterms:created>
  <dcterms:modified xsi:type="dcterms:W3CDTF">2026-07-08T17:09:18Z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0x010100675CE5D2F38F174F9ED8BD7DD833C844</vt:lpwstr>
  </property>
</Properties>
</file>