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32499300" cy="18288000"/>
  <p:notesSz cx="6858000" cy="9144000"/>
  <p:embeddedFontLst>
    <p:embeddedFont>
      <p:font typeface="Avenir Regular" panose="020B0503020203020204" charset="-78"/>
      <p:regular r:id="rId15"/>
    </p:embeddedFont>
    <p:embeddedFont>
      <p:font typeface="Inter" panose="020B0604020202020204" charset="0"/>
      <p:regular r:id="rId16"/>
    </p:embeddedFont>
    <p:embeddedFont>
      <p:font typeface="Lato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0C01"/>
    <a:srgbClr val="969FAA"/>
    <a:srgbClr val="790800"/>
    <a:srgbClr val="E55C51"/>
    <a:srgbClr val="BA1002"/>
    <a:srgbClr val="F9FA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29" d="100"/>
          <a:sy n="29" d="100"/>
        </p:scale>
        <p:origin x="926" y="1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703BFFF-1DC8-4C4E-A98F-160D83850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2499300" cy="18288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449050" y="5885814"/>
            <a:ext cx="850413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81"/>
              </a:lnSpc>
            </a:pPr>
            <a:r>
              <a:rPr lang="en-US" sz="2986" dirty="0">
                <a:solidFill>
                  <a:schemeClr val="bg1"/>
                </a:solidFill>
                <a:latin typeface="Avenir Regular" panose="020B0503020203020204" pitchFamily="34" charset="-78"/>
                <a:ea typeface="Clear Sans Regular"/>
                <a:cs typeface="Avenir Regular" panose="020B0503020203020204" pitchFamily="34" charset="-78"/>
                <a:sym typeface="Clear Sans Regular"/>
              </a:rPr>
              <a:t>PARENT-EDUCATOR ALIGNMENT PROGRAM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038850" y="11793696"/>
            <a:ext cx="19289875" cy="11982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70"/>
              </a:lnSpc>
            </a:pPr>
            <a:r>
              <a:rPr lang="en-US" sz="3146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An interactive curriculum empowering homes and academic institutions to partner seamlessly in</a:t>
            </a:r>
          </a:p>
          <a:p>
            <a:pPr algn="ctr">
              <a:lnSpc>
                <a:spcPts val="4770"/>
              </a:lnSpc>
            </a:pPr>
            <a:r>
              <a:rPr lang="en-US" sz="3146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creating high-trust environments where cognitive resource remains on growth, not evaluation.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54B0DD-51F8-4011-A80E-B3F0198A2242}"/>
              </a:ext>
            </a:extLst>
          </p:cNvPr>
          <p:cNvSpPr txBox="1"/>
          <p:nvPr/>
        </p:nvSpPr>
        <p:spPr>
          <a:xfrm>
            <a:off x="9592075" y="6939234"/>
            <a:ext cx="12183424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800" b="1" dirty="0">
                <a:solidFill>
                  <a:schemeClr val="bg1"/>
                </a:solidFill>
                <a:latin typeface="Lato" panose="020F0502020204030203" pitchFamily="34" charset="0"/>
                <a:ea typeface="Raleway Heavy"/>
                <a:cs typeface="Raleway Heavy"/>
                <a:sym typeface="Raleway Heavy"/>
              </a:rPr>
              <a:t>Safety Systems</a:t>
            </a:r>
          </a:p>
          <a:p>
            <a:pPr algn="ctr"/>
            <a:r>
              <a:rPr lang="en-US" sz="13800" b="1" dirty="0">
                <a:solidFill>
                  <a:schemeClr val="bg1"/>
                </a:solidFill>
                <a:latin typeface="Lato" panose="020F0502020204030203" pitchFamily="34" charset="0"/>
                <a:ea typeface="Raleway Heavy"/>
                <a:cs typeface="Raleway Heavy"/>
                <a:sym typeface="Raleway Heavy"/>
              </a:rPr>
              <a:t>and Synergy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6A523F-2AF4-42F0-ABCD-ECA97C6089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9079" y="3124200"/>
            <a:ext cx="7628571" cy="25904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AC337E4-D6EB-4938-8025-2D0B9B83A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499300" cy="18288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9525" y="0"/>
            <a:ext cx="32511969" cy="18288000"/>
          </a:xfrm>
          <a:prstGeom prst="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3555">
                          <a14:foregroundMark x1="52617" y1="34722" x2="56680" y2="65694"/>
                          <a14:foregroundMark x1="56680" y1="65694" x2="60977" y2="71181"/>
                          <a14:foregroundMark x1="60977" y1="71181" x2="68047" y2="70694"/>
                          <a14:foregroundMark x1="68047" y1="70694" x2="73281" y2="63681"/>
                          <a14:foregroundMark x1="73281" y1="63681" x2="68945" y2="41528"/>
                          <a14:foregroundMark x1="68945" y1="41528" x2="65156" y2="37708"/>
                          <a14:foregroundMark x1="65156" y1="37708" x2="54492" y2="33889"/>
                          <a14:foregroundMark x1="61680" y1="34028" x2="66797" y2="34028"/>
                          <a14:foregroundMark x1="66797" y1="34028" x2="64609" y2="38056"/>
                          <a14:foregroundMark x1="64609" y1="38056" x2="60039" y2="38333"/>
                          <a14:foregroundMark x1="80039" y1="35833" x2="87539" y2="38125"/>
                          <a14:foregroundMark x1="87539" y1="38125" x2="90898" y2="42361"/>
                          <a14:foregroundMark x1="90898" y1="42361" x2="92930" y2="55000"/>
                          <a14:foregroundMark x1="92930" y1="55000" x2="92813" y2="66667"/>
                          <a14:foregroundMark x1="92813" y1="66667" x2="87070" y2="71181"/>
                          <a14:foregroundMark x1="87070" y1="71181" x2="76133" y2="62569"/>
                          <a14:foregroundMark x1="76133" y1="62569" x2="73086" y2="54861"/>
                          <a14:foregroundMark x1="95273" y1="61667" x2="93555" y2="75208"/>
                          <a14:foregroundMark x1="93555" y1="75208" x2="90859" y2="76597"/>
                          <a14:foregroundMark x1="90859" y1="76597" x2="90078" y2="71389"/>
                          <a14:foregroundMark x1="90078" y1="71389" x2="91406" y2="66736"/>
                          <a14:foregroundMark x1="91406" y1="66736" x2="92695" y2="64167"/>
                          <a14:foregroundMark x1="85039" y1="77361" x2="82656" y2="76944"/>
                          <a14:foregroundMark x1="82656" y1="76944" x2="82695" y2="73819"/>
                          <a14:foregroundMark x1="82695" y1="73819" x2="83633" y2="73056"/>
                          <a14:foregroundMark x1="52305" y1="70139" x2="53203" y2="56042"/>
                          <a14:foregroundMark x1="53203" y1="56042" x2="56719" y2="60903"/>
                          <a14:foregroundMark x1="56719" y1="60903" x2="57070" y2="70486"/>
                          <a14:foregroundMark x1="57070" y1="70486" x2="56602" y2="72222"/>
                          <a14:foregroundMark x1="51914" y1="69444" x2="51914" y2="57500"/>
                          <a14:foregroundMark x1="51914" y1="57500" x2="55273" y2="61736"/>
                          <a14:foregroundMark x1="55273" y1="61736" x2="56484" y2="74375"/>
                          <a14:foregroundMark x1="56484" y1="74375" x2="56211" y2="75139"/>
                          <a14:foregroundMark x1="54258" y1="33750" x2="58047" y2="34444"/>
                          <a14:foregroundMark x1="58047" y1="34444" x2="59531" y2="34306"/>
                          <a14:foregroundMark x1="59531" y1="34306" x2="61992" y2="3444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K" dirty="0"/>
          </a:p>
        </p:txBody>
      </p:sp>
      <p:sp>
        <p:nvSpPr>
          <p:cNvPr id="4" name="TextBox 4"/>
          <p:cNvSpPr txBox="1"/>
          <p:nvPr/>
        </p:nvSpPr>
        <p:spPr>
          <a:xfrm>
            <a:off x="1483808" y="1692321"/>
            <a:ext cx="15527842" cy="1063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178"/>
              </a:lnSpc>
            </a:pPr>
            <a:r>
              <a:rPr lang="en-US" sz="6555" b="1" spc="301" dirty="0">
                <a:solidFill>
                  <a:schemeClr val="bg1"/>
                </a:solidFill>
                <a:latin typeface="Lato" panose="020F0502020204030203" pitchFamily="34" charset="0"/>
                <a:ea typeface="League Spartan"/>
                <a:cs typeface="League Spartan"/>
                <a:sym typeface="League Spartan"/>
              </a:rPr>
              <a:t>Synergized Communication Channels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67689" y="6199847"/>
            <a:ext cx="9239250" cy="737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73"/>
              </a:lnSpc>
            </a:pPr>
            <a:r>
              <a:rPr lang="en-US" sz="4800" b="1" dirty="0">
                <a:solidFill>
                  <a:schemeClr val="bg1"/>
                </a:solidFill>
                <a:latin typeface="Lato" panose="020F0502020204030203" pitchFamily="34" charset="0"/>
                <a:ea typeface="Open Sauce SemiBold"/>
                <a:cs typeface="Open Sauce SemiBold"/>
                <a:sym typeface="Open Sauce SemiBold"/>
              </a:rPr>
              <a:t>Trust via Proactive Transparency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30774" y="7332049"/>
            <a:ext cx="11971144" cy="15773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46"/>
              </a:lnSpc>
            </a:pPr>
            <a:r>
              <a:rPr lang="en-US" sz="2951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The core of emergency coordination is setting up reliable channels</a:t>
            </a:r>
          </a:p>
          <a:p>
            <a:pPr algn="l">
              <a:lnSpc>
                <a:spcPts val="4146"/>
              </a:lnSpc>
            </a:pPr>
            <a:r>
              <a:rPr lang="en-US" sz="2951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before they are needed. Dynamic safety ecosystems are built when</a:t>
            </a:r>
          </a:p>
          <a:p>
            <a:pPr algn="l">
              <a:lnSpc>
                <a:spcPts val="4146"/>
              </a:lnSpc>
            </a:pPr>
            <a:r>
              <a:rPr lang="en-US" sz="2951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parents can trust where and how to gather verified information.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30693" y="9522727"/>
            <a:ext cx="11971144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62"/>
              </a:lnSpc>
            </a:pPr>
            <a:r>
              <a:rPr lang="en-US" sz="3099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Using single-source platforms avoids misinformation, limits panic, and reinforces community alignment.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5DD81D-18BE-42FD-93AD-88FEB3329B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2087" y="304800"/>
            <a:ext cx="3814763" cy="12954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C7E2FB88-EC84-4AF5-853C-C621A8BA29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37" y="34156"/>
            <a:ext cx="32499300" cy="1828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C2596D9-3E42-453C-A4EA-F7310EFA29F8}"/>
              </a:ext>
            </a:extLst>
          </p:cNvPr>
          <p:cNvSpPr/>
          <p:nvPr/>
        </p:nvSpPr>
        <p:spPr>
          <a:xfrm>
            <a:off x="1466850" y="5867400"/>
            <a:ext cx="29718000" cy="86106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4" name="TextBox 4"/>
          <p:cNvSpPr txBox="1"/>
          <p:nvPr/>
        </p:nvSpPr>
        <p:spPr>
          <a:xfrm>
            <a:off x="2456368" y="1704916"/>
            <a:ext cx="8105775" cy="1017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662"/>
              </a:lnSpc>
            </a:pPr>
            <a:r>
              <a:rPr lang="en-US" sz="6600" b="1" dirty="0">
                <a:solidFill>
                  <a:schemeClr val="bg1"/>
                </a:solidFill>
                <a:latin typeface="Lato" panose="020F0502020204030203" pitchFamily="34" charset="0"/>
                <a:ea typeface="Inter"/>
                <a:cs typeface="Inter"/>
                <a:sym typeface="Inter"/>
              </a:rPr>
              <a:t>Sync Action Checklist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014159" y="8263713"/>
            <a:ext cx="2729627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82"/>
              </a:lnSpc>
            </a:pPr>
            <a:r>
              <a:rPr lang="en-US" sz="2800" b="1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Morning Arrival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822436" y="8039051"/>
            <a:ext cx="8305943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2800" dirty="0">
                <a:solidFill>
                  <a:schemeClr val="bg1"/>
                </a:solidFill>
                <a:latin typeface="Avenir Regular" panose="020B0503020203020204" pitchFamily="34" charset="-78"/>
                <a:cs typeface="Avenir Regular" panose="020B0503020203020204" pitchFamily="34" charset="-78"/>
                <a:sym typeface="Inter"/>
              </a:rPr>
              <a:t>Warm greetings, supervised pathways, immediate staff presence.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8527201" y="8196660"/>
            <a:ext cx="11469372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16"/>
              </a:lnSpc>
            </a:pPr>
            <a:r>
              <a:rPr lang="en-US" sz="2800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Ensure structured schedules, timely drop-offs, and reassuring check-ins.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57142" y="9904407"/>
            <a:ext cx="2514760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86"/>
              </a:lnSpc>
            </a:pPr>
            <a:r>
              <a:rPr lang="en-US" sz="2800" b="1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Drills &amp; Preparedness</a:t>
            </a:r>
          </a:p>
          <a:p>
            <a:pPr>
              <a:lnSpc>
                <a:spcPts val="2986"/>
              </a:lnSpc>
            </a:pPr>
            <a:endParaRPr lang="en-US" sz="2800" b="1" dirty="0">
              <a:solidFill>
                <a:schemeClr val="bg1"/>
              </a:solidFill>
              <a:latin typeface="Avenir Regular" panose="020B0503020203020204" pitchFamily="34" charset="-78"/>
              <a:ea typeface="Inter"/>
              <a:cs typeface="Avenir Regular" panose="020B0503020203020204" pitchFamily="34" charset="-78"/>
              <a:sym typeface="Inter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782881" y="10118402"/>
            <a:ext cx="9183492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82"/>
              </a:lnSpc>
            </a:pPr>
            <a:r>
              <a:rPr lang="en-US" sz="2800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Run organized, calm, low-stress, instructional exercises.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8521296" y="10063188"/>
            <a:ext cx="11930308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82"/>
              </a:lnSpc>
            </a:pPr>
            <a:r>
              <a:rPr lang="en-US" sz="2800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Reinforce drill safety as standard, normal household preparation.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014159" y="11776941"/>
            <a:ext cx="3023687" cy="4058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36"/>
              </a:lnSpc>
            </a:pPr>
            <a:r>
              <a:rPr lang="en-US" sz="2800" b="1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Information Alert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014160" y="13054223"/>
            <a:ext cx="2162175" cy="992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83"/>
              </a:lnSpc>
            </a:pPr>
            <a:r>
              <a:rPr lang="en-US" sz="2800" b="1" spc="37" dirty="0">
                <a:solidFill>
                  <a:schemeClr val="bg1"/>
                </a:solidFill>
                <a:latin typeface="Avenir Regular" panose="020B0503020203020204" pitchFamily="34" charset="-78"/>
                <a:ea typeface="Arial MT Pro"/>
                <a:cs typeface="Avenir Regular" panose="020B0503020203020204" pitchFamily="34" charset="-78"/>
                <a:sym typeface="Arial MT Pro"/>
              </a:rPr>
              <a:t>Dismissal &amp;</a:t>
            </a:r>
          </a:p>
          <a:p>
            <a:pPr algn="l">
              <a:lnSpc>
                <a:spcPts val="3258"/>
              </a:lnSpc>
            </a:pPr>
            <a:r>
              <a:rPr lang="en-US" sz="2800" b="1" dirty="0">
                <a:solidFill>
                  <a:schemeClr val="bg1"/>
                </a:solidFill>
                <a:latin typeface="Avenir Regular" panose="020B0503020203020204" pitchFamily="34" charset="-78"/>
                <a:ea typeface="Barlow Bold"/>
                <a:cs typeface="Avenir Regular" panose="020B0503020203020204" pitchFamily="34" charset="-78"/>
                <a:sym typeface="Barlow Bold"/>
              </a:rPr>
              <a:t>Departure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746173" y="11761570"/>
            <a:ext cx="9297527" cy="51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81"/>
              </a:lnSpc>
            </a:pPr>
            <a:r>
              <a:rPr lang="en-US" sz="2800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Unified, prompt, verified messaging via dedicated alerts.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694046" y="13142461"/>
            <a:ext cx="8839200" cy="47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33"/>
              </a:lnSpc>
            </a:pPr>
            <a:r>
              <a:rPr lang="en-US" sz="2800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Consistent check-out protocols, credential verification.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8488404" y="11654364"/>
            <a:ext cx="10829925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82"/>
              </a:lnSpc>
            </a:pPr>
            <a:r>
              <a:rPr lang="en-US" sz="2800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Rely strictly on institutional sources, resisting social rumor feeds.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8566573" y="13146082"/>
            <a:ext cx="11930308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82"/>
              </a:lnSpc>
            </a:pPr>
            <a:r>
              <a:rPr lang="en-US" sz="2800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Provide timely updates on authorized pickups, respect staging areas.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FE48BF1-DBCC-41BC-941D-C898BFF96392}"/>
              </a:ext>
            </a:extLst>
          </p:cNvPr>
          <p:cNvSpPr/>
          <p:nvPr/>
        </p:nvSpPr>
        <p:spPr>
          <a:xfrm>
            <a:off x="1466850" y="5789720"/>
            <a:ext cx="29718000" cy="141371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5" name="TextBox 5"/>
          <p:cNvSpPr txBox="1"/>
          <p:nvPr/>
        </p:nvSpPr>
        <p:spPr>
          <a:xfrm>
            <a:off x="1797543" y="6414135"/>
            <a:ext cx="3533775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36"/>
              </a:lnSpc>
            </a:pPr>
            <a:r>
              <a:rPr lang="en-US" sz="3200" b="1" dirty="0">
                <a:solidFill>
                  <a:schemeClr val="bg1"/>
                </a:solidFill>
                <a:latin typeface="Lato" panose="020F0502020204030203" pitchFamily="34" charset="0"/>
                <a:ea typeface="Barlow Bold"/>
                <a:cs typeface="Barlow Bold"/>
                <a:sym typeface="Barlow Bold"/>
              </a:rPr>
              <a:t>Scenario Context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94046" y="6391063"/>
            <a:ext cx="4571472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34"/>
              </a:lnSpc>
            </a:pPr>
            <a:r>
              <a:rPr lang="en-US" sz="3200" b="1" dirty="0">
                <a:solidFill>
                  <a:schemeClr val="bg1"/>
                </a:solidFill>
                <a:latin typeface="Lato" panose="020F0502020204030203" pitchFamily="34" charset="0"/>
                <a:ea typeface="Inter"/>
                <a:cs typeface="Inter"/>
                <a:sym typeface="Inter"/>
              </a:rPr>
              <a:t>School Proactive Action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8566573" y="6279001"/>
            <a:ext cx="5810250" cy="567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11"/>
              </a:lnSpc>
            </a:pPr>
            <a:r>
              <a:rPr lang="en-US" sz="3200" b="1" spc="119" dirty="0">
                <a:solidFill>
                  <a:schemeClr val="bg1"/>
                </a:solidFill>
                <a:latin typeface="Lato" panose="020F0502020204030203" pitchFamily="34" charset="0"/>
                <a:ea typeface="Arial MT Pro"/>
                <a:cs typeface="Arial MT Pro"/>
                <a:sym typeface="Arial MT Pro"/>
              </a:rPr>
              <a:t>Home Synergy Counterpart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CAF9A40-7A1F-4016-B2DB-BECF107F19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2087" y="304800"/>
            <a:ext cx="3814763" cy="1295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4933850-1BD0-4215-AEB0-644CF9231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37" y="34156"/>
            <a:ext cx="32499300" cy="18288000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>
            <a:off x="8826503" y="11400158"/>
            <a:ext cx="15279538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09"/>
              </a:lnSpc>
            </a:pPr>
            <a:r>
              <a:rPr lang="en-US" sz="4150" spc="4" dirty="0">
                <a:solidFill>
                  <a:schemeClr val="bg1"/>
                </a:solidFill>
                <a:latin typeface="Avenir Regular" panose="020B0503020203020204" pitchFamily="34" charset="-78"/>
                <a:ea typeface="Open Sans"/>
                <a:cs typeface="Avenir Regular" panose="020B0503020203020204" pitchFamily="34" charset="-78"/>
                <a:sym typeface="Open Sans"/>
              </a:rPr>
              <a:t>Let's build customized, secure learning sanctuaries together.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547049" y="13850613"/>
            <a:ext cx="6702601" cy="564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409"/>
              </a:lnSpc>
            </a:pPr>
            <a:r>
              <a:rPr lang="en-US" sz="3200" dirty="0">
                <a:solidFill>
                  <a:schemeClr val="bg1"/>
                </a:solidFill>
                <a:latin typeface="Avenir Regular" panose="020B0503020203020204" pitchFamily="34" charset="-78"/>
                <a:cs typeface="Avenir Regular" panose="020B0503020203020204" pitchFamily="34" charset="-78"/>
                <a:sym typeface="Montserrat"/>
              </a:rPr>
              <a:t>br</a:t>
            </a:r>
            <a:r>
              <a:rPr lang="en-US" sz="3200" dirty="0">
                <a:solidFill>
                  <a:schemeClr val="bg1"/>
                </a:solidFill>
                <a:latin typeface="Avenir Regular" panose="020B0503020203020204" pitchFamily="34" charset="-78"/>
                <a:cs typeface="Avenir Regular" panose="020B0503020203020204" pitchFamily="34" charset="-78"/>
                <a:sym typeface="Montserrat Bold"/>
              </a:rPr>
              <a:t>i</a:t>
            </a:r>
            <a:r>
              <a:rPr lang="en-US" sz="3200" dirty="0">
                <a:solidFill>
                  <a:schemeClr val="bg1"/>
                </a:solidFill>
                <a:latin typeface="Avenir Regular" panose="020B0503020203020204" pitchFamily="34" charset="-78"/>
                <a:cs typeface="Avenir Regular" panose="020B0503020203020204" pitchFamily="34" charset="-78"/>
                <a:sym typeface="Montserrat"/>
              </a:rPr>
              <a:t>an.bac</a:t>
            </a:r>
            <a:r>
              <a:rPr lang="en-US" sz="3200" dirty="0">
                <a:solidFill>
                  <a:schemeClr val="bg1"/>
                </a:solidFill>
                <a:latin typeface="Avenir Regular" panose="020B0503020203020204" pitchFamily="34" charset="-78"/>
                <a:cs typeface="Avenir Regular" panose="020B0503020203020204" pitchFamily="34" charset="-78"/>
                <a:sym typeface="Montserrat Bold"/>
              </a:rPr>
              <a:t>k</a:t>
            </a:r>
            <a:r>
              <a:rPr lang="en-US" sz="3200" dirty="0">
                <a:solidFill>
                  <a:schemeClr val="bg1"/>
                </a:solidFill>
                <a:latin typeface="Avenir Regular" panose="020B0503020203020204" pitchFamily="34" charset="-78"/>
                <a:cs typeface="Avenir Regular" panose="020B0503020203020204" pitchFamily="34" charset="-78"/>
                <a:sym typeface="Montserrat"/>
              </a:rPr>
              <a:t>us@cl</a:t>
            </a:r>
            <a:r>
              <a:rPr lang="en-US" sz="3200" dirty="0">
                <a:solidFill>
                  <a:schemeClr val="bg1"/>
                </a:solidFill>
                <a:latin typeface="Avenir Regular" panose="020B0503020203020204" pitchFamily="34" charset="-78"/>
                <a:cs typeface="Avenir Regular" panose="020B0503020203020204" pitchFamily="34" charset="-78"/>
                <a:sym typeface="Montserrat Bold"/>
              </a:rPr>
              <a:t>p</a:t>
            </a:r>
            <a:r>
              <a:rPr lang="en-US" sz="3200" dirty="0">
                <a:solidFill>
                  <a:schemeClr val="bg1"/>
                </a:solidFill>
                <a:latin typeface="Avenir Regular" panose="020B0503020203020204" pitchFamily="34" charset="-78"/>
                <a:cs typeface="Avenir Regular" panose="020B0503020203020204" pitchFamily="34" charset="-78"/>
                <a:sym typeface="Montserrat"/>
              </a:rPr>
              <a:t>sconsultants.com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6903457" y="13810406"/>
            <a:ext cx="2786005" cy="6040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970"/>
              </a:lnSpc>
            </a:pPr>
            <a:r>
              <a:rPr lang="en-US" sz="3200" dirty="0">
                <a:solidFill>
                  <a:schemeClr val="bg1"/>
                </a:solidFill>
                <a:latin typeface="Avenir Regular" panose="020B0503020203020204" pitchFamily="34" charset="-78"/>
                <a:cs typeface="Avenir Regular" panose="020B0503020203020204" pitchFamily="34" charset="-78"/>
                <a:sym typeface="Montserrat"/>
              </a:rPr>
              <a:t>(5</a:t>
            </a:r>
            <a:r>
              <a:rPr lang="en-US" sz="3200" dirty="0">
                <a:solidFill>
                  <a:schemeClr val="bg1"/>
                </a:solidFill>
                <a:latin typeface="Avenir Regular" panose="020B0503020203020204" pitchFamily="34" charset="-78"/>
                <a:cs typeface="Avenir Regular" panose="020B0503020203020204" pitchFamily="34" charset="-78"/>
                <a:sym typeface="Montserrat Bold"/>
              </a:rPr>
              <a:t>1</a:t>
            </a:r>
            <a:r>
              <a:rPr lang="en-US" sz="3200" dirty="0">
                <a:solidFill>
                  <a:schemeClr val="bg1"/>
                </a:solidFill>
                <a:latin typeface="Avenir Regular" panose="020B0503020203020204" pitchFamily="34" charset="-78"/>
                <a:cs typeface="Avenir Regular" panose="020B0503020203020204" pitchFamily="34" charset="-78"/>
                <a:sym typeface="Montserrat"/>
              </a:rPr>
              <a:t>8)46</a:t>
            </a:r>
            <a:r>
              <a:rPr lang="en-US" sz="3200" dirty="0">
                <a:solidFill>
                  <a:schemeClr val="bg1"/>
                </a:solidFill>
                <a:latin typeface="Avenir Regular" panose="020B0503020203020204" pitchFamily="34" charset="-78"/>
                <a:cs typeface="Avenir Regular" panose="020B0503020203020204" pitchFamily="34" charset="-78"/>
                <a:sym typeface="Montserrat Bold"/>
              </a:rPr>
              <a:t>9</a:t>
            </a:r>
            <a:r>
              <a:rPr lang="en-US" sz="3200" dirty="0">
                <a:solidFill>
                  <a:schemeClr val="bg1"/>
                </a:solidFill>
                <a:latin typeface="Avenir Regular" panose="020B0503020203020204" pitchFamily="34" charset="-78"/>
                <a:cs typeface="Avenir Regular" panose="020B0503020203020204" pitchFamily="34" charset="-78"/>
                <a:sym typeface="Montserrat"/>
              </a:rPr>
              <a:t>-8791</a:t>
            </a:r>
          </a:p>
        </p:txBody>
      </p:sp>
      <p:sp>
        <p:nvSpPr>
          <p:cNvPr id="37" name="TextBox 4">
            <a:extLst>
              <a:ext uri="{FF2B5EF4-FFF2-40B4-BE49-F238E27FC236}">
                <a16:creationId xmlns:a16="http://schemas.microsoft.com/office/drawing/2014/main" id="{06B3980C-36F3-425F-AED0-AE43C322FE11}"/>
              </a:ext>
            </a:extLst>
          </p:cNvPr>
          <p:cNvSpPr txBox="1"/>
          <p:nvPr/>
        </p:nvSpPr>
        <p:spPr>
          <a:xfrm>
            <a:off x="11068050" y="6248400"/>
            <a:ext cx="11811000" cy="4247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3800" b="1" dirty="0">
                <a:solidFill>
                  <a:schemeClr val="bg1"/>
                </a:solidFill>
                <a:latin typeface="Lato" panose="020F0502020204030203" pitchFamily="34" charset="0"/>
                <a:ea typeface="Inter"/>
                <a:cs typeface="Inter"/>
                <a:sym typeface="Inter"/>
              </a:rPr>
              <a:t>Questions &amp; </a:t>
            </a:r>
          </a:p>
          <a:p>
            <a:r>
              <a:rPr lang="en-US" sz="13800" b="1" dirty="0">
                <a:solidFill>
                  <a:schemeClr val="bg1"/>
                </a:solidFill>
                <a:latin typeface="Lato" panose="020F0502020204030203" pitchFamily="34" charset="0"/>
                <a:ea typeface="Inter"/>
                <a:cs typeface="Inter"/>
                <a:sym typeface="Inter"/>
              </a:rPr>
              <a:t>Collaboration</a:t>
            </a:r>
          </a:p>
        </p:txBody>
      </p:sp>
      <p:sp>
        <p:nvSpPr>
          <p:cNvPr id="39" name="TextBox 35">
            <a:extLst>
              <a:ext uri="{FF2B5EF4-FFF2-40B4-BE49-F238E27FC236}">
                <a16:creationId xmlns:a16="http://schemas.microsoft.com/office/drawing/2014/main" id="{232AFA61-0A48-4BFE-AC9D-132DD747F34D}"/>
              </a:ext>
            </a:extLst>
          </p:cNvPr>
          <p:cNvSpPr txBox="1"/>
          <p:nvPr/>
        </p:nvSpPr>
        <p:spPr>
          <a:xfrm>
            <a:off x="20821650" y="13792200"/>
            <a:ext cx="1905000" cy="6040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970"/>
              </a:lnSpc>
            </a:pPr>
            <a:r>
              <a:rPr lang="en-US" sz="3200" dirty="0">
                <a:solidFill>
                  <a:schemeClr val="bg1"/>
                </a:solidFill>
                <a:latin typeface="Avenir Regular" panose="020B0503020203020204" pitchFamily="34" charset="-78"/>
                <a:cs typeface="Avenir Regular" panose="020B0503020203020204" pitchFamily="34" charset="-78"/>
                <a:sym typeface="Montserrat"/>
              </a:rPr>
              <a:t>CLPS.com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77CA95E-B23E-45F5-8F38-DB7C888A85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1450" y="13810406"/>
            <a:ext cx="1763412" cy="743794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ABBF5268-4D4B-4E0F-BDE0-71C642AF98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3849" y="13506733"/>
            <a:ext cx="2162339" cy="1123667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8969E25D-ACA5-49DC-BDAF-3FF769C086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610" y="13868400"/>
            <a:ext cx="853419" cy="564257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E42B690-3B67-4DE9-AE1E-62C416E15CD9}"/>
              </a:ext>
            </a:extLst>
          </p:cNvPr>
          <p:cNvCxnSpPr/>
          <p:nvPr/>
        </p:nvCxnSpPr>
        <p:spPr>
          <a:xfrm>
            <a:off x="7639050" y="12801600"/>
            <a:ext cx="1646699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2AC223E1-31DE-4B30-B5F6-8B0F260C00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2087" y="304800"/>
            <a:ext cx="3814763" cy="1295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B26604D-1C3C-4BAB-9437-7653F397E4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37" y="34156"/>
            <a:ext cx="32499300" cy="18288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2D56FAB-4188-41D3-A9E2-983BDAE197F7}"/>
              </a:ext>
            </a:extLst>
          </p:cNvPr>
          <p:cNvCxnSpPr>
            <a:cxnSpLocks/>
          </p:cNvCxnSpPr>
          <p:nvPr/>
        </p:nvCxnSpPr>
        <p:spPr>
          <a:xfrm>
            <a:off x="4975354" y="9372600"/>
            <a:ext cx="229328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4"/>
          <p:cNvSpPr txBox="1"/>
          <p:nvPr/>
        </p:nvSpPr>
        <p:spPr>
          <a:xfrm>
            <a:off x="1491910" y="1628067"/>
            <a:ext cx="6877050" cy="1087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23"/>
              </a:lnSpc>
            </a:pPr>
            <a:r>
              <a:rPr lang="en-US" sz="6731" b="1" spc="383" dirty="0">
                <a:solidFill>
                  <a:schemeClr val="bg1"/>
                </a:solidFill>
                <a:latin typeface="Lato" panose="020F0502020204030203" pitchFamily="34" charset="0"/>
                <a:ea typeface="Telegraf"/>
                <a:cs typeface="Telegraf"/>
                <a:sym typeface="Telegraf"/>
              </a:rPr>
              <a:t>Image Sources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972050" y="7285143"/>
            <a:ext cx="266231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34"/>
              </a:lnSpc>
            </a:pPr>
            <a:r>
              <a:rPr lang="en-US" sz="2400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https://agentsofchangeprep.com/wp-content/uploads/2024/04/A-classroom-scene-depicting-teachers-and-administrators-engaging-in-a-community-discussion-with-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968027" y="7809442"/>
            <a:ext cx="9544050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85"/>
              </a:lnSpc>
            </a:pPr>
            <a:r>
              <a:rPr lang="en-US" sz="2400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a-diverse-group-of-parents-and-community-members.-The-.</a:t>
            </a:r>
            <a:r>
              <a:rPr lang="en-US" sz="2400" dirty="0" err="1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webp</a:t>
            </a:r>
            <a:endParaRPr lang="en-US" sz="2400" dirty="0">
              <a:solidFill>
                <a:schemeClr val="bg1"/>
              </a:solidFill>
              <a:latin typeface="Avenir Regular" panose="020B0503020203020204" pitchFamily="34" charset="-78"/>
              <a:ea typeface="Inter"/>
              <a:cs typeface="Avenir Regular" panose="020B0503020203020204" pitchFamily="34" charset="-78"/>
              <a:sym typeface="Inter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835693" y="8463703"/>
            <a:ext cx="5676900" cy="48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82"/>
              </a:lnSpc>
            </a:pPr>
            <a:r>
              <a:rPr lang="en-US" sz="2773" dirty="0">
                <a:solidFill>
                  <a:srgbClr val="615E9F"/>
                </a:solidFill>
                <a:latin typeface="Inter"/>
                <a:ea typeface="Inter"/>
                <a:cs typeface="Inter"/>
                <a:sym typeface="Inter"/>
              </a:rPr>
              <a:t>Source: </a:t>
            </a:r>
            <a:r>
              <a:rPr lang="en-US" sz="2773" dirty="0">
                <a:solidFill>
                  <a:srgbClr val="615E9F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agentsofchangeprep</a:t>
            </a:r>
            <a:r>
              <a:rPr lang="en-US" sz="2773" dirty="0">
                <a:solidFill>
                  <a:srgbClr val="615E9F"/>
                </a:solidFill>
                <a:latin typeface="Inter"/>
                <a:ea typeface="Inter"/>
                <a:cs typeface="Inter"/>
                <a:sym typeface="Inter"/>
              </a:rPr>
              <a:t>.com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975354" y="9831917"/>
            <a:ext cx="12506325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34"/>
              </a:lnSpc>
            </a:pPr>
            <a:r>
              <a:rPr lang="en-US" sz="2400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https://seesaw.com/wp-content/uploads/2025/07/Happy-Elementary-Classroom.jpg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895850" y="10406612"/>
            <a:ext cx="2943225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85"/>
              </a:lnSpc>
            </a:pPr>
            <a:r>
              <a:rPr lang="en-US" sz="2346" dirty="0">
                <a:solidFill>
                  <a:srgbClr val="615E9F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Source: seesaw.com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895850" y="11891010"/>
            <a:ext cx="20821650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34"/>
              </a:lnSpc>
            </a:pPr>
            <a:r>
              <a:rPr lang="en-US" sz="2400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https://www.inclusioned.edu.au/sites/default/files/styles/ie_hero_medium/public/images/hero/AdobeStock_119150692_0.jpeg?itok=jeNXbZuA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930435" y="12564322"/>
            <a:ext cx="4619625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85"/>
              </a:lnSpc>
            </a:pPr>
            <a:r>
              <a:rPr lang="en-US" sz="2346" dirty="0">
                <a:solidFill>
                  <a:srgbClr val="615E9F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Source: www.inclusioned.edu.au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94B68FE-42F3-460A-A8F4-684AE2D50B06}"/>
              </a:ext>
            </a:extLst>
          </p:cNvPr>
          <p:cNvCxnSpPr>
            <a:cxnSpLocks/>
          </p:cNvCxnSpPr>
          <p:nvPr/>
        </p:nvCxnSpPr>
        <p:spPr>
          <a:xfrm>
            <a:off x="4975354" y="11430000"/>
            <a:ext cx="229328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635536F8-A8B4-4461-81EF-71F580E1EC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619" y="7373871"/>
            <a:ext cx="2054031" cy="131292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55EDD57-4123-47F3-8587-4D8E7D237D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478" y="9818905"/>
            <a:ext cx="1833103" cy="109522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C0D5F15-3718-465B-990A-E85EFEE77E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478" y="11670562"/>
            <a:ext cx="1863870" cy="131292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A958C27-7342-4C22-902B-B52EDB0428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2087" y="304800"/>
            <a:ext cx="3814763" cy="1295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6BB82E-17A7-4441-A3F7-14B6CC1CE2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499300" cy="18288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8145474" y="7920403"/>
            <a:ext cx="16268700" cy="3206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185"/>
              </a:lnSpc>
            </a:pPr>
            <a:r>
              <a:rPr lang="en-US" sz="9444" b="1" spc="406" dirty="0">
                <a:solidFill>
                  <a:schemeClr val="bg1"/>
                </a:solidFill>
                <a:latin typeface="Lato" panose="020F0502020204030203" pitchFamily="34" charset="0"/>
                <a:ea typeface="League Spartan"/>
                <a:cs typeface="League Spartan"/>
                <a:sym typeface="League Spartan"/>
              </a:rPr>
              <a:t>Unifying the Community</a:t>
            </a:r>
          </a:p>
          <a:p>
            <a:pPr algn="ctr">
              <a:lnSpc>
                <a:spcPts val="5509"/>
              </a:lnSpc>
            </a:pPr>
            <a:r>
              <a:rPr lang="en-US" sz="3667" dirty="0">
                <a:solidFill>
                  <a:schemeClr val="bg1"/>
                </a:solidFill>
                <a:latin typeface="Avenir Regular" panose="020B0503020203020204" pitchFamily="34" charset="-78"/>
                <a:ea typeface="Barlow Medium"/>
                <a:cs typeface="Avenir Regular" panose="020B0503020203020204" pitchFamily="34" charset="-78"/>
                <a:sym typeface="Barlow Medium"/>
              </a:rPr>
              <a:t>Establishing collaborative, consistent structures to elevate institutional</a:t>
            </a:r>
          </a:p>
          <a:p>
            <a:pPr algn="ctr">
              <a:lnSpc>
                <a:spcPts val="5509"/>
              </a:lnSpc>
            </a:pPr>
            <a:r>
              <a:rPr lang="en-US" sz="3667" dirty="0">
                <a:solidFill>
                  <a:schemeClr val="bg1"/>
                </a:solidFill>
                <a:latin typeface="Avenir Regular" panose="020B0503020203020204" pitchFamily="34" charset="-78"/>
                <a:ea typeface="Barlow Medium"/>
                <a:cs typeface="Avenir Regular" panose="020B0503020203020204" pitchFamily="34" charset="-78"/>
                <a:sym typeface="Barlow Medium"/>
              </a:rPr>
              <a:t>readiness and peace of mind across classrooms and households.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6F8E73-DA5D-494E-A437-03499B86F4F0}"/>
              </a:ext>
            </a:extLst>
          </p:cNvPr>
          <p:cNvSpPr/>
          <p:nvPr/>
        </p:nvSpPr>
        <p:spPr>
          <a:xfrm>
            <a:off x="14420850" y="7086600"/>
            <a:ext cx="23622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0A784F-E8DF-42E2-8A11-C84A17009C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2087" y="304800"/>
            <a:ext cx="3814763" cy="1295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090876C-9338-4DCC-8321-B8AD5FFB2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499300" cy="1828800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F644835-E802-4A99-800A-71C3232AF2F8}"/>
              </a:ext>
            </a:extLst>
          </p:cNvPr>
          <p:cNvSpPr/>
          <p:nvPr/>
        </p:nvSpPr>
        <p:spPr>
          <a:xfrm>
            <a:off x="1426677" y="6226629"/>
            <a:ext cx="8921997" cy="5791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ACEFA71-DDAF-4720-8921-0FE242C10C3E}"/>
              </a:ext>
            </a:extLst>
          </p:cNvPr>
          <p:cNvSpPr/>
          <p:nvPr/>
        </p:nvSpPr>
        <p:spPr>
          <a:xfrm>
            <a:off x="11617488" y="6400800"/>
            <a:ext cx="8921997" cy="5791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8F1CBFF-B5D5-4E50-801D-431D8EFF1D0B}"/>
              </a:ext>
            </a:extLst>
          </p:cNvPr>
          <p:cNvSpPr/>
          <p:nvPr/>
        </p:nvSpPr>
        <p:spPr>
          <a:xfrm>
            <a:off x="21805653" y="6172200"/>
            <a:ext cx="8921997" cy="5791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4" name="TextBox 4"/>
          <p:cNvSpPr txBox="1"/>
          <p:nvPr/>
        </p:nvSpPr>
        <p:spPr>
          <a:xfrm>
            <a:off x="1426677" y="1616869"/>
            <a:ext cx="12201525" cy="1156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75"/>
              </a:lnSpc>
            </a:pPr>
            <a:r>
              <a:rPr lang="en-US" sz="7125" b="1" dirty="0">
                <a:solidFill>
                  <a:schemeClr val="bg1"/>
                </a:solidFill>
                <a:latin typeface="Lato" panose="020F0502020204030203" pitchFamily="34" charset="0"/>
                <a:ea typeface="Open Sauce SemiBold"/>
                <a:cs typeface="Open Sauce SemiBold"/>
                <a:sym typeface="Open Sauce SemiBold"/>
              </a:rPr>
              <a:t>Core Workshop Objectives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924050" y="7250646"/>
            <a:ext cx="4086225" cy="694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43"/>
              </a:lnSpc>
            </a:pPr>
            <a:r>
              <a:rPr lang="en-US" sz="4400" b="1" dirty="0">
                <a:solidFill>
                  <a:srgbClr val="1C2029"/>
                </a:solidFill>
                <a:latin typeface="Lato" panose="020F0502020204030203" pitchFamily="34" charset="0"/>
                <a:ea typeface="Open Sauce SemiBold"/>
                <a:cs typeface="Open Sauce SemiBold"/>
                <a:sym typeface="Open Sauce SemiBold"/>
              </a:rPr>
              <a:t>Proactive Sync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63446" y="8530091"/>
            <a:ext cx="7761604" cy="1654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03"/>
              </a:lnSpc>
            </a:pPr>
            <a:r>
              <a:rPr lang="en-US" sz="3200" spc="107" dirty="0">
                <a:solidFill>
                  <a:srgbClr val="383B3E"/>
                </a:solidFill>
                <a:latin typeface="Avenir Regular" panose="020B0503020203020204" pitchFamily="34" charset="-78"/>
                <a:ea typeface="Helvetica World"/>
                <a:cs typeface="Avenir Regular" panose="020B0503020203020204" pitchFamily="34" charset="-78"/>
                <a:sym typeface="Helvetica World"/>
              </a:rPr>
              <a:t>Integrate practical safety safeguards</a:t>
            </a:r>
          </a:p>
          <a:p>
            <a:pPr algn="l">
              <a:lnSpc>
                <a:spcPts val="4303"/>
              </a:lnSpc>
            </a:pPr>
            <a:r>
              <a:rPr lang="en-US" sz="3200" spc="107" dirty="0">
                <a:solidFill>
                  <a:srgbClr val="383B3E"/>
                </a:solidFill>
                <a:latin typeface="Avenir Regular" panose="020B0503020203020204" pitchFamily="34" charset="-78"/>
                <a:ea typeface="Helvetica World"/>
                <a:cs typeface="Avenir Regular" panose="020B0503020203020204" pitchFamily="34" charset="-78"/>
                <a:sym typeface="Helvetica World"/>
              </a:rPr>
              <a:t>into everyday school timelines without</a:t>
            </a:r>
          </a:p>
          <a:p>
            <a:pPr algn="l">
              <a:lnSpc>
                <a:spcPts val="4303"/>
              </a:lnSpc>
            </a:pPr>
            <a:r>
              <a:rPr lang="en-US" sz="3200" spc="107" dirty="0">
                <a:solidFill>
                  <a:srgbClr val="383B3E"/>
                </a:solidFill>
                <a:latin typeface="Avenir Regular" panose="020B0503020203020204" pitchFamily="34" charset="-78"/>
                <a:ea typeface="Helvetica World"/>
                <a:cs typeface="Avenir Regular" panose="020B0503020203020204" pitchFamily="34" charset="-78"/>
                <a:sym typeface="Helvetica World"/>
              </a:rPr>
              <a:t>creating learning disruption or alarm.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906250" y="7239000"/>
            <a:ext cx="6105525" cy="694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37"/>
              </a:lnSpc>
            </a:pPr>
            <a:r>
              <a:rPr lang="en-US" sz="4400" b="1">
                <a:solidFill>
                  <a:srgbClr val="1C2029"/>
                </a:solidFill>
                <a:latin typeface="Lato" panose="020F0502020204030203" pitchFamily="34" charset="0"/>
                <a:ea typeface="Open Sauce SemiBold"/>
                <a:cs typeface="Open Sauce SemiBold"/>
                <a:sym typeface="Open Sauce SemiBold"/>
              </a:rPr>
              <a:t>Home-School Synergy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290902" y="8471182"/>
            <a:ext cx="8089980" cy="23852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69"/>
              </a:lnSpc>
            </a:pPr>
            <a:r>
              <a:rPr lang="en-US" sz="3200" spc="107" dirty="0">
                <a:solidFill>
                  <a:srgbClr val="383B3E"/>
                </a:solidFill>
                <a:latin typeface="Avenir Regular" panose="020B0503020203020204" pitchFamily="34" charset="-78"/>
                <a:ea typeface="Helvetica World"/>
                <a:cs typeface="Avenir Regular" panose="020B0503020203020204" pitchFamily="34" charset="-78"/>
                <a:sym typeface="Helvetica World"/>
              </a:rPr>
              <a:t>Bridge the home-school communication</a:t>
            </a:r>
          </a:p>
          <a:p>
            <a:pPr algn="l">
              <a:lnSpc>
                <a:spcPts val="4669"/>
              </a:lnSpc>
            </a:pPr>
            <a:r>
              <a:rPr lang="en-US" sz="3200" spc="107" dirty="0">
                <a:solidFill>
                  <a:srgbClr val="383B3E"/>
                </a:solidFill>
                <a:latin typeface="Avenir Regular" panose="020B0503020203020204" pitchFamily="34" charset="-78"/>
                <a:ea typeface="Helvetica World"/>
                <a:cs typeface="Avenir Regular" panose="020B0503020203020204" pitchFamily="34" charset="-78"/>
                <a:sym typeface="Helvetica World"/>
              </a:rPr>
              <a:t>divide to operate under unified</a:t>
            </a:r>
          </a:p>
          <a:p>
            <a:pPr algn="l">
              <a:lnSpc>
                <a:spcPts val="4629"/>
              </a:lnSpc>
            </a:pPr>
            <a:r>
              <a:rPr lang="en-US" sz="3200" spc="125" dirty="0">
                <a:solidFill>
                  <a:srgbClr val="383B3E"/>
                </a:solidFill>
                <a:latin typeface="Avenir Regular" panose="020B0503020203020204" pitchFamily="34" charset="-78"/>
                <a:ea typeface="Helvetica World"/>
                <a:cs typeface="Avenir Regular" panose="020B0503020203020204" pitchFamily="34" charset="-78"/>
                <a:sym typeface="Helvetica World"/>
              </a:rPr>
              <a:t>definitions of daily well-being and</a:t>
            </a:r>
          </a:p>
          <a:p>
            <a:pPr algn="l">
              <a:lnSpc>
                <a:spcPts val="4629"/>
              </a:lnSpc>
            </a:pPr>
            <a:r>
              <a:rPr lang="en-US" sz="3200" spc="125" dirty="0">
                <a:solidFill>
                  <a:srgbClr val="383B3E"/>
                </a:solidFill>
                <a:latin typeface="Avenir Regular" panose="020B0503020203020204" pitchFamily="34" charset="-78"/>
                <a:ea typeface="Helvetica World"/>
                <a:cs typeface="Avenir Regular" panose="020B0503020203020204" pitchFamily="34" charset="-78"/>
                <a:sym typeface="Helvetica World"/>
              </a:rPr>
              <a:t>emergency prep.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2345651" y="8305800"/>
            <a:ext cx="7620000" cy="26713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293"/>
              </a:lnSpc>
            </a:pPr>
            <a:r>
              <a:rPr lang="en-US" sz="3200" dirty="0">
                <a:solidFill>
                  <a:srgbClr val="1C2029"/>
                </a:solidFill>
                <a:latin typeface="Avenir Regular" panose="020B0503020203020204" pitchFamily="34" charset="-78"/>
                <a:ea typeface="Open Sauce SemiBold"/>
                <a:cs typeface="Avenir Regular" panose="020B0503020203020204" pitchFamily="34" charset="-78"/>
                <a:sym typeface="Open Sauce SemiBold"/>
              </a:rPr>
              <a:t>Reposition student mental bandwidth</a:t>
            </a:r>
          </a:p>
          <a:p>
            <a:pPr algn="l">
              <a:lnSpc>
                <a:spcPts val="5293"/>
              </a:lnSpc>
            </a:pPr>
            <a:r>
              <a:rPr lang="en-US" sz="3200" dirty="0">
                <a:solidFill>
                  <a:srgbClr val="1C2029"/>
                </a:solidFill>
                <a:latin typeface="Avenir Regular" panose="020B0503020203020204" pitchFamily="34" charset="-78"/>
                <a:ea typeface="Open Sauce SemiBold"/>
                <a:cs typeface="Avenir Regular" panose="020B0503020203020204" pitchFamily="34" charset="-78"/>
                <a:sym typeface="Open Sauce SemiBold"/>
              </a:rPr>
              <a:t>towards academic exploration and</a:t>
            </a:r>
          </a:p>
          <a:p>
            <a:pPr algn="l">
              <a:lnSpc>
                <a:spcPts val="5293"/>
              </a:lnSpc>
            </a:pPr>
            <a:r>
              <a:rPr lang="en-US" sz="3200" dirty="0">
                <a:solidFill>
                  <a:srgbClr val="1C2029"/>
                </a:solidFill>
                <a:latin typeface="Avenir Regular" panose="020B0503020203020204" pitchFamily="34" charset="-78"/>
                <a:ea typeface="Open Sauce SemiBold"/>
                <a:cs typeface="Avenir Regular" panose="020B0503020203020204" pitchFamily="34" charset="-78"/>
                <a:sym typeface="Open Sauce SemiBold"/>
              </a:rPr>
              <a:t>developmental social activities instead</a:t>
            </a:r>
          </a:p>
          <a:p>
            <a:pPr algn="l">
              <a:lnSpc>
                <a:spcPts val="5293"/>
              </a:lnSpc>
            </a:pPr>
            <a:r>
              <a:rPr lang="en-US" sz="3200" dirty="0">
                <a:solidFill>
                  <a:srgbClr val="1C2029"/>
                </a:solidFill>
                <a:latin typeface="Avenir Regular" panose="020B0503020203020204" pitchFamily="34" charset="-78"/>
                <a:ea typeface="Open Sauce SemiBold"/>
                <a:cs typeface="Avenir Regular" panose="020B0503020203020204" pitchFamily="34" charset="-78"/>
                <a:sym typeface="Open Sauce SemiBold"/>
              </a:rPr>
              <a:t>of self-monitoring.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BE239B-0B2C-4082-B5C7-EDE38E82774E}"/>
              </a:ext>
            </a:extLst>
          </p:cNvPr>
          <p:cNvSpPr txBox="1"/>
          <p:nvPr/>
        </p:nvSpPr>
        <p:spPr>
          <a:xfrm>
            <a:off x="22193250" y="7239000"/>
            <a:ext cx="5797042" cy="722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5293"/>
              </a:lnSpc>
            </a:pPr>
            <a:r>
              <a:rPr lang="en-US" sz="4400" b="1" dirty="0">
                <a:solidFill>
                  <a:srgbClr val="1C2029"/>
                </a:solidFill>
                <a:latin typeface="Lato" panose="020F0502020204030203" pitchFamily="34" charset="0"/>
                <a:ea typeface="Open Sauce SemiBold"/>
                <a:cs typeface="Open Sauce SemiBold"/>
                <a:sym typeface="Open Sauce SemiBold"/>
              </a:rPr>
              <a:t>Cognitive Restoration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3913904-B6F3-47F5-B769-D511566EDE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2087" y="304800"/>
            <a:ext cx="3814763" cy="1295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373A233-BDEE-419A-B676-DFD6447008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499300" cy="18288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523033" y="1680113"/>
            <a:ext cx="14401800" cy="1064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09"/>
              </a:lnSpc>
            </a:pPr>
            <a:r>
              <a:rPr lang="en-US" sz="6578" b="1" spc="217" dirty="0">
                <a:solidFill>
                  <a:schemeClr val="bg1"/>
                </a:solidFill>
                <a:latin typeface="Lato" panose="020F0502020204030203" pitchFamily="34" charset="0"/>
                <a:ea typeface="League Spartan"/>
                <a:cs typeface="League Spartan"/>
                <a:sym typeface="League Spartan"/>
              </a:rPr>
              <a:t>Power of Communal Alignment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039716" y="7785903"/>
            <a:ext cx="14087734" cy="2716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097"/>
              </a:lnSpc>
            </a:pPr>
            <a:r>
              <a:rPr lang="en-US" sz="4373" b="1" dirty="0">
                <a:solidFill>
                  <a:schemeClr val="bg1"/>
                </a:solidFill>
                <a:latin typeface="Lato" panose="020F0502020204030203" pitchFamily="34" charset="0"/>
                <a:ea typeface="Open Sauce SemiBold"/>
                <a:cs typeface="Open Sauce SemiBold"/>
                <a:sym typeface="Open Sauce SemiBold"/>
              </a:rPr>
              <a:t>Bridging Contexts for Trust</a:t>
            </a:r>
          </a:p>
          <a:p>
            <a:pPr algn="l">
              <a:lnSpc>
                <a:spcPts val="4764"/>
              </a:lnSpc>
            </a:pPr>
            <a:r>
              <a:rPr lang="en-US" sz="2935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True institutional safety is never built in silos. When parents and educators</a:t>
            </a:r>
          </a:p>
          <a:p>
            <a:pPr algn="l">
              <a:lnSpc>
                <a:spcPts val="4764"/>
              </a:lnSpc>
            </a:pPr>
            <a:r>
              <a:rPr lang="en-US" sz="2935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establish structured communication systems, children feel a cohesive net of trust</a:t>
            </a:r>
          </a:p>
          <a:p>
            <a:pPr algn="l">
              <a:lnSpc>
                <a:spcPts val="4764"/>
              </a:lnSpc>
            </a:pPr>
            <a:r>
              <a:rPr lang="en-US" sz="2935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surrounding their lives.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036799" y="11268640"/>
            <a:ext cx="14678025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1"/>
              </a:lnSpc>
            </a:pPr>
            <a:r>
              <a:rPr lang="en-US" sz="2986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An aligned adult ecosystem acts as a primary buffer against chronic anxiety,</a:t>
            </a:r>
          </a:p>
          <a:p>
            <a:pPr algn="l">
              <a:lnSpc>
                <a:spcPts val="3891"/>
              </a:lnSpc>
            </a:pPr>
            <a:r>
              <a:rPr lang="en-US" sz="2986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translating directly to improved behavioral regulation and classroom socialization.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566F352-BC34-4FD9-A395-28F101C214B7}"/>
              </a:ext>
            </a:extLst>
          </p:cNvPr>
          <p:cNvSpPr/>
          <p:nvPr/>
        </p:nvSpPr>
        <p:spPr>
          <a:xfrm>
            <a:off x="2990850" y="5638800"/>
            <a:ext cx="8610600" cy="8610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grpSp>
        <p:nvGrpSpPr>
          <p:cNvPr id="2" name="Group 2"/>
          <p:cNvGrpSpPr/>
          <p:nvPr/>
        </p:nvGrpSpPr>
        <p:grpSpPr>
          <a:xfrm>
            <a:off x="-331152" y="-228600"/>
            <a:ext cx="32511969" cy="18288000"/>
            <a:chOff x="1041400" y="5486400"/>
            <a:chExt cx="43349292" cy="24384000"/>
          </a:xfrm>
        </p:grpSpPr>
        <p:sp>
          <p:nvSpPr>
            <p:cNvPr id="3" name="Freeform 3"/>
            <p:cNvSpPr/>
            <p:nvPr/>
          </p:nvSpPr>
          <p:spPr>
            <a:xfrm>
              <a:off x="1041400" y="5486400"/>
              <a:ext cx="43349292" cy="24384000"/>
            </a:xfrm>
            <a:custGeom>
              <a:avLst/>
              <a:gdLst/>
              <a:ahLst/>
              <a:cxnLst/>
              <a:rect l="l" t="t" r="r" b="b"/>
              <a:pathLst>
                <a:path w="43349292" h="24384000">
                  <a:moveTo>
                    <a:pt x="0" y="0"/>
                  </a:moveTo>
                  <a:lnTo>
                    <a:pt x="43349292" y="0"/>
                  </a:lnTo>
                  <a:lnTo>
                    <a:pt x="43349292" y="24384000"/>
                  </a:lnTo>
                  <a:lnTo>
                    <a:pt x="0" y="2438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>
                            <a14:foregroundMark x1="19375" y1="35556" x2="19375" y2="35556"/>
                            <a14:foregroundMark x1="19375" y1="35556" x2="15234" y2="39167"/>
                            <a14:foregroundMark x1="15234" y1="39167" x2="14102" y2="41528"/>
                            <a14:foregroundMark x1="14102" y1="41528" x2="13711" y2="45625"/>
                            <a14:foregroundMark x1="13711" y1="45625" x2="14883" y2="48056"/>
                            <a14:foregroundMark x1="14883" y1="48056" x2="18789" y2="46597"/>
                            <a14:foregroundMark x1="18789" y1="46597" x2="21445" y2="41458"/>
                            <a14:foregroundMark x1="21445" y1="41458" x2="22031" y2="36667"/>
                            <a14:foregroundMark x1="22031" y1="36667" x2="19102" y2="35000"/>
                            <a14:foregroundMark x1="19102" y1="34444" x2="17305" y2="35417"/>
                            <a14:foregroundMark x1="17305" y1="35417" x2="14023" y2="39861"/>
                            <a14:foregroundMark x1="14023" y1="39861" x2="12539" y2="45208"/>
                            <a14:foregroundMark x1="12539" y1="45208" x2="12812" y2="48681"/>
                            <a14:foregroundMark x1="12812" y1="48681" x2="17227" y2="47222"/>
                            <a14:foregroundMark x1="17227" y1="47222" x2="21953" y2="41319"/>
                            <a14:foregroundMark x1="21953" y1="41319" x2="23906" y2="36319"/>
                            <a14:foregroundMark x1="23906" y1="36319" x2="24023" y2="35347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PK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CB89B872-AC20-4535-9C04-207160DB25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2087" y="304800"/>
            <a:ext cx="3814763" cy="1295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730946E-56EE-4067-94C2-10C6A129A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499300" cy="18288000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-1581116" y="-762000"/>
            <a:ext cx="35356766" cy="19888200"/>
            <a:chOff x="0" y="0"/>
            <a:chExt cx="43349292" cy="2438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349292" cy="24384000"/>
            </a:xfrm>
            <a:custGeom>
              <a:avLst/>
              <a:gdLst/>
              <a:ahLst/>
              <a:cxnLst/>
              <a:rect l="l" t="t" r="r" b="b"/>
              <a:pathLst>
                <a:path w="43349292" h="24384000">
                  <a:moveTo>
                    <a:pt x="0" y="0"/>
                  </a:moveTo>
                  <a:lnTo>
                    <a:pt x="43349292" y="0"/>
                  </a:lnTo>
                  <a:lnTo>
                    <a:pt x="43349292" y="24384000"/>
                  </a:lnTo>
                  <a:lnTo>
                    <a:pt x="0" y="2438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355" r="89645"/>
                        </a14:imgEffect>
                      </a14:imgLayer>
                    </a14:imgProps>
                  </a:ext>
                </a:extLst>
              </a:blip>
              <a:stretch>
                <a:fillRect l="-448" r="-448"/>
              </a:stretch>
            </a:blipFill>
          </p:spPr>
          <p:txBody>
            <a:bodyPr/>
            <a:lstStyle/>
            <a:p>
              <a:endParaRPr lang="en-PK" dirty="0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980481" y="1643062"/>
            <a:ext cx="11163871" cy="10981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450"/>
              </a:lnSpc>
            </a:pPr>
            <a:r>
              <a:rPr lang="en-US" sz="6750" b="1" dirty="0">
                <a:solidFill>
                  <a:schemeClr val="bg1"/>
                </a:solidFill>
                <a:latin typeface="Lato" panose="020F0502020204030203" pitchFamily="34" charset="0"/>
                <a:ea typeface="Raleway Heavy"/>
                <a:cs typeface="Raleway Heavy"/>
                <a:sym typeface="Raleway Heavy"/>
              </a:rPr>
              <a:t>Proactive vs. Reactive Safety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62012" y="8491537"/>
            <a:ext cx="12830175" cy="2755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4"/>
              </a:lnSpc>
            </a:pPr>
            <a:r>
              <a:rPr lang="en-US" sz="4500" dirty="0">
                <a:solidFill>
                  <a:srgbClr val="21232D"/>
                </a:solidFill>
                <a:latin typeface="Lato" panose="020F0502020204030203" pitchFamily="34" charset="0"/>
                <a:ea typeface="Nourd Bold"/>
                <a:cs typeface="Nourd Bold"/>
                <a:sym typeface="Nourd Bold"/>
              </a:rPr>
              <a:t>Proactive Safety culture</a:t>
            </a:r>
          </a:p>
          <a:p>
            <a:pPr algn="l">
              <a:lnSpc>
                <a:spcPts val="5409"/>
              </a:lnSpc>
            </a:pPr>
            <a:r>
              <a:rPr lang="en-US" sz="3200" spc="56" dirty="0">
                <a:solidFill>
                  <a:srgbClr val="5E6066"/>
                </a:solidFill>
                <a:latin typeface="Avenir Regular" panose="020B0503020203020204" pitchFamily="34" charset="-78"/>
                <a:ea typeface="Marykate"/>
                <a:cs typeface="Avenir Regular" panose="020B0503020203020204" pitchFamily="34" charset="-78"/>
                <a:sym typeface="Marykate"/>
              </a:rPr>
              <a:t>Focuses on preventative cultural integration. This includes</a:t>
            </a:r>
          </a:p>
          <a:p>
            <a:pPr algn="l">
              <a:lnSpc>
                <a:spcPts val="5409"/>
              </a:lnSpc>
            </a:pPr>
            <a:r>
              <a:rPr lang="en-US" sz="3200" spc="56" dirty="0">
                <a:solidFill>
                  <a:srgbClr val="5E6066"/>
                </a:solidFill>
                <a:latin typeface="Avenir Regular" panose="020B0503020203020204" pitchFamily="34" charset="-78"/>
                <a:ea typeface="Marykate"/>
                <a:cs typeface="Avenir Regular" panose="020B0503020203020204" pitchFamily="34" charset="-78"/>
                <a:sym typeface="Marykate"/>
              </a:rPr>
              <a:t>positive climate structures, transparent daily routines, predictable</a:t>
            </a:r>
          </a:p>
          <a:p>
            <a:pPr algn="l">
              <a:lnSpc>
                <a:spcPts val="5484"/>
              </a:lnSpc>
            </a:pPr>
            <a:r>
              <a:rPr lang="en-US" sz="3200" spc="61" dirty="0">
                <a:solidFill>
                  <a:srgbClr val="5E6066"/>
                </a:solidFill>
                <a:latin typeface="Avenir Regular" panose="020B0503020203020204" pitchFamily="34" charset="-78"/>
                <a:ea typeface="Marykate"/>
                <a:cs typeface="Avenir Regular" panose="020B0503020203020204" pitchFamily="34" charset="-78"/>
                <a:sym typeface="Marykate"/>
              </a:rPr>
              <a:t>environments, and organic trust channels.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285852" y="11747632"/>
            <a:ext cx="10858500" cy="1174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45"/>
              </a:lnSpc>
            </a:pPr>
            <a:r>
              <a:rPr lang="en-US" sz="3200" spc="88" dirty="0">
                <a:solidFill>
                  <a:srgbClr val="5E6066"/>
                </a:solidFill>
                <a:latin typeface="Avenir Regular" panose="020B0503020203020204" pitchFamily="34" charset="-78"/>
                <a:ea typeface="Marykate"/>
                <a:cs typeface="Avenir Regular" panose="020B0503020203020204" pitchFamily="34" charset="-78"/>
                <a:sym typeface="Marykate"/>
              </a:rPr>
              <a:t>Proactivity reduces basic institutional strain and catches</a:t>
            </a:r>
          </a:p>
          <a:p>
            <a:pPr algn="l">
              <a:lnSpc>
                <a:spcPts val="4799"/>
              </a:lnSpc>
            </a:pPr>
            <a:r>
              <a:rPr lang="en-US" sz="3200" spc="65" dirty="0">
                <a:solidFill>
                  <a:srgbClr val="5E6066"/>
                </a:solidFill>
                <a:latin typeface="Avenir Regular" panose="020B0503020203020204" pitchFamily="34" charset="-78"/>
                <a:ea typeface="Marykate"/>
                <a:cs typeface="Avenir Regular" panose="020B0503020203020204" pitchFamily="34" charset="-78"/>
                <a:sym typeface="Marykate"/>
              </a:rPr>
              <a:t>environmental stressors long before escalation.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518817" y="8478184"/>
            <a:ext cx="12378063" cy="2780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2"/>
              </a:lnSpc>
            </a:pPr>
            <a:r>
              <a:rPr lang="en-US" sz="4500" dirty="0">
                <a:solidFill>
                  <a:srgbClr val="21232D"/>
                </a:solidFill>
                <a:latin typeface="Lato" panose="020F0502020204030203" pitchFamily="34" charset="0"/>
                <a:ea typeface="Nourd Bold"/>
                <a:cs typeface="Nourd Bold"/>
                <a:sym typeface="Nourd Bold"/>
              </a:rPr>
              <a:t>Reactive Safety Hardware</a:t>
            </a:r>
          </a:p>
          <a:p>
            <a:pPr algn="l">
              <a:lnSpc>
                <a:spcPts val="5498"/>
              </a:lnSpc>
            </a:pPr>
            <a:r>
              <a:rPr lang="en-US" sz="3200" spc="61" dirty="0">
                <a:solidFill>
                  <a:srgbClr val="5E6066"/>
                </a:solidFill>
                <a:latin typeface="Avenir Regular" panose="020B0503020203020204" pitchFamily="34" charset="-78"/>
                <a:ea typeface="Marykate"/>
                <a:cs typeface="Avenir Regular" panose="020B0503020203020204" pitchFamily="34" charset="-78"/>
                <a:sym typeface="Marykate"/>
              </a:rPr>
              <a:t>Acts as critical incident response protocols. This category</a:t>
            </a:r>
          </a:p>
          <a:p>
            <a:pPr algn="l">
              <a:lnSpc>
                <a:spcPts val="5498"/>
              </a:lnSpc>
            </a:pPr>
            <a:r>
              <a:rPr lang="en-US" sz="3200" spc="61" dirty="0">
                <a:solidFill>
                  <a:srgbClr val="5E6066"/>
                </a:solidFill>
                <a:latin typeface="Avenir Regular" panose="020B0503020203020204" pitchFamily="34" charset="-78"/>
                <a:ea typeface="Marykate"/>
                <a:cs typeface="Avenir Regular" panose="020B0503020203020204" pitchFamily="34" charset="-78"/>
                <a:sym typeface="Marykate"/>
              </a:rPr>
              <a:t>includes locks, perimeter screening, crisis action guidelines, and</a:t>
            </a:r>
          </a:p>
          <a:p>
            <a:pPr algn="l">
              <a:lnSpc>
                <a:spcPts val="5498"/>
              </a:lnSpc>
            </a:pPr>
            <a:r>
              <a:rPr lang="en-US" sz="3200" spc="61" dirty="0">
                <a:solidFill>
                  <a:srgbClr val="5E6066"/>
                </a:solidFill>
                <a:latin typeface="Avenir Regular" panose="020B0503020203020204" pitchFamily="34" charset="-78"/>
                <a:ea typeface="Marykate"/>
                <a:cs typeface="Avenir Regular" panose="020B0503020203020204" pitchFamily="34" charset="-78"/>
                <a:sym typeface="Marykate"/>
              </a:rPr>
              <a:t>active security response maneuvers.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543334" y="11788190"/>
            <a:ext cx="12411075" cy="1177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60"/>
              </a:lnSpc>
            </a:pPr>
            <a:r>
              <a:rPr lang="en-US" sz="3200" spc="48" dirty="0">
                <a:solidFill>
                  <a:srgbClr val="5E6066"/>
                </a:solidFill>
                <a:latin typeface="Avenir Regular" panose="020B0503020203020204" pitchFamily="34" charset="-78"/>
                <a:ea typeface="Marykate"/>
                <a:cs typeface="Avenir Regular" panose="020B0503020203020204" pitchFamily="34" charset="-78"/>
                <a:sym typeface="Marykate"/>
              </a:rPr>
              <a:t>Reactive protocols are indispensable when emergency situations</a:t>
            </a:r>
          </a:p>
          <a:p>
            <a:pPr algn="l">
              <a:lnSpc>
                <a:spcPts val="4660"/>
              </a:lnSpc>
            </a:pPr>
            <a:r>
              <a:rPr lang="en-US" sz="3200" spc="48" dirty="0">
                <a:solidFill>
                  <a:srgbClr val="5E6066"/>
                </a:solidFill>
                <a:latin typeface="Avenir Regular" panose="020B0503020203020204" pitchFamily="34" charset="-78"/>
                <a:ea typeface="Marykate"/>
                <a:cs typeface="Avenir Regular" panose="020B0503020203020204" pitchFamily="34" charset="-78"/>
                <a:sym typeface="Marykate"/>
              </a:rPr>
              <a:t>emerge, but they cannot replace a relational safety net.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2B0AC11-276B-44D3-A816-4AC3448494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2087" y="304800"/>
            <a:ext cx="3814763" cy="1295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1B26D25-FCDC-499C-A77E-53B16A0594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499300" cy="18288000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0" y="0"/>
            <a:ext cx="32511969" cy="18288000"/>
            <a:chOff x="0" y="0"/>
            <a:chExt cx="43349292" cy="2438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349292" cy="24384000"/>
            </a:xfrm>
            <a:custGeom>
              <a:avLst/>
              <a:gdLst/>
              <a:ahLst/>
              <a:cxnLst/>
              <a:rect l="l" t="t" r="r" b="b"/>
              <a:pathLst>
                <a:path w="43349292" h="24384000">
                  <a:moveTo>
                    <a:pt x="0" y="0"/>
                  </a:moveTo>
                  <a:lnTo>
                    <a:pt x="43349292" y="0"/>
                  </a:lnTo>
                  <a:lnTo>
                    <a:pt x="43349292" y="24384000"/>
                  </a:lnTo>
                  <a:lnTo>
                    <a:pt x="0" y="2438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2639" b="99653" l="10000" r="97852">
                            <a14:foregroundMark x1="50039" y1="33056" x2="49727" y2="36597"/>
                            <a14:foregroundMark x1="49805" y1="47292" x2="50781" y2="72847"/>
                            <a14:foregroundMark x1="50781" y1="72847" x2="51719" y2="77778"/>
                            <a14:foregroundMark x1="51719" y1="77778" x2="50391" y2="83333"/>
                            <a14:foregroundMark x1="50391" y1="83333" x2="49609" y2="96944"/>
                            <a14:foregroundMark x1="49609" y1="96944" x2="56133" y2="98958"/>
                            <a14:foregroundMark x1="56133" y1="98958" x2="97852" y2="93542"/>
                            <a14:foregroundMark x1="97852" y1="93542" x2="83242" y2="28750"/>
                            <a14:foregroundMark x1="83242" y1="28750" x2="54727" y2="25903"/>
                            <a14:foregroundMark x1="54727" y1="25903" x2="54727" y2="25694"/>
                            <a14:foregroundMark x1="66484" y1="50694" x2="97344" y2="97986"/>
                            <a14:foregroundMark x1="97344" y1="97986" x2="52227" y2="12917"/>
                            <a14:foregroundMark x1="52227" y1="12917" x2="52188" y2="44097"/>
                            <a14:foregroundMark x1="52188" y1="44097" x2="56172" y2="56528"/>
                            <a14:foregroundMark x1="56172" y1="56528" x2="61758" y2="60903"/>
                            <a14:foregroundMark x1="72227" y1="27708" x2="86289" y2="98194"/>
                            <a14:foregroundMark x1="86289" y1="98194" x2="99766" y2="30903"/>
                            <a14:foregroundMark x1="99766" y1="30903" x2="98203" y2="4861"/>
                            <a14:foregroundMark x1="98203" y1="4861" x2="96563" y2="1528"/>
                            <a14:foregroundMark x1="96563" y1="1528" x2="53672" y2="2639"/>
                            <a14:foregroundMark x1="53672" y1="2639" x2="53320" y2="12361"/>
                            <a14:foregroundMark x1="53320" y1="12361" x2="73438" y2="33750"/>
                            <a14:foregroundMark x1="62578" y1="36597" x2="56758" y2="32083"/>
                            <a14:foregroundMark x1="56758" y1="32083" x2="52422" y2="36181"/>
                            <a14:foregroundMark x1="52422" y1="36181" x2="54453" y2="45278"/>
                            <a14:foregroundMark x1="54453" y1="45278" x2="60273" y2="46875"/>
                            <a14:foregroundMark x1="60273" y1="46875" x2="66602" y2="32292"/>
                            <a14:foregroundMark x1="77930" y1="72708" x2="60781" y2="69097"/>
                            <a14:foregroundMark x1="60781" y1="69097" x2="56523" y2="71667"/>
                            <a14:foregroundMark x1="56523" y1="71667" x2="52070" y2="77500"/>
                            <a14:foregroundMark x1="52070" y1="77500" x2="50742" y2="90347"/>
                            <a14:foregroundMark x1="50742" y1="90347" x2="50781" y2="93889"/>
                            <a14:foregroundMark x1="50781" y1="93889" x2="54102" y2="97639"/>
                            <a14:foregroundMark x1="54102" y1="97639" x2="61055" y2="99653"/>
                            <a14:foregroundMark x1="61055" y1="99653" x2="86719" y2="95972"/>
                            <a14:foregroundMark x1="86719" y1="95972" x2="90352" y2="83611"/>
                            <a14:foregroundMark x1="90352" y1="83611" x2="86523" y2="76875"/>
                            <a14:foregroundMark x1="86523" y1="76875" x2="85391" y2="76042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PK" dirty="0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504345" y="1574796"/>
            <a:ext cx="10591800" cy="1122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30"/>
              </a:lnSpc>
            </a:pPr>
            <a:r>
              <a:rPr lang="en-US" sz="6950" b="1" spc="347" dirty="0">
                <a:solidFill>
                  <a:schemeClr val="bg1"/>
                </a:solidFill>
                <a:latin typeface="Lato" panose="020F0502020204030203" pitchFamily="34" charset="0"/>
                <a:ea typeface="Telegraf"/>
                <a:cs typeface="Telegraf"/>
                <a:sym typeface="Telegraf"/>
              </a:rPr>
              <a:t>The Cognitive Dividend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87555" y="7065435"/>
            <a:ext cx="4895850" cy="716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0"/>
              </a:lnSpc>
            </a:pPr>
            <a:r>
              <a:rPr lang="en-US" sz="4393" b="1" spc="377" dirty="0">
                <a:solidFill>
                  <a:schemeClr val="bg1"/>
                </a:solidFill>
                <a:latin typeface="Lato" panose="020F0502020204030203" pitchFamily="34" charset="0"/>
                <a:ea typeface="Telegraf"/>
                <a:cs typeface="Telegraf"/>
                <a:sym typeface="Telegraf"/>
              </a:rPr>
              <a:t>Shielding Focus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03675" y="8213923"/>
            <a:ext cx="11240776" cy="17257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30"/>
              </a:lnSpc>
            </a:pPr>
            <a:r>
              <a:rPr lang="en-US" sz="3120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When student environments are highly consistent, children</a:t>
            </a:r>
          </a:p>
          <a:p>
            <a:pPr algn="l">
              <a:lnSpc>
                <a:spcPts val="4630"/>
              </a:lnSpc>
            </a:pPr>
            <a:r>
              <a:rPr lang="en-US" sz="3120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enter classrooms without carrying the hypervigilant burden of</a:t>
            </a:r>
          </a:p>
          <a:p>
            <a:pPr algn="l">
              <a:lnSpc>
                <a:spcPts val="4630"/>
              </a:lnSpc>
            </a:pPr>
            <a:r>
              <a:rPr lang="en-US" sz="3120" dirty="0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assessing threat levels.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10297" y="10775274"/>
            <a:ext cx="11858625" cy="1779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43"/>
              </a:lnSpc>
            </a:pPr>
            <a:r>
              <a:rPr lang="en-US" sz="3253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This psychological predictability reallocates brain bandwidth</a:t>
            </a:r>
          </a:p>
          <a:p>
            <a:pPr algn="l">
              <a:lnSpc>
                <a:spcPts val="4743"/>
              </a:lnSpc>
            </a:pPr>
            <a:r>
              <a:rPr lang="en-US" sz="3253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toward creativity, critical solving, and lasting developmental</a:t>
            </a:r>
          </a:p>
          <a:p>
            <a:pPr algn="l">
              <a:lnSpc>
                <a:spcPts val="4743"/>
              </a:lnSpc>
            </a:pPr>
            <a:r>
              <a:rPr lang="en-US" sz="3253">
                <a:solidFill>
                  <a:schemeClr val="bg1"/>
                </a:solidFill>
                <a:latin typeface="Avenir Regular" panose="020B0503020203020204" pitchFamily="34" charset="-78"/>
                <a:ea typeface="Inter"/>
                <a:cs typeface="Avenir Regular" panose="020B0503020203020204" pitchFamily="34" charset="-78"/>
                <a:sym typeface="Inter"/>
              </a:rPr>
              <a:t>memory formation.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5C0C4-D01A-4655-A528-E171E2854C21}"/>
              </a:ext>
            </a:extLst>
          </p:cNvPr>
          <p:cNvSpPr/>
          <p:nvPr/>
        </p:nvSpPr>
        <p:spPr>
          <a:xfrm>
            <a:off x="15883520" y="0"/>
            <a:ext cx="366129" cy="1828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D955DB-C00E-4428-9B11-1737C38E24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" y="16561001"/>
            <a:ext cx="3814763" cy="1295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CB306FD-9186-4B02-9535-5E0B146F3F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499300" cy="18288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410935" y="1568104"/>
            <a:ext cx="12477750" cy="1180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10"/>
              </a:lnSpc>
            </a:pPr>
            <a:r>
              <a:rPr lang="en-US" sz="7292" b="1" spc="240" dirty="0">
                <a:solidFill>
                  <a:schemeClr val="bg1"/>
                </a:solidFill>
                <a:latin typeface="Lato" panose="020F0502020204030203" pitchFamily="34" charset="0"/>
                <a:ea typeface="Telegraf"/>
                <a:cs typeface="Telegraf"/>
                <a:sym typeface="Telegraf"/>
              </a:rPr>
              <a:t>Daily Household Strategies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779749" y="4773384"/>
            <a:ext cx="22869525" cy="1059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3441" b="1" spc="151" dirty="0">
                <a:solidFill>
                  <a:schemeClr val="bg1"/>
                </a:solidFill>
                <a:latin typeface="Avenir Regular" panose="020B0503020203020204" pitchFamily="34" charset="-78"/>
                <a:ea typeface="Helvetica World"/>
                <a:cs typeface="Avenir Regular" panose="020B0503020203020204" pitchFamily="34" charset="-78"/>
                <a:sym typeface="Helvetica World"/>
              </a:rPr>
              <a:t>Consistent Nomenclature: </a:t>
            </a:r>
            <a:r>
              <a:rPr lang="en-US" sz="3441" spc="151" dirty="0">
                <a:solidFill>
                  <a:schemeClr val="bg1"/>
                </a:solidFill>
                <a:latin typeface="Avenir Regular" panose="020B0503020203020204" pitchFamily="34" charset="-78"/>
                <a:ea typeface="Helvetica World"/>
                <a:cs typeface="Avenir Regular" panose="020B0503020203020204" pitchFamily="34" charset="-78"/>
                <a:sym typeface="Helvetica World"/>
              </a:rPr>
              <a:t>Reinforce standard school guidelines at home using calm, matter-of-fact structural descriptions.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779719" y="6191794"/>
            <a:ext cx="23069550" cy="1073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3487" b="1" spc="125" dirty="0">
                <a:solidFill>
                  <a:schemeClr val="bg1"/>
                </a:solidFill>
                <a:latin typeface="Avenir Regular" panose="020B0503020203020204" pitchFamily="34" charset="-78"/>
                <a:ea typeface="Helvetica World"/>
                <a:cs typeface="Avenir Regular" panose="020B0503020203020204" pitchFamily="34" charset="-78"/>
                <a:sym typeface="Helvetica World"/>
              </a:rPr>
              <a:t>Predictable Arrivals: </a:t>
            </a:r>
            <a:r>
              <a:rPr lang="en-US" sz="3487" spc="125" dirty="0">
                <a:solidFill>
                  <a:schemeClr val="bg1"/>
                </a:solidFill>
                <a:latin typeface="Avenir Regular" panose="020B0503020203020204" pitchFamily="34" charset="-78"/>
                <a:ea typeface="Helvetica World"/>
                <a:cs typeface="Avenir Regular" panose="020B0503020203020204" pitchFamily="34" charset="-78"/>
                <a:sym typeface="Helvetica World"/>
              </a:rPr>
              <a:t>Align daily drop-offs with simple, comforting transitional rituals to lower separation stress.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755834" y="7465888"/>
            <a:ext cx="21364575" cy="989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3214" b="1" spc="225" dirty="0">
                <a:solidFill>
                  <a:schemeClr val="bg1"/>
                </a:solidFill>
                <a:latin typeface="Avenir Regular" panose="020B0503020203020204" pitchFamily="34" charset="-78"/>
                <a:ea typeface="Helvetica World"/>
                <a:cs typeface="Avenir Regular" panose="020B0503020203020204" pitchFamily="34" charset="-78"/>
                <a:sym typeface="Helvetica World"/>
              </a:rPr>
              <a:t>Unbiased Dialogue: </a:t>
            </a:r>
            <a:r>
              <a:rPr lang="en-US" sz="3214" spc="225" dirty="0">
                <a:solidFill>
                  <a:schemeClr val="bg1"/>
                </a:solidFill>
                <a:latin typeface="Avenir Regular" panose="020B0503020203020204" pitchFamily="34" charset="-78"/>
                <a:ea typeface="Helvetica World"/>
                <a:cs typeface="Avenir Regular" panose="020B0503020203020204" pitchFamily="34" charset="-78"/>
                <a:sym typeface="Helvetica World"/>
              </a:rPr>
              <a:t>Present periodic drills to children as "standard preparedness routines" like donning appropriate rain gear.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838450" y="8839200"/>
            <a:ext cx="22479000" cy="10543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3426" b="1" spc="161" dirty="0">
                <a:solidFill>
                  <a:schemeClr val="bg1"/>
                </a:solidFill>
                <a:latin typeface="Avenir Regular" panose="020B0503020203020204" pitchFamily="34" charset="-78"/>
                <a:ea typeface="Helvetica World"/>
                <a:cs typeface="Avenir Regular" panose="020B0503020203020204" pitchFamily="34" charset="-78"/>
                <a:sym typeface="Helvetica World"/>
              </a:rPr>
              <a:t>Channel Boundaries: </a:t>
            </a:r>
            <a:r>
              <a:rPr lang="en-US" sz="3426" spc="161" dirty="0">
                <a:solidFill>
                  <a:schemeClr val="bg1"/>
                </a:solidFill>
                <a:latin typeface="Avenir Regular" panose="020B0503020203020204" pitchFamily="34" charset="-78"/>
                <a:ea typeface="Helvetica World"/>
                <a:cs typeface="Avenir Regular" panose="020B0503020203020204" pitchFamily="34" charset="-78"/>
                <a:sym typeface="Helvetica World"/>
              </a:rPr>
              <a:t>Interact with notification hubs productively without turning updates into daily stress </a:t>
            </a:r>
            <a:r>
              <a:rPr lang="en-US" sz="3082" spc="320" dirty="0">
                <a:solidFill>
                  <a:schemeClr val="bg1"/>
                </a:solidFill>
                <a:latin typeface="Avenir Regular" panose="020B0503020203020204" pitchFamily="34" charset="-78"/>
                <a:ea typeface="Helvetica World"/>
                <a:cs typeface="Avenir Regular" panose="020B0503020203020204" pitchFamily="34" charset="-78"/>
                <a:sym typeface="Helvetica World"/>
              </a:rPr>
              <a:t>moments.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37E1760-E5FB-4DB8-A4E2-3AD3BC03DA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2087" y="304800"/>
            <a:ext cx="3814763" cy="1295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A02245C-FC69-41EA-8B33-382A89A745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499300" cy="18288000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0" y="0"/>
            <a:ext cx="32511969" cy="18288000"/>
            <a:chOff x="0" y="0"/>
            <a:chExt cx="43349292" cy="2438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349292" cy="24384000"/>
            </a:xfrm>
            <a:custGeom>
              <a:avLst/>
              <a:gdLst/>
              <a:ahLst/>
              <a:cxnLst/>
              <a:rect l="l" t="t" r="r" b="b"/>
              <a:pathLst>
                <a:path w="43349292" h="24384000">
                  <a:moveTo>
                    <a:pt x="0" y="0"/>
                  </a:moveTo>
                  <a:lnTo>
                    <a:pt x="43349292" y="0"/>
                  </a:lnTo>
                  <a:lnTo>
                    <a:pt x="43349292" y="24384000"/>
                  </a:lnTo>
                  <a:lnTo>
                    <a:pt x="0" y="2438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355" r="89645"/>
                        </a14:imgEffect>
                      </a14:imgLayer>
                    </a14:imgProps>
                  </a:ext>
                </a:extLst>
              </a:blip>
              <a:stretch>
                <a:fillRect l="-448" r="-448"/>
              </a:stretch>
            </a:blipFill>
          </p:spPr>
          <p:txBody>
            <a:bodyPr/>
            <a:lstStyle/>
            <a:p>
              <a:endParaRPr lang="en-PK" dirty="0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431679" y="1628775"/>
            <a:ext cx="13751171" cy="11564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975"/>
              </a:lnSpc>
            </a:pPr>
            <a:r>
              <a:rPr lang="en-US" sz="7125" b="1" dirty="0">
                <a:solidFill>
                  <a:schemeClr val="bg1"/>
                </a:solidFill>
                <a:latin typeface="Lato" panose="020F0502020204030203" pitchFamily="34" charset="0"/>
                <a:ea typeface="Now Bold"/>
                <a:cs typeface="Now Bold"/>
                <a:sym typeface="Now Bold"/>
              </a:rPr>
              <a:t>Cultivating Holistic School Safety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814441" y="7568390"/>
            <a:ext cx="7500995" cy="564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45"/>
              </a:lnSpc>
            </a:pPr>
            <a:r>
              <a:rPr lang="en-US" sz="3200" spc="149" dirty="0">
                <a:solidFill>
                  <a:schemeClr val="bg1"/>
                </a:solidFill>
                <a:latin typeface="Avenir Regular" panose="020B0503020203020204" pitchFamily="34" charset="-78"/>
                <a:ea typeface="Roboto"/>
                <a:cs typeface="Avenir Regular" panose="020B0503020203020204" pitchFamily="34" charset="-78"/>
                <a:sym typeface="Roboto"/>
              </a:rPr>
              <a:t>Collaborative Communication (40%)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7827169" y="8297355"/>
            <a:ext cx="8170249" cy="28278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747"/>
              </a:lnSpc>
            </a:pPr>
            <a:r>
              <a:rPr lang="en-US" sz="3200" spc="156" dirty="0">
                <a:solidFill>
                  <a:schemeClr val="bg1"/>
                </a:solidFill>
                <a:latin typeface="Avenir Regular" panose="020B0503020203020204" pitchFamily="34" charset="-78"/>
                <a:ea typeface="Roboto"/>
                <a:cs typeface="Avenir Regular" panose="020B0503020203020204" pitchFamily="34" charset="-78"/>
                <a:sym typeface="Roboto"/>
              </a:rPr>
              <a:t>Routine Environmental Sync (30%)</a:t>
            </a:r>
          </a:p>
          <a:p>
            <a:pPr algn="l">
              <a:lnSpc>
                <a:spcPts val="7747"/>
              </a:lnSpc>
            </a:pPr>
            <a:r>
              <a:rPr lang="en-US" sz="3200" spc="156" dirty="0">
                <a:solidFill>
                  <a:schemeClr val="bg1"/>
                </a:solidFill>
                <a:latin typeface="Avenir Regular" panose="020B0503020203020204" pitchFamily="34" charset="-78"/>
                <a:ea typeface="Roboto"/>
                <a:cs typeface="Avenir Regular" panose="020B0503020203020204" pitchFamily="34" charset="-78"/>
                <a:sym typeface="Roboto"/>
              </a:rPr>
              <a:t>Crisis Action &amp; Drills (20%)</a:t>
            </a:r>
          </a:p>
          <a:p>
            <a:pPr algn="l">
              <a:lnSpc>
                <a:spcPts val="7747"/>
              </a:lnSpc>
            </a:pPr>
            <a:r>
              <a:rPr lang="en-US" sz="3200" spc="156" dirty="0">
                <a:solidFill>
                  <a:schemeClr val="bg1"/>
                </a:solidFill>
                <a:latin typeface="Avenir Regular" panose="020B0503020203020204" pitchFamily="34" charset="-78"/>
                <a:ea typeface="Roboto"/>
                <a:cs typeface="Avenir Regular" panose="020B0503020203020204" pitchFamily="34" charset="-78"/>
                <a:sym typeface="Roboto"/>
              </a:rPr>
              <a:t>Physical Hardening &amp; Entry (10%)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847850" y="14396299"/>
            <a:ext cx="21131835" cy="9759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16"/>
              </a:lnSpc>
            </a:pPr>
            <a:r>
              <a:rPr lang="en-US" sz="3200" spc="134" dirty="0">
                <a:solidFill>
                  <a:schemeClr val="bg1"/>
                </a:solidFill>
                <a:latin typeface="Avenir Regular" panose="020B0503020203020204" pitchFamily="34" charset="-78"/>
                <a:ea typeface="Roboto"/>
                <a:cs typeface="Avenir Regular" panose="020B0503020203020204" pitchFamily="34" charset="-78"/>
                <a:sym typeface="Roboto"/>
              </a:rPr>
              <a:t>An integrated framework relies heavily on non-hardware solutions. Dynamic community communication</a:t>
            </a:r>
          </a:p>
          <a:p>
            <a:pPr algn="ctr">
              <a:lnSpc>
                <a:spcPts val="3816"/>
              </a:lnSpc>
            </a:pPr>
            <a:r>
              <a:rPr lang="en-US" sz="3200" spc="134" dirty="0">
                <a:solidFill>
                  <a:schemeClr val="bg1"/>
                </a:solidFill>
                <a:latin typeface="Avenir Regular" panose="020B0503020203020204" pitchFamily="34" charset="-78"/>
                <a:ea typeface="Roboto"/>
                <a:cs typeface="Avenir Regular" panose="020B0503020203020204" pitchFamily="34" charset="-78"/>
                <a:sym typeface="Roboto"/>
              </a:rPr>
              <a:t>channels and consistent routines constitute 70% of the foundational trust environment.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D1D85C9-F61B-4A9C-AA04-23DFB1F96A09}"/>
              </a:ext>
            </a:extLst>
          </p:cNvPr>
          <p:cNvSpPr/>
          <p:nvPr/>
        </p:nvSpPr>
        <p:spPr>
          <a:xfrm>
            <a:off x="17392650" y="7772400"/>
            <a:ext cx="228600" cy="228600"/>
          </a:xfrm>
          <a:prstGeom prst="rect">
            <a:avLst/>
          </a:prstGeom>
          <a:solidFill>
            <a:srgbClr val="BA100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825907-FE67-49DF-AF97-9B50F1A4BEF4}"/>
              </a:ext>
            </a:extLst>
          </p:cNvPr>
          <p:cNvSpPr/>
          <p:nvPr/>
        </p:nvSpPr>
        <p:spPr>
          <a:xfrm>
            <a:off x="17392650" y="8763000"/>
            <a:ext cx="228600" cy="228600"/>
          </a:xfrm>
          <a:prstGeom prst="rect">
            <a:avLst/>
          </a:prstGeom>
          <a:solidFill>
            <a:srgbClr val="E55C5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7D9AD2-0D17-45BF-9D2C-ED3580F8C373}"/>
              </a:ext>
            </a:extLst>
          </p:cNvPr>
          <p:cNvSpPr/>
          <p:nvPr/>
        </p:nvSpPr>
        <p:spPr>
          <a:xfrm>
            <a:off x="17381137" y="9753600"/>
            <a:ext cx="228600" cy="228600"/>
          </a:xfrm>
          <a:prstGeom prst="rect">
            <a:avLst/>
          </a:prstGeom>
          <a:solidFill>
            <a:srgbClr val="7908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399D1A-57C9-4174-85C9-77B763A392B3}"/>
              </a:ext>
            </a:extLst>
          </p:cNvPr>
          <p:cNvSpPr/>
          <p:nvPr/>
        </p:nvSpPr>
        <p:spPr>
          <a:xfrm>
            <a:off x="17381137" y="10668000"/>
            <a:ext cx="228600" cy="228600"/>
          </a:xfrm>
          <a:prstGeom prst="rect">
            <a:avLst/>
          </a:prstGeom>
          <a:solidFill>
            <a:srgbClr val="969F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FE3222-6954-47CA-8E87-FEEA631D2D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2087" y="304800"/>
            <a:ext cx="3814763" cy="1295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CF8241C-F412-495C-808B-E08C894AC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37" y="34156"/>
            <a:ext cx="32499300" cy="18288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304791" y="1676616"/>
            <a:ext cx="10067925" cy="1029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867"/>
              </a:lnSpc>
            </a:pPr>
            <a:r>
              <a:rPr lang="en-US" sz="6334" b="1" spc="570" dirty="0">
                <a:solidFill>
                  <a:schemeClr val="bg1"/>
                </a:solidFill>
                <a:latin typeface="Lato" panose="020F0502020204030203" pitchFamily="34" charset="0"/>
                <a:ea typeface="League Spartan"/>
                <a:cs typeface="League Spartan"/>
                <a:sym typeface="League Spartan"/>
              </a:rPr>
              <a:t>Communal Roadmap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529392" y="8543925"/>
            <a:ext cx="3042858" cy="602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25"/>
              </a:lnSpc>
            </a:pPr>
            <a:r>
              <a:rPr lang="en-US" sz="3375" dirty="0">
                <a:solidFill>
                  <a:schemeClr val="bg1"/>
                </a:solidFill>
                <a:latin typeface="Avenir Regular" panose="020B0503020203020204" pitchFamily="34" charset="-78"/>
                <a:ea typeface="Barlow Medium"/>
                <a:cs typeface="Avenir Regular" panose="020B0503020203020204" pitchFamily="34" charset="-78"/>
                <a:sym typeface="Barlow Medium"/>
              </a:rPr>
              <a:t>Q1-Audit Sync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36321" y="9520237"/>
            <a:ext cx="6756935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49"/>
              </a:lnSpc>
            </a:pPr>
            <a:r>
              <a:rPr lang="en-US" sz="2437" dirty="0">
                <a:solidFill>
                  <a:schemeClr val="bg1"/>
                </a:solidFill>
                <a:latin typeface="Avenir Regular" panose="020B0503020203020204" pitchFamily="34" charset="-78"/>
                <a:ea typeface="Open Sauce SemiBold"/>
                <a:cs typeface="Avenir Regular" panose="020B0503020203020204" pitchFamily="34" charset="-78"/>
                <a:sym typeface="Open Sauce SemiBold"/>
              </a:rPr>
              <a:t>Review current home-school routines</a:t>
            </a:r>
          </a:p>
          <a:p>
            <a:pPr algn="just">
              <a:lnSpc>
                <a:spcPts val="3499"/>
              </a:lnSpc>
            </a:pPr>
            <a:r>
              <a:rPr lang="en-US" sz="2625" dirty="0">
                <a:solidFill>
                  <a:schemeClr val="bg1"/>
                </a:solidFill>
                <a:latin typeface="Avenir Regular" panose="020B0503020203020204" pitchFamily="34" charset="-78"/>
                <a:ea typeface="Barlow Medium"/>
                <a:cs typeface="Avenir Regular" panose="020B0503020203020204" pitchFamily="34" charset="-78"/>
                <a:sym typeface="Barlow Medium"/>
              </a:rPr>
              <a:t>and spot communication bottlenecks.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956383" y="9517071"/>
            <a:ext cx="7674267" cy="846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749" dirty="0">
                <a:solidFill>
                  <a:schemeClr val="bg1"/>
                </a:solidFill>
                <a:latin typeface="Avenir Regular" panose="020B0503020203020204" pitchFamily="34" charset="-78"/>
                <a:ea typeface="Open Sauce SemiBold"/>
                <a:cs typeface="Avenir Regular" panose="020B0503020203020204" pitchFamily="34" charset="-78"/>
                <a:sym typeface="Open Sauce SemiBold"/>
              </a:rPr>
              <a:t>Standardize safety vocabulary across</a:t>
            </a:r>
          </a:p>
          <a:p>
            <a:pPr algn="ctr"/>
            <a:r>
              <a:rPr lang="en-US" sz="2749" dirty="0">
                <a:solidFill>
                  <a:schemeClr val="bg1"/>
                </a:solidFill>
                <a:latin typeface="Avenir Regular" panose="020B0503020203020204" pitchFamily="34" charset="-78"/>
                <a:ea typeface="Open Sauce SemiBold"/>
                <a:cs typeface="Avenir Regular" panose="020B0503020203020204" pitchFamily="34" charset="-78"/>
                <a:sym typeface="Open Sauce SemiBold"/>
              </a:rPr>
              <a:t>classrooms and living rooms.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817692" y="8601075"/>
            <a:ext cx="5291441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62"/>
              </a:lnSpc>
            </a:pPr>
            <a:r>
              <a:rPr lang="en-US" sz="3187">
                <a:solidFill>
                  <a:schemeClr val="bg1"/>
                </a:solidFill>
                <a:latin typeface="Avenir Regular" panose="020B0503020203020204" pitchFamily="34" charset="-78"/>
                <a:ea typeface="Barlow Medium"/>
                <a:cs typeface="Avenir Regular" panose="020B0503020203020204" pitchFamily="34" charset="-78"/>
                <a:sym typeface="Barlow Medium"/>
              </a:rPr>
              <a:t>Q3 - Low-Stakes Practice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529302" y="9567904"/>
            <a:ext cx="6264708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94"/>
              </a:lnSpc>
            </a:pPr>
            <a:r>
              <a:rPr lang="en-US" sz="2549" dirty="0">
                <a:solidFill>
                  <a:schemeClr val="bg1"/>
                </a:solidFill>
                <a:latin typeface="Avenir Regular" panose="020B0503020203020204" pitchFamily="34" charset="-78"/>
                <a:ea typeface="Barlow Medium"/>
                <a:cs typeface="Avenir Regular" panose="020B0503020203020204" pitchFamily="34" charset="-78"/>
                <a:sym typeface="Barlow Medium"/>
              </a:rPr>
              <a:t>Deploy localized, empathetic tabletop</a:t>
            </a:r>
          </a:p>
          <a:p>
            <a:pPr algn="ctr">
              <a:lnSpc>
                <a:spcPts val="3194"/>
              </a:lnSpc>
            </a:pPr>
            <a:r>
              <a:rPr lang="en-US" sz="2549" dirty="0">
                <a:solidFill>
                  <a:schemeClr val="bg1"/>
                </a:solidFill>
                <a:latin typeface="Avenir Regular" panose="020B0503020203020204" pitchFamily="34" charset="-78"/>
                <a:ea typeface="Barlow Medium"/>
                <a:cs typeface="Avenir Regular" panose="020B0503020203020204" pitchFamily="34" charset="-78"/>
                <a:sym typeface="Barlow Medium"/>
              </a:rPr>
              <a:t>drills and scenario tests.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6458497" y="8586787"/>
            <a:ext cx="2830305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37"/>
              </a:lnSpc>
            </a:pPr>
            <a:r>
              <a:rPr lang="en-US" sz="2812">
                <a:solidFill>
                  <a:schemeClr val="bg1"/>
                </a:solidFill>
                <a:latin typeface="Avenir Regular" panose="020B0503020203020204" pitchFamily="34" charset="-78"/>
                <a:ea typeface="Barlow Medium"/>
                <a:cs typeface="Avenir Regular" panose="020B0503020203020204" pitchFamily="34" charset="-78"/>
                <a:sym typeface="Barlow Medium"/>
              </a:rPr>
              <a:t>Q4-Refinement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4394499" y="9465518"/>
            <a:ext cx="6958300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812" dirty="0">
                <a:solidFill>
                  <a:schemeClr val="bg1"/>
                </a:solidFill>
                <a:latin typeface="Avenir Regular" panose="020B0503020203020204" pitchFamily="34" charset="-78"/>
                <a:ea typeface="Barlow Medium"/>
                <a:cs typeface="Avenir Regular" panose="020B0503020203020204" pitchFamily="34" charset="-78"/>
                <a:sym typeface="Barlow Medium"/>
              </a:rPr>
              <a:t>Incorporate parent feedback to</a:t>
            </a:r>
          </a:p>
          <a:p>
            <a:pPr algn="ctr">
              <a:lnSpc>
                <a:spcPts val="3467"/>
              </a:lnSpc>
            </a:pPr>
            <a:r>
              <a:rPr lang="en-US" sz="2812" dirty="0">
                <a:solidFill>
                  <a:schemeClr val="bg1"/>
                </a:solidFill>
                <a:latin typeface="Avenir Regular" panose="020B0503020203020204" pitchFamily="34" charset="-78"/>
                <a:ea typeface="Barlow Medium"/>
                <a:cs typeface="Avenir Regular" panose="020B0503020203020204" pitchFamily="34" charset="-78"/>
                <a:sym typeface="Barlow Medium"/>
              </a:rPr>
              <a:t>continually upgrade information hubs.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64C65A-03AE-4AD8-A232-B2BF6C6B8545}"/>
              </a:ext>
            </a:extLst>
          </p:cNvPr>
          <p:cNvSpPr txBox="1"/>
          <p:nvPr/>
        </p:nvSpPr>
        <p:spPr>
          <a:xfrm>
            <a:off x="10120692" y="8534400"/>
            <a:ext cx="4776408" cy="682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635"/>
              </a:lnSpc>
            </a:pPr>
            <a:r>
              <a:rPr lang="en-US" sz="3380" dirty="0">
                <a:solidFill>
                  <a:schemeClr val="bg1"/>
                </a:solidFill>
                <a:latin typeface="Avenir Regular" panose="020B0503020203020204" pitchFamily="34" charset="-78"/>
                <a:ea typeface="Open Sauce SemiBold"/>
                <a:cs typeface="Avenir Regular" panose="020B0503020203020204" pitchFamily="34" charset="-78"/>
                <a:sym typeface="Open Sauce SemiBold"/>
              </a:rPr>
              <a:t>Q2-Align Terms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62D524-4B68-4B77-B136-60F175DE7CA7}"/>
              </a:ext>
            </a:extLst>
          </p:cNvPr>
          <p:cNvSpPr/>
          <p:nvPr/>
        </p:nvSpPr>
        <p:spPr>
          <a:xfrm>
            <a:off x="2088721" y="7010400"/>
            <a:ext cx="27800729" cy="76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C7A8B75-C110-4339-BFE6-79205F7D2F6B}"/>
              </a:ext>
            </a:extLst>
          </p:cNvPr>
          <p:cNvSpPr/>
          <p:nvPr/>
        </p:nvSpPr>
        <p:spPr>
          <a:xfrm>
            <a:off x="4438650" y="6709967"/>
            <a:ext cx="602729" cy="60272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06F6B41-E6AA-4945-A367-D5AAB92821AB}"/>
              </a:ext>
            </a:extLst>
          </p:cNvPr>
          <p:cNvSpPr/>
          <p:nvPr/>
        </p:nvSpPr>
        <p:spPr>
          <a:xfrm>
            <a:off x="12190787" y="6705600"/>
            <a:ext cx="602729" cy="60272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0F3BF66-22E8-446E-8845-D997DBDC71D2}"/>
              </a:ext>
            </a:extLst>
          </p:cNvPr>
          <p:cNvSpPr/>
          <p:nvPr/>
        </p:nvSpPr>
        <p:spPr>
          <a:xfrm>
            <a:off x="19858184" y="6811070"/>
            <a:ext cx="602729" cy="60272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AAC6783-ED8C-4A37-815D-74BB74C825BB}"/>
              </a:ext>
            </a:extLst>
          </p:cNvPr>
          <p:cNvSpPr/>
          <p:nvPr/>
        </p:nvSpPr>
        <p:spPr>
          <a:xfrm>
            <a:off x="27610321" y="6806703"/>
            <a:ext cx="602729" cy="60272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7C2910B-1314-4DB4-91DF-169A3C02D2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2087" y="304800"/>
            <a:ext cx="3814763" cy="1295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748</Words>
  <Application>Microsoft Office PowerPoint</Application>
  <PresentationFormat>Custom</PresentationFormat>
  <Paragraphs>113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Avenir Regular</vt:lpstr>
      <vt:lpstr>Calibri</vt:lpstr>
      <vt:lpstr>Courier New</vt:lpstr>
      <vt:lpstr>Arial</vt:lpstr>
      <vt:lpstr>Lato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Safety Systems and Synergy Workshop Deck 06102026.pdf</dc:title>
  <dc:creator>Video Editor PIF Expo</dc:creator>
  <cp:lastModifiedBy>Brian Backus</cp:lastModifiedBy>
  <cp:revision>37</cp:revision>
  <dcterms:created xsi:type="dcterms:W3CDTF">2006-08-16T00:00:00Z</dcterms:created>
  <dcterms:modified xsi:type="dcterms:W3CDTF">2026-07-01T14:36:28Z</dcterms:modified>
  <dc:identifier>DAHN1x6mkYA</dc:identifier>
</cp:coreProperties>
</file>