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EB Garamond" panose="020B0604020202020204" charset="0"/>
      <p:regular r:id="rId31"/>
      <p:bold r:id="rId32"/>
      <p:italic r:id="rId33"/>
      <p:boldItalic r:id="rId34"/>
    </p:embeddedFont>
    <p:embeddedFont>
      <p:font typeface="EB Garamond Medium" panose="020B0604020202020204" charset="0"/>
      <p:regular r:id="rId35"/>
      <p:bold r:id="rId36"/>
      <p:italic r:id="rId37"/>
      <p:boldItalic r:id="rId38"/>
    </p:embeddedFont>
    <p:embeddedFont>
      <p:font typeface="EB Garamond SemiBold" panose="020B0604020202020204" charset="0"/>
      <p:regular r:id="rId39"/>
      <p:bold r:id="rId40"/>
      <p:italic r:id="rId41"/>
      <p:boldItalic r:id="rId42"/>
    </p:embeddedFont>
    <p:embeddedFont>
      <p:font typeface="Merriweather Medium" panose="020B060402020202020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7" roundtripDataSignature="AMtx7mgJ4AcooYLDQKJFCL2ObOjuJYJo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5143045f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9" name="Google Shape;179;g3f5143045f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f5143045f6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Open canva document</a:t>
            </a:r>
            <a:endParaRPr/>
          </a:p>
        </p:txBody>
      </p:sp>
      <p:sp>
        <p:nvSpPr>
          <p:cNvPr id="189" name="Google Shape;189;g3f5143045f6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5143045f6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4" name="Google Shape;204;g3f5143045f6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535112f5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5" name="Google Shape;215;g3f535112f5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f528a1cf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6" name="Google Shape;226;g3f528a1cf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535112f5f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1" name="Google Shape;241;g3f535112f5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f528a1cff9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1" name="Google Shape;251;g3f528a1cff9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53d47d42f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1" name="Google Shape;261;g3f53d47d42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53d47d42f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3" name="Google Shape;273;g3f53d47d42f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f528a1cff9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9" name="Google Shape;289;g3f528a1cff9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f53d47d42f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0" name="Google Shape;300;g3f53d47d42f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f53d47d42f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3" name="Google Shape;313;g3f53d47d42f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f53d47d42f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5" name="Google Shape;325;g3f53d47d42f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f528a1cff9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5" name="Google Shape;335;g3f528a1cff9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5" name="Google Shape;3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45580edd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g3f45580edd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531d714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" name="Google Shape;114;g3f531d714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45580eddd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g3f45580edd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535112f5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4" name="Google Shape;134;g3f535112f5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45580edd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3" name="Google Shape;143;g3f45580edd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528a1cff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4" name="Google Shape;154;g3f528a1cff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45580edd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g3f45580edd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anva.link/eejcujd49hhe06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yspta.org/membershiptoolkit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s://www.canva.com/design/DAHPamoxFAU/o00EARyE14NHa3-ICwyDjw/edit" TargetMode="External"/><Relationship Id="rId4" Type="http://schemas.openxmlformats.org/officeDocument/2006/relationships/hyperlink" Target="https://nyspta.org/membershiptoolkit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design/DAGwEEnUWYI/QEPOBVHpWIw1N28FhiwriA/view?utm_content=DAGwEEnUWYI&amp;utm_campaign=designshare&amp;utm_medium=link&amp;utm_source=publishsharelink&amp;mode=preview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anva.link/t2n262talc3gv5o" TargetMode="Externa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hyperlink" Target="https://canva.link/t2n262talc3gv5o" TargetMode="Externa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s://canva.link/t2n262talc3gv5o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anva.com/design/DAHPTM6WtPQ/R5xe3mUYQheB_NcmuwsElw/edit" TargetMode="Externa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anva.com/" TargetMode="Externa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anva.com/" TargetMode="Externa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www.canva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752600" y="18038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>
                <a:latin typeface="Merriweather Medium"/>
                <a:ea typeface="Merriweather Medium"/>
                <a:cs typeface="Merriweather Medium"/>
                <a:sym typeface="Merriweather Medium"/>
              </a:rPr>
              <a:t>WELCOME TO</a:t>
            </a:r>
            <a:endParaRPr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752600" y="42835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7000">
                <a:latin typeface="Merriweather Medium"/>
                <a:ea typeface="Merriweather Medium"/>
                <a:cs typeface="Merriweather Medium"/>
                <a:sym typeface="Merriweather Medium"/>
              </a:rPr>
              <a:t>Camp Canva</a:t>
            </a:r>
            <a:endParaRPr sz="7000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-1" y="6324600"/>
            <a:ext cx="12200467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893" y="75221"/>
            <a:ext cx="967814" cy="1118958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/>
          <p:nvPr/>
        </p:nvSpPr>
        <p:spPr>
          <a:xfrm>
            <a:off x="-8467" y="1267769"/>
            <a:ext cx="12200467" cy="255657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 t="17567" b="8650"/>
          <a:stretch/>
        </p:blipFill>
        <p:spPr>
          <a:xfrm>
            <a:off x="9462940" y="43804"/>
            <a:ext cx="2678726" cy="120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80290" y="254279"/>
            <a:ext cx="1016050" cy="101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3900" y="1922450"/>
            <a:ext cx="2821378" cy="179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48673" y="1922475"/>
            <a:ext cx="2821378" cy="179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5143045f6_1_0"/>
          <p:cNvSpPr txBox="1">
            <a:spLocks noGrp="1"/>
          </p:cNvSpPr>
          <p:nvPr>
            <p:ph type="title"/>
          </p:nvPr>
        </p:nvSpPr>
        <p:spPr>
          <a:xfrm>
            <a:off x="953250" y="730775"/>
            <a:ext cx="102855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4451"/>
              <a:buFont typeface="Calibri"/>
              <a:buNone/>
            </a:pPr>
            <a:r>
              <a:rPr lang="en-US" sz="3844">
                <a:latin typeface="Merriweather Medium"/>
                <a:ea typeface="Merriweather Medium"/>
                <a:cs typeface="Merriweather Medium"/>
                <a:sym typeface="Merriweather Medium"/>
              </a:rPr>
              <a:t>Template(flyer example for a meeting)</a:t>
            </a:r>
            <a:endParaRPr sz="3844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182" name="Google Shape;182;g3f5143045f6_1_0"/>
          <p:cNvSpPr txBox="1">
            <a:spLocks noGrp="1"/>
          </p:cNvSpPr>
          <p:nvPr>
            <p:ph type="body" idx="1"/>
          </p:nvPr>
        </p:nvSpPr>
        <p:spPr>
          <a:xfrm>
            <a:off x="522175" y="1919050"/>
            <a:ext cx="6357300" cy="3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183" name="Google Shape;183;g3f5143045f6_1_0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3f5143045f6_1_0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g3f5143045f6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3f5143045f6_1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7875" y="1797575"/>
            <a:ext cx="6249298" cy="400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f5143045f6_1_8"/>
          <p:cNvSpPr txBox="1">
            <a:spLocks noGrp="1"/>
          </p:cNvSpPr>
          <p:nvPr>
            <p:ph type="title"/>
          </p:nvPr>
        </p:nvSpPr>
        <p:spPr>
          <a:xfrm>
            <a:off x="953249" y="7307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826"/>
              <a:buFont typeface="Calibri"/>
              <a:buNone/>
            </a:pPr>
            <a:endParaRPr sz="4844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192" name="Google Shape;192;g3f5143045f6_1_8">
            <a:hlinkClick r:id="rId3"/>
          </p:cNvPr>
          <p:cNvSpPr txBox="1">
            <a:spLocks noGrp="1"/>
          </p:cNvSpPr>
          <p:nvPr>
            <p:ph type="body" idx="1"/>
          </p:nvPr>
        </p:nvSpPr>
        <p:spPr>
          <a:xfrm>
            <a:off x="76200" y="821050"/>
            <a:ext cx="6861300" cy="3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193" name="Google Shape;193;g3f5143045f6_1_8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3f5143045f6_1_8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g3f5143045f6_1_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3f5143045f6_1_8"/>
          <p:cNvSpPr txBox="1">
            <a:spLocks noGrp="1"/>
          </p:cNvSpPr>
          <p:nvPr>
            <p:ph type="body" idx="1"/>
          </p:nvPr>
        </p:nvSpPr>
        <p:spPr>
          <a:xfrm>
            <a:off x="228600" y="973450"/>
            <a:ext cx="5463000" cy="15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197" name="Google Shape;197;g3f5143045f6_1_8"/>
          <p:cNvSpPr txBox="1">
            <a:spLocks noGrp="1"/>
          </p:cNvSpPr>
          <p:nvPr>
            <p:ph type="body" idx="1"/>
          </p:nvPr>
        </p:nvSpPr>
        <p:spPr>
          <a:xfrm>
            <a:off x="669000" y="663900"/>
            <a:ext cx="4266600" cy="18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Name the document..</a:t>
            </a:r>
            <a:endParaRPr b="1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to make it easier to locate</a:t>
            </a:r>
            <a:endParaRPr b="1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later</a:t>
            </a:r>
            <a:endParaRPr b="1"/>
          </a:p>
        </p:txBody>
      </p:sp>
      <p:pic>
        <p:nvPicPr>
          <p:cNvPr id="198" name="Google Shape;198;g3f5143045f6_1_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11600" y="663888"/>
            <a:ext cx="5315075" cy="564272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g3f5143045f6_1_8"/>
          <p:cNvSpPr/>
          <p:nvPr/>
        </p:nvSpPr>
        <p:spPr>
          <a:xfrm>
            <a:off x="2883600" y="799200"/>
            <a:ext cx="28080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3f5143045f6_1_8"/>
          <p:cNvSpPr txBox="1"/>
          <p:nvPr/>
        </p:nvSpPr>
        <p:spPr>
          <a:xfrm>
            <a:off x="228600" y="3056313"/>
            <a:ext cx="37620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(Click to show sample)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201" name="Google Shape;201;g3f5143045f6_1_8"/>
          <p:cNvSpPr txBox="1"/>
          <p:nvPr/>
        </p:nvSpPr>
        <p:spPr>
          <a:xfrm>
            <a:off x="237600" y="4209600"/>
            <a:ext cx="4698000" cy="18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Change colors to match your unit/district….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5143045f6_1_16"/>
          <p:cNvSpPr txBox="1">
            <a:spLocks noGrp="1"/>
          </p:cNvSpPr>
          <p:nvPr>
            <p:ph type="title"/>
          </p:nvPr>
        </p:nvSpPr>
        <p:spPr>
          <a:xfrm>
            <a:off x="953249" y="7307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826"/>
              <a:buFont typeface="Calibri"/>
              <a:buNone/>
            </a:pPr>
            <a:r>
              <a:rPr lang="en-US" sz="4844">
                <a:latin typeface="Merriweather Medium"/>
                <a:ea typeface="Merriweather Medium"/>
                <a:cs typeface="Merriweather Medium"/>
                <a:sym typeface="Merriweather Medium"/>
              </a:rPr>
              <a:t>Brand Your Flyers/Documents</a:t>
            </a:r>
            <a:endParaRPr sz="4844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207" name="Google Shape;207;g3f5143045f6_1_16"/>
          <p:cNvSpPr txBox="1">
            <a:spLocks noGrp="1"/>
          </p:cNvSpPr>
          <p:nvPr>
            <p:ph type="body" idx="1"/>
          </p:nvPr>
        </p:nvSpPr>
        <p:spPr>
          <a:xfrm>
            <a:off x="674575" y="1919050"/>
            <a:ext cx="6861300" cy="41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*Always have your PTA logo in Canva for quick reference (use logo template from NYS PTA website)</a:t>
            </a:r>
            <a:r>
              <a:rPr lang="en-US" b="1" u="sng">
                <a:solidFill>
                  <a:schemeClr val="hlink"/>
                </a:solidFill>
                <a:hlinkClick r:id="rId3"/>
              </a:rPr>
              <a:t>NYS PTA Membership Toolkit</a:t>
            </a: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*Add to all flyers/documents/communications</a:t>
            </a: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*You can remove the background in Canva</a:t>
            </a: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(BG remover) to make it transparent,</a:t>
            </a: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208" name="Google Shape;208;g3f5143045f6_1_16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3f5143045f6_1_16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g3f5143045f6_1_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3f5143045f6_1_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5875" y="1986574"/>
            <a:ext cx="4223968" cy="4185627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g3f5143045f6_1_16"/>
          <p:cNvSpPr/>
          <p:nvPr/>
        </p:nvSpPr>
        <p:spPr>
          <a:xfrm>
            <a:off x="7113600" y="2797200"/>
            <a:ext cx="2880000" cy="90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f535112f5f_0_0"/>
          <p:cNvSpPr txBox="1">
            <a:spLocks noGrp="1"/>
          </p:cNvSpPr>
          <p:nvPr>
            <p:ph type="title"/>
          </p:nvPr>
        </p:nvSpPr>
        <p:spPr>
          <a:xfrm>
            <a:off x="953250" y="730775"/>
            <a:ext cx="10285500" cy="10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en-US" sz="3160">
                <a:latin typeface="EB Garamond Medium"/>
                <a:ea typeface="EB Garamond Medium"/>
                <a:cs typeface="EB Garamond Medium"/>
                <a:sym typeface="EB Garamond Medium"/>
              </a:rPr>
              <a:t>You can share documents with your unit for collaboration</a:t>
            </a:r>
            <a:endParaRPr sz="3160"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endParaRPr sz="4360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218" name="Google Shape;218;g3f535112f5f_0_0"/>
          <p:cNvSpPr txBox="1">
            <a:spLocks noGrp="1"/>
          </p:cNvSpPr>
          <p:nvPr>
            <p:ph type="body" idx="1"/>
          </p:nvPr>
        </p:nvSpPr>
        <p:spPr>
          <a:xfrm>
            <a:off x="674575" y="1919050"/>
            <a:ext cx="6861300" cy="41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219" name="Google Shape;219;g3f535112f5f_0_0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g3f535112f5f_0_0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g3f535112f5f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3f535112f5f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0275" y="1352675"/>
            <a:ext cx="9541325" cy="48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g3f535112f5f_0_0"/>
          <p:cNvSpPr/>
          <p:nvPr/>
        </p:nvSpPr>
        <p:spPr>
          <a:xfrm>
            <a:off x="10551600" y="2203200"/>
            <a:ext cx="1298400" cy="4140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528a1cff9_0_0"/>
          <p:cNvSpPr txBox="1">
            <a:spLocks noGrp="1"/>
          </p:cNvSpPr>
          <p:nvPr>
            <p:ph type="title"/>
          </p:nvPr>
        </p:nvSpPr>
        <p:spPr>
          <a:xfrm>
            <a:off x="953250" y="453600"/>
            <a:ext cx="10285500" cy="13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7537"/>
              <a:buFont typeface="Calibri"/>
              <a:buNone/>
            </a:pPr>
            <a:r>
              <a:rPr lang="en-US" sz="4511">
                <a:latin typeface="EB Garamond SemiBold"/>
                <a:ea typeface="EB Garamond SemiBold"/>
                <a:cs typeface="EB Garamond SemiBold"/>
                <a:sym typeface="EB Garamond SemiBold"/>
              </a:rPr>
              <a:t>NYS PTA Canva Templates</a:t>
            </a:r>
            <a:endParaRPr sz="4511"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7537"/>
              <a:buFont typeface="Calibri"/>
              <a:buNone/>
            </a:pPr>
            <a:r>
              <a:rPr lang="en-US" sz="4511">
                <a:latin typeface="EB Garamond SemiBold"/>
                <a:ea typeface="EB Garamond SemiBold"/>
                <a:cs typeface="EB Garamond SemiBold"/>
                <a:sym typeface="EB Garamond SemiBold"/>
              </a:rPr>
              <a:t>to kick off your PTA year…</a:t>
            </a:r>
            <a:endParaRPr sz="4511">
              <a:latin typeface="EB Garamond SemiBold"/>
              <a:ea typeface="EB Garamond SemiBold"/>
              <a:cs typeface="EB Garamond SemiBold"/>
              <a:sym typeface="EB Garamond SemiBold"/>
            </a:endParaRPr>
          </a:p>
        </p:txBody>
      </p:sp>
      <p:sp>
        <p:nvSpPr>
          <p:cNvPr id="229" name="Google Shape;229;g3f528a1cff9_0_0"/>
          <p:cNvSpPr/>
          <p:nvPr/>
        </p:nvSpPr>
        <p:spPr>
          <a:xfrm>
            <a:off x="0" y="-1870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g3f528a1cff9_0_0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g3f528a1cff9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f528a1cff9_0_0"/>
          <p:cNvSpPr txBox="1"/>
          <p:nvPr/>
        </p:nvSpPr>
        <p:spPr>
          <a:xfrm>
            <a:off x="76200" y="1764850"/>
            <a:ext cx="4731900" cy="9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NYS PTA Membership Toolkit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Google Shape;233;g3f528a1cff9_0_0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2425737"/>
            <a:ext cx="5193774" cy="3142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g3f528a1cff9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46175" y="1986575"/>
            <a:ext cx="6693427" cy="3142151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3f528a1cff9_0_0"/>
          <p:cNvSpPr/>
          <p:nvPr/>
        </p:nvSpPr>
        <p:spPr>
          <a:xfrm>
            <a:off x="9418950" y="1748875"/>
            <a:ext cx="703500" cy="13269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g3f528a1cff9_0_0"/>
          <p:cNvSpPr txBox="1"/>
          <p:nvPr/>
        </p:nvSpPr>
        <p:spPr>
          <a:xfrm>
            <a:off x="10106350" y="1589000"/>
            <a:ext cx="1918200" cy="14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Basic </a:t>
            </a:r>
            <a:endParaRPr sz="20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editing tutorial</a:t>
            </a:r>
            <a:endParaRPr sz="20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237" name="Google Shape;237;g3f528a1cff9_0_0"/>
          <p:cNvSpPr txBox="1"/>
          <p:nvPr/>
        </p:nvSpPr>
        <p:spPr>
          <a:xfrm>
            <a:off x="5918150" y="5034463"/>
            <a:ext cx="3053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Open thermometer</a:t>
            </a:r>
            <a:endParaRPr sz="2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8" name="Google Shape;238;g3f528a1cff9_0_0"/>
          <p:cNvSpPr/>
          <p:nvPr/>
        </p:nvSpPr>
        <p:spPr>
          <a:xfrm>
            <a:off x="4878950" y="4921975"/>
            <a:ext cx="1039200" cy="6459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535112f5f_0_8"/>
          <p:cNvSpPr txBox="1">
            <a:spLocks noGrp="1"/>
          </p:cNvSpPr>
          <p:nvPr>
            <p:ph type="title"/>
          </p:nvPr>
        </p:nvSpPr>
        <p:spPr>
          <a:xfrm>
            <a:off x="953249" y="7307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en-US" sz="3860">
                <a:latin typeface="EB Garamond Medium"/>
                <a:ea typeface="EB Garamond Medium"/>
                <a:cs typeface="EB Garamond Medium"/>
                <a:sym typeface="EB Garamond Medium"/>
              </a:rPr>
              <a:t>Membership Thermometer</a:t>
            </a:r>
            <a:endParaRPr sz="3860"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endParaRPr sz="4360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244" name="Google Shape;244;g3f535112f5f_0_8">
            <a:hlinkClick r:id="rId3"/>
          </p:cNvPr>
          <p:cNvSpPr txBox="1">
            <a:spLocks noGrp="1"/>
          </p:cNvSpPr>
          <p:nvPr>
            <p:ph type="body" idx="1"/>
          </p:nvPr>
        </p:nvSpPr>
        <p:spPr>
          <a:xfrm>
            <a:off x="0" y="4057200"/>
            <a:ext cx="3675600" cy="16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245" name="Google Shape;245;g3f535112f5f_0_8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3f535112f5f_0_8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g3f535112f5f_0_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3f535112f5f_0_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4000" y="1392425"/>
            <a:ext cx="5257602" cy="4830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f528a1cff9_0_38"/>
          <p:cNvSpPr txBox="1">
            <a:spLocks noGrp="1"/>
          </p:cNvSpPr>
          <p:nvPr>
            <p:ph type="title"/>
          </p:nvPr>
        </p:nvSpPr>
        <p:spPr>
          <a:xfrm>
            <a:off x="953250" y="562050"/>
            <a:ext cx="10285500" cy="12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5089">
                <a:latin typeface="EB Garamond Medium"/>
                <a:ea typeface="EB Garamond Medium"/>
                <a:cs typeface="EB Garamond Medium"/>
                <a:sym typeface="EB Garamond Medium"/>
              </a:rPr>
              <a:t>Newsletters</a:t>
            </a:r>
            <a:endParaRPr sz="5089"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254" name="Google Shape;254;g3f528a1cff9_0_38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g3f528a1cff9_0_38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g3f528a1cff9_0_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g3f528a1cff9_0_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29600" y="1566700"/>
            <a:ext cx="3934300" cy="4605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3f528a1cff9_0_38"/>
          <p:cNvSpPr txBox="1"/>
          <p:nvPr/>
        </p:nvSpPr>
        <p:spPr>
          <a:xfrm>
            <a:off x="309600" y="1519200"/>
            <a:ext cx="3816000" cy="11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Link to newsletter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f53d47d42f_0_2"/>
          <p:cNvSpPr txBox="1">
            <a:spLocks noGrp="1"/>
          </p:cNvSpPr>
          <p:nvPr>
            <p:ph type="title"/>
          </p:nvPr>
        </p:nvSpPr>
        <p:spPr>
          <a:xfrm>
            <a:off x="953250" y="562050"/>
            <a:ext cx="10285500" cy="12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5089">
                <a:latin typeface="EB Garamond Medium"/>
                <a:ea typeface="EB Garamond Medium"/>
                <a:cs typeface="EB Garamond Medium"/>
                <a:sym typeface="EB Garamond Medium"/>
              </a:rPr>
              <a:t>                       Translation</a:t>
            </a:r>
            <a:endParaRPr sz="5089"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264" name="Google Shape;264;g3f53d47d42f_0_2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3f53d47d42f_0_2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6" name="Google Shape;266;g3f53d47d42f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3f53d47d42f_0_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29600" y="1566700"/>
            <a:ext cx="3934300" cy="4605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g3f53d47d42f_0_2"/>
          <p:cNvSpPr txBox="1"/>
          <p:nvPr/>
        </p:nvSpPr>
        <p:spPr>
          <a:xfrm>
            <a:off x="309600" y="1519200"/>
            <a:ext cx="3816000" cy="11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Link to newsletter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g3f53d47d42f_0_2"/>
          <p:cNvSpPr txBox="1"/>
          <p:nvPr/>
        </p:nvSpPr>
        <p:spPr>
          <a:xfrm>
            <a:off x="255600" y="3031200"/>
            <a:ext cx="4680000" cy="20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What else can I do?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*Translate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*Insert a QR code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270" name="Google Shape;270;g3f53d47d42f_0_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47600" y="1617675"/>
            <a:ext cx="3433201" cy="4257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f53d47d42f_0_13"/>
          <p:cNvSpPr txBox="1">
            <a:spLocks noGrp="1"/>
          </p:cNvSpPr>
          <p:nvPr>
            <p:ph type="title"/>
          </p:nvPr>
        </p:nvSpPr>
        <p:spPr>
          <a:xfrm>
            <a:off x="953250" y="562050"/>
            <a:ext cx="10285500" cy="12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5089">
                <a:latin typeface="EB Garamond Medium"/>
                <a:ea typeface="EB Garamond Medium"/>
                <a:cs typeface="EB Garamond Medium"/>
                <a:sym typeface="EB Garamond Medium"/>
              </a:rPr>
              <a:t>                           QR Codes</a:t>
            </a:r>
            <a:endParaRPr sz="5089"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276" name="Google Shape;276;g3f53d47d42f_0_13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g3f53d47d42f_0_13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g3f53d47d42f_0_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g3f53d47d42f_0_13"/>
          <p:cNvSpPr txBox="1"/>
          <p:nvPr/>
        </p:nvSpPr>
        <p:spPr>
          <a:xfrm>
            <a:off x="76200" y="763200"/>
            <a:ext cx="3816000" cy="11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Link to newsletter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g3f53d47d42f_0_13"/>
          <p:cNvSpPr txBox="1"/>
          <p:nvPr/>
        </p:nvSpPr>
        <p:spPr>
          <a:xfrm>
            <a:off x="0" y="1834050"/>
            <a:ext cx="3549600" cy="20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Go to elements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QR code generator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Insert website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Generate Code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Code is generated and you can resize as needed.</a:t>
            </a:r>
            <a:endParaRPr sz="25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281" name="Google Shape;281;g3f53d47d42f_0_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0000" y="1462300"/>
            <a:ext cx="3420793" cy="400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g3f53d47d42f_0_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6100" y="888450"/>
            <a:ext cx="3816000" cy="4911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g3f53d47d42f_0_13"/>
          <p:cNvSpPr/>
          <p:nvPr/>
        </p:nvSpPr>
        <p:spPr>
          <a:xfrm>
            <a:off x="1083600" y="3227400"/>
            <a:ext cx="446100" cy="515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g3f53d47d42f_0_13"/>
          <p:cNvSpPr/>
          <p:nvPr/>
        </p:nvSpPr>
        <p:spPr>
          <a:xfrm>
            <a:off x="975600" y="2383200"/>
            <a:ext cx="554100" cy="515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g3f53d47d42f_0_13"/>
          <p:cNvSpPr/>
          <p:nvPr/>
        </p:nvSpPr>
        <p:spPr>
          <a:xfrm>
            <a:off x="1110600" y="4071600"/>
            <a:ext cx="284100" cy="515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g3f53d47d42f_0_13"/>
          <p:cNvSpPr txBox="1"/>
          <p:nvPr/>
        </p:nvSpPr>
        <p:spPr>
          <a:xfrm>
            <a:off x="3719950" y="5572700"/>
            <a:ext cx="3420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** Make sure code is open to all**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f528a1cff9_0_54"/>
          <p:cNvSpPr txBox="1">
            <a:spLocks noGrp="1"/>
          </p:cNvSpPr>
          <p:nvPr>
            <p:ph type="title"/>
          </p:nvPr>
        </p:nvSpPr>
        <p:spPr>
          <a:xfrm>
            <a:off x="953249" y="7307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en-US" sz="4160">
                <a:latin typeface="EB Garamond Medium"/>
                <a:ea typeface="EB Garamond Medium"/>
                <a:cs typeface="EB Garamond Medium"/>
                <a:sym typeface="EB Garamond Medium"/>
              </a:rPr>
              <a:t>                  Beyond Basics…Canva AI</a:t>
            </a:r>
            <a:endParaRPr sz="4160"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endParaRPr sz="4360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292" name="Google Shape;292;g3f528a1cff9_0_54"/>
          <p:cNvSpPr txBox="1">
            <a:spLocks noGrp="1"/>
          </p:cNvSpPr>
          <p:nvPr>
            <p:ph type="body" idx="1"/>
          </p:nvPr>
        </p:nvSpPr>
        <p:spPr>
          <a:xfrm>
            <a:off x="674575" y="1919050"/>
            <a:ext cx="6861300" cy="41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293" name="Google Shape;293;g3f528a1cff9_0_54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g3f528a1cff9_0_54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g3f528a1cff9_0_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g3f528a1cff9_0_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9211" y="1626575"/>
            <a:ext cx="5310388" cy="4185601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3f528a1cff9_0_54"/>
          <p:cNvSpPr txBox="1"/>
          <p:nvPr/>
        </p:nvSpPr>
        <p:spPr>
          <a:xfrm>
            <a:off x="345600" y="1663200"/>
            <a:ext cx="5310300" cy="12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Click on text….gives a series of prompts…</a:t>
            </a:r>
            <a:endParaRPr sz="34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u="sng">
                <a:solidFill>
                  <a:schemeClr val="hlink"/>
                </a:solidFill>
                <a:latin typeface="EB Garamond Medium"/>
                <a:ea typeface="EB Garamond Medium"/>
                <a:cs typeface="EB Garamond Medium"/>
                <a:sym typeface="EB Garamond Medium"/>
                <a:hlinkClick r:id="rId5"/>
              </a:rPr>
              <a:t>Rewrite my text</a:t>
            </a:r>
            <a:endParaRPr sz="34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>
            <a:spLocks noGrp="1"/>
          </p:cNvSpPr>
          <p:nvPr>
            <p:ph type="title"/>
          </p:nvPr>
        </p:nvSpPr>
        <p:spPr>
          <a:xfrm>
            <a:off x="719199" y="9419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latin typeface="EB Garamond SemiBold"/>
                <a:ea typeface="EB Garamond SemiBold"/>
                <a:cs typeface="EB Garamond SemiBold"/>
                <a:sym typeface="EB Garamond SemiBold"/>
              </a:rPr>
              <a:t>Presented by</a:t>
            </a:r>
            <a:endParaRPr>
              <a:latin typeface="EB Garamond SemiBold"/>
              <a:ea typeface="EB Garamond SemiBold"/>
              <a:cs typeface="EB Garamond SemiBold"/>
              <a:sym typeface="EB Garamond SemiBold"/>
            </a:endParaRPr>
          </a:p>
        </p:txBody>
      </p:sp>
      <p:sp>
        <p:nvSpPr>
          <p:cNvPr id="98" name="Google Shape;98;p2"/>
          <p:cNvSpPr txBox="1">
            <a:spLocks noGrp="1"/>
          </p:cNvSpPr>
          <p:nvPr>
            <p:ph type="body" idx="1"/>
          </p:nvPr>
        </p:nvSpPr>
        <p:spPr>
          <a:xfrm>
            <a:off x="522175" y="1919050"/>
            <a:ext cx="6861300" cy="3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4300" b="1">
                <a:latin typeface="EB Garamond"/>
                <a:ea typeface="EB Garamond"/>
                <a:cs typeface="EB Garamond"/>
                <a:sym typeface="EB Garamond"/>
              </a:rPr>
              <a:t>Kathleen McEnroe</a:t>
            </a:r>
            <a:endParaRPr b="1">
              <a:latin typeface="EB Garamond"/>
              <a:ea typeface="EB Garamond"/>
              <a:cs typeface="EB Garamond"/>
              <a:sym typeface="EB Garamond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i="1">
                <a:latin typeface="EB Garamond SemiBold"/>
                <a:ea typeface="EB Garamond SemiBold"/>
                <a:cs typeface="EB Garamond SemiBold"/>
                <a:sym typeface="EB Garamond SemiBold"/>
              </a:rPr>
              <a:t>NYS PTA Digital Engagement Specialist</a:t>
            </a:r>
            <a:endParaRPr i="1"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99" name="Google Shape;99;p2"/>
          <p:cNvSpPr/>
          <p:nvPr/>
        </p:nvSpPr>
        <p:spPr>
          <a:xfrm>
            <a:off x="0" y="0"/>
            <a:ext cx="12192000" cy="645952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 title="McEnroe, Kathleen 1 (3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34764" y="737138"/>
            <a:ext cx="3665962" cy="5496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f53d47d42f_1_11"/>
          <p:cNvSpPr txBox="1">
            <a:spLocks noGrp="1"/>
          </p:cNvSpPr>
          <p:nvPr>
            <p:ph type="title"/>
          </p:nvPr>
        </p:nvSpPr>
        <p:spPr>
          <a:xfrm>
            <a:off x="953249" y="7307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en-US" sz="4160">
                <a:latin typeface="EB Garamond Medium"/>
                <a:ea typeface="EB Garamond Medium"/>
                <a:cs typeface="EB Garamond Medium"/>
                <a:sym typeface="EB Garamond Medium"/>
              </a:rPr>
              <a:t>                  Beyond Basics…Canva AI</a:t>
            </a:r>
            <a:endParaRPr sz="4160"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endParaRPr sz="4360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303" name="Google Shape;303;g3f53d47d42f_1_11"/>
          <p:cNvSpPr txBox="1">
            <a:spLocks noGrp="1"/>
          </p:cNvSpPr>
          <p:nvPr>
            <p:ph type="body" idx="1"/>
          </p:nvPr>
        </p:nvSpPr>
        <p:spPr>
          <a:xfrm>
            <a:off x="674575" y="1919050"/>
            <a:ext cx="6861300" cy="41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304" name="Google Shape;304;g3f53d47d42f_1_11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3f53d47d42f_1_11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" name="Google Shape;306;g3f53d47d42f_1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g3f53d47d42f_1_11"/>
          <p:cNvSpPr txBox="1"/>
          <p:nvPr/>
        </p:nvSpPr>
        <p:spPr>
          <a:xfrm>
            <a:off x="345600" y="1663200"/>
            <a:ext cx="5310300" cy="12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pic>
        <p:nvPicPr>
          <p:cNvPr id="308" name="Google Shape;308;g3f53d47d42f_1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10275" y="1384600"/>
            <a:ext cx="4351327" cy="4720049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g3f53d47d42f_1_11"/>
          <p:cNvSpPr/>
          <p:nvPr/>
        </p:nvSpPr>
        <p:spPr>
          <a:xfrm>
            <a:off x="4251475" y="3681740"/>
            <a:ext cx="2158800" cy="795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g3f53d47d42f_1_11"/>
          <p:cNvSpPr txBox="1"/>
          <p:nvPr/>
        </p:nvSpPr>
        <p:spPr>
          <a:xfrm>
            <a:off x="219600" y="2581200"/>
            <a:ext cx="46260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Have Canva do they creation for you…</a:t>
            </a:r>
            <a:endParaRPr sz="34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u="sng">
                <a:solidFill>
                  <a:schemeClr val="hlink"/>
                </a:solidFill>
                <a:latin typeface="EB Garamond SemiBold"/>
                <a:ea typeface="EB Garamond SemiBold"/>
                <a:cs typeface="EB Garamond SemiBold"/>
                <a:sym typeface="EB Garamond SemiBold"/>
                <a:hlinkClick r:id="rId5"/>
              </a:rPr>
              <a:t>Canva AI Demo</a:t>
            </a:r>
            <a:endParaRPr sz="34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53d47d42f_1_1"/>
          <p:cNvSpPr txBox="1">
            <a:spLocks noGrp="1"/>
          </p:cNvSpPr>
          <p:nvPr>
            <p:ph type="title"/>
          </p:nvPr>
        </p:nvSpPr>
        <p:spPr>
          <a:xfrm>
            <a:off x="953249" y="7307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en-US" sz="4160">
                <a:latin typeface="EB Garamond Medium"/>
                <a:ea typeface="EB Garamond Medium"/>
                <a:cs typeface="EB Garamond Medium"/>
                <a:sym typeface="EB Garamond Medium"/>
              </a:rPr>
              <a:t>                              Magic Layers</a:t>
            </a:r>
            <a:endParaRPr sz="4160"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endParaRPr sz="4360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316" name="Google Shape;316;g3f53d47d42f_1_1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g3f53d47d42f_1_1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8" name="Google Shape;318;g3f53d47d42f_1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g3f53d47d42f_1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0" y="1735950"/>
            <a:ext cx="5772000" cy="4258811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g3f53d47d42f_1_1"/>
          <p:cNvSpPr/>
          <p:nvPr/>
        </p:nvSpPr>
        <p:spPr>
          <a:xfrm>
            <a:off x="5295600" y="2545200"/>
            <a:ext cx="2160000" cy="64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g3f53d47d42f_1_1"/>
          <p:cNvSpPr txBox="1"/>
          <p:nvPr/>
        </p:nvSpPr>
        <p:spPr>
          <a:xfrm>
            <a:off x="255600" y="1735200"/>
            <a:ext cx="3924000" cy="12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MAGIC LAYERS DEMO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g3f53d47d42f_1_1"/>
          <p:cNvSpPr txBox="1"/>
          <p:nvPr/>
        </p:nvSpPr>
        <p:spPr>
          <a:xfrm>
            <a:off x="273600" y="3175200"/>
            <a:ext cx="45360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Free vs. Premium Canva</a:t>
            </a:r>
            <a:endParaRPr sz="33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f53d47d42f_1_26"/>
          <p:cNvSpPr txBox="1">
            <a:spLocks noGrp="1"/>
          </p:cNvSpPr>
          <p:nvPr>
            <p:ph type="title"/>
          </p:nvPr>
        </p:nvSpPr>
        <p:spPr>
          <a:xfrm>
            <a:off x="953249" y="7307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en-US" sz="4160">
                <a:latin typeface="EB Garamond Medium"/>
                <a:ea typeface="EB Garamond Medium"/>
                <a:cs typeface="EB Garamond Medium"/>
                <a:sym typeface="EB Garamond Medium"/>
              </a:rPr>
              <a:t>                               QUESTIONS?</a:t>
            </a:r>
            <a:endParaRPr sz="4160"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endParaRPr sz="4360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328" name="Google Shape;328;g3f53d47d42f_1_26"/>
          <p:cNvSpPr txBox="1">
            <a:spLocks noGrp="1"/>
          </p:cNvSpPr>
          <p:nvPr>
            <p:ph type="body" idx="1"/>
          </p:nvPr>
        </p:nvSpPr>
        <p:spPr>
          <a:xfrm>
            <a:off x="674575" y="1919050"/>
            <a:ext cx="6861300" cy="41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329" name="Google Shape;329;g3f53d47d42f_1_26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g3f53d47d42f_1_26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1" name="Google Shape;331;g3f53d47d42f_1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3f53d47d42f_1_26" descr="questions and answers icon vector. Isolated contour symbol illustration (Provided by Getty Images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8625" y="1392437"/>
            <a:ext cx="4185626" cy="4185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f528a1cff9_0_46"/>
          <p:cNvSpPr txBox="1">
            <a:spLocks noGrp="1"/>
          </p:cNvSpPr>
          <p:nvPr>
            <p:ph type="title"/>
          </p:nvPr>
        </p:nvSpPr>
        <p:spPr>
          <a:xfrm>
            <a:off x="953249" y="7307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826"/>
              <a:buFont typeface="Calibri"/>
              <a:buNone/>
            </a:pPr>
            <a:endParaRPr sz="4844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338" name="Google Shape;338;g3f528a1cff9_0_46"/>
          <p:cNvSpPr txBox="1">
            <a:spLocks noGrp="1"/>
          </p:cNvSpPr>
          <p:nvPr>
            <p:ph type="body" idx="1"/>
          </p:nvPr>
        </p:nvSpPr>
        <p:spPr>
          <a:xfrm>
            <a:off x="674575" y="1919050"/>
            <a:ext cx="6861300" cy="41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339" name="Google Shape;339;g3f528a1cff9_0_46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g3f528a1cff9_0_46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1" name="Google Shape;341;g3f528a1cff9_0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g3f528a1cff9_0_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8175" y="874275"/>
            <a:ext cx="9501425" cy="5221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"/>
          <p:cNvSpPr/>
          <p:nvPr/>
        </p:nvSpPr>
        <p:spPr>
          <a:xfrm>
            <a:off x="0" y="0"/>
            <a:ext cx="12192000" cy="645952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9" name="Google Shape;34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"/>
          <p:cNvPicPr preferRelativeResize="0"/>
          <p:nvPr/>
        </p:nvPicPr>
        <p:blipFill rotWithShape="1">
          <a:blip r:embed="rId4">
            <a:alphaModFix/>
          </a:blip>
          <a:srcRect l="6805" t="3859" r="5027" b="2019"/>
          <a:stretch/>
        </p:blipFill>
        <p:spPr>
          <a:xfrm>
            <a:off x="3639670" y="708458"/>
            <a:ext cx="5109883" cy="5455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45580eddd_0_3"/>
          <p:cNvSpPr txBox="1">
            <a:spLocks noGrp="1"/>
          </p:cNvSpPr>
          <p:nvPr>
            <p:ph type="title"/>
          </p:nvPr>
        </p:nvSpPr>
        <p:spPr>
          <a:xfrm>
            <a:off x="953199" y="645899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                       </a:t>
            </a:r>
            <a:r>
              <a:rPr lang="en-US" sz="4400" b="1">
                <a:latin typeface="EB Garamond"/>
                <a:ea typeface="EB Garamond"/>
                <a:cs typeface="EB Garamond"/>
                <a:sym typeface="EB Garamond"/>
              </a:rPr>
              <a:t>Camp Canva Agenda</a:t>
            </a:r>
            <a:endParaRPr sz="4400" b="1"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826"/>
              <a:buFont typeface="Calibri"/>
              <a:buNone/>
            </a:pPr>
            <a:endParaRPr sz="4844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108" name="Google Shape;108;g3f45580eddd_0_3"/>
          <p:cNvSpPr txBox="1">
            <a:spLocks noGrp="1"/>
          </p:cNvSpPr>
          <p:nvPr>
            <p:ph type="body" idx="1"/>
          </p:nvPr>
        </p:nvSpPr>
        <p:spPr>
          <a:xfrm>
            <a:off x="76200" y="1447200"/>
            <a:ext cx="10772400" cy="4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EB Garamond Medium"/>
              <a:buChar char="●"/>
            </a:pPr>
            <a:r>
              <a:rPr lang="en-US">
                <a:latin typeface="EB Garamond Medium"/>
                <a:ea typeface="EB Garamond Medium"/>
                <a:cs typeface="EB Garamond Medium"/>
                <a:sym typeface="EB Garamond Medium"/>
              </a:rPr>
              <a:t>Welcome to Canva</a:t>
            </a:r>
            <a:endParaRPr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B Garamond Medium"/>
              <a:buChar char="●"/>
            </a:pPr>
            <a:r>
              <a:rPr lang="en-US" sz="2400">
                <a:latin typeface="EB Garamond Medium"/>
                <a:ea typeface="EB Garamond Medium"/>
                <a:cs typeface="EB Garamond Medium"/>
                <a:sym typeface="EB Garamond Medium"/>
              </a:rPr>
              <a:t>Introduction…What I use Canva for daily…PTA &amp; Professional Life</a:t>
            </a:r>
            <a:endParaRPr sz="2400"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EB Garamond Medium"/>
              <a:buChar char="●"/>
            </a:pPr>
            <a:r>
              <a:rPr lang="en-US">
                <a:latin typeface="EB Garamond Medium"/>
                <a:ea typeface="EB Garamond Medium"/>
                <a:cs typeface="EB Garamond Medium"/>
                <a:sym typeface="EB Garamond Medium"/>
              </a:rPr>
              <a:t>Why Canva</a:t>
            </a:r>
            <a:endParaRPr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EB Garamond Medium"/>
              <a:buChar char="●"/>
            </a:pPr>
            <a:r>
              <a:rPr lang="en-US">
                <a:latin typeface="EB Garamond Medium"/>
                <a:ea typeface="EB Garamond Medium"/>
                <a:cs typeface="EB Garamond Medium"/>
                <a:sym typeface="EB Garamond Medium"/>
              </a:rPr>
              <a:t>Canva for nonprofits</a:t>
            </a:r>
            <a:endParaRPr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EB Garamond Medium"/>
              <a:buChar char="●"/>
            </a:pPr>
            <a:r>
              <a:rPr lang="en-US">
                <a:latin typeface="EB Garamond Medium"/>
                <a:ea typeface="EB Garamond Medium"/>
                <a:cs typeface="EB Garamond Medium"/>
                <a:sym typeface="EB Garamond Medium"/>
              </a:rPr>
              <a:t>Canva Basics</a:t>
            </a:r>
            <a:endParaRPr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EB Garamond Medium"/>
                <a:ea typeface="EB Garamond Medium"/>
                <a:cs typeface="EB Garamond Medium"/>
                <a:sym typeface="EB Garamond Medium"/>
              </a:rPr>
              <a:t>    *Flyers, templates, collaboration,</a:t>
            </a:r>
            <a:endParaRPr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B Garamond Medium"/>
              <a:buChar char="•"/>
            </a:pPr>
            <a:r>
              <a:rPr lang="en-US">
                <a:latin typeface="EB Garamond Medium"/>
                <a:ea typeface="EB Garamond Medium"/>
                <a:cs typeface="EB Garamond Medium"/>
                <a:sym typeface="EB Garamond Medium"/>
              </a:rPr>
              <a:t>Translation</a:t>
            </a:r>
            <a:endParaRPr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B Garamond Medium"/>
              <a:buChar char="•"/>
            </a:pPr>
            <a:r>
              <a:rPr lang="en-US">
                <a:latin typeface="EB Garamond Medium"/>
                <a:ea typeface="EB Garamond Medium"/>
                <a:cs typeface="EB Garamond Medium"/>
                <a:sym typeface="EB Garamond Medium"/>
              </a:rPr>
              <a:t>QR Codes</a:t>
            </a:r>
            <a:endParaRPr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B Garamond Medium"/>
              <a:buChar char="●"/>
            </a:pPr>
            <a:r>
              <a:rPr lang="en-US">
                <a:latin typeface="EB Garamond Medium"/>
                <a:ea typeface="EB Garamond Medium"/>
                <a:cs typeface="EB Garamond Medium"/>
                <a:sym typeface="EB Garamond Medium"/>
              </a:rPr>
              <a:t>Beyond Basics…Canva AI, animation, magic layers..etc..</a:t>
            </a:r>
            <a:endParaRPr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B Garamond Medium"/>
              <a:buChar char="●"/>
            </a:pPr>
            <a:r>
              <a:rPr lang="en-US">
                <a:latin typeface="EB Garamond Medium"/>
                <a:ea typeface="EB Garamond Medium"/>
                <a:cs typeface="EB Garamond Medium"/>
                <a:sym typeface="EB Garamond Medium"/>
              </a:rPr>
              <a:t>Questions</a:t>
            </a:r>
            <a:endParaRPr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EB Garamond Medium"/>
                <a:ea typeface="EB Garamond Medium"/>
                <a:cs typeface="EB Garamond Medium"/>
                <a:sym typeface="EB Garamond Medium"/>
              </a:rPr>
              <a:t>     </a:t>
            </a:r>
            <a:endParaRPr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00"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00"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00"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  <p:sp>
        <p:nvSpPr>
          <p:cNvPr id="109" name="Google Shape;109;g3f45580eddd_0_3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g3f45580eddd_0_3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g3f45580eddd_0_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531d71408_0_0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3f531d71408_0_0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g3f531d71408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3f531d71408_0_0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endParaRPr sz="1300" b="1"/>
          </a:p>
        </p:txBody>
      </p:sp>
      <p:pic>
        <p:nvPicPr>
          <p:cNvPr id="120" name="Google Shape;120;g3f531d71408_0_0" title="ChatGPT Image Jul 15, 2026, 01_00_27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000" y="798300"/>
            <a:ext cx="11250002" cy="5373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45580eddd_0_20"/>
          <p:cNvSpPr txBox="1">
            <a:spLocks noGrp="1"/>
          </p:cNvSpPr>
          <p:nvPr>
            <p:ph type="title"/>
          </p:nvPr>
        </p:nvSpPr>
        <p:spPr>
          <a:xfrm>
            <a:off x="953249" y="7307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en-US" sz="4260">
                <a:latin typeface="EB Garamond SemiBold"/>
                <a:ea typeface="EB Garamond SemiBold"/>
                <a:cs typeface="EB Garamond SemiBold"/>
                <a:sym typeface="EB Garamond SemiBold"/>
              </a:rPr>
              <a:t>                      </a:t>
            </a:r>
            <a:endParaRPr sz="4260"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endParaRPr sz="4360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126" name="Google Shape;126;g3f45580eddd_0_20"/>
          <p:cNvSpPr txBox="1">
            <a:spLocks noGrp="1"/>
          </p:cNvSpPr>
          <p:nvPr>
            <p:ph type="body" idx="1"/>
          </p:nvPr>
        </p:nvSpPr>
        <p:spPr>
          <a:xfrm>
            <a:off x="522175" y="1919050"/>
            <a:ext cx="6861300" cy="3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127" name="Google Shape;127;g3f45580eddd_0_20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g3f45580eddd_0_20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g3f45580eddd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3f45580eddd_0_20"/>
          <p:cNvSpPr txBox="1"/>
          <p:nvPr/>
        </p:nvSpPr>
        <p:spPr>
          <a:xfrm>
            <a:off x="381600" y="1681200"/>
            <a:ext cx="9576000" cy="43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           </a:t>
            </a: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Why Canva?</a:t>
            </a: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Canva can me used for so many things</a:t>
            </a: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EB Garamond SemiBold"/>
              <a:buChar char="●"/>
            </a:pPr>
            <a:r>
              <a:rPr lang="en-US" sz="31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Flyers</a:t>
            </a: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EB Garamond SemiBold"/>
              <a:buChar char="●"/>
            </a:pPr>
            <a:r>
              <a:rPr lang="en-US" sz="31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Presentations</a:t>
            </a: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EB Garamond SemiBold"/>
              <a:buChar char="●"/>
            </a:pPr>
            <a:r>
              <a:rPr lang="en-US" sz="31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Instagram posts/videos</a:t>
            </a: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EB Garamond SemiBold"/>
              <a:buChar char="●"/>
            </a:pPr>
            <a:r>
              <a:rPr lang="en-US" sz="31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Newsletters</a:t>
            </a: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EB Garamond SemiBold"/>
              <a:buChar char="●"/>
            </a:pPr>
            <a:r>
              <a:rPr lang="en-US" sz="31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Translation of ANYTHING in many many languages</a:t>
            </a: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EB Garamond SemiBold"/>
              <a:buChar char="●"/>
            </a:pPr>
            <a:r>
              <a:rPr lang="en-US" sz="31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Use ready made NYS PTA Canva flyers and graphics</a:t>
            </a: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9900FF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Make it once have it…always! Can duplicate year after year!</a:t>
            </a:r>
            <a:endParaRPr sz="3100">
              <a:solidFill>
                <a:srgbClr val="9900FF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g3f45580eddd_0_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44000" y="465900"/>
            <a:ext cx="2448000" cy="236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535112f5f_0_16"/>
          <p:cNvSpPr txBox="1">
            <a:spLocks noGrp="1"/>
          </p:cNvSpPr>
          <p:nvPr>
            <p:ph type="title"/>
          </p:nvPr>
        </p:nvSpPr>
        <p:spPr>
          <a:xfrm>
            <a:off x="953249" y="7307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826"/>
              <a:buFont typeface="Calibri"/>
              <a:buNone/>
            </a:pPr>
            <a:endParaRPr sz="4844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137" name="Google Shape;137;g3f535112f5f_0_16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3f535112f5f_0_16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g3f535112f5f_0_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g3f535112f5f_0_16" title="ChatGPT Image Jul 15, 2026, 05_26_32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816575"/>
            <a:ext cx="12005399" cy="5375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45580eddd_0_12"/>
          <p:cNvSpPr txBox="1">
            <a:spLocks noGrp="1"/>
          </p:cNvSpPr>
          <p:nvPr>
            <p:ph type="title"/>
          </p:nvPr>
        </p:nvSpPr>
        <p:spPr>
          <a:xfrm>
            <a:off x="953200" y="645900"/>
            <a:ext cx="10285500" cy="10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826"/>
              <a:buFont typeface="Calibri"/>
              <a:buNone/>
            </a:pPr>
            <a:r>
              <a:rPr lang="en-US" sz="4844">
                <a:latin typeface="EB Garamond SemiBold"/>
                <a:ea typeface="EB Garamond SemiBold"/>
                <a:cs typeface="EB Garamond SemiBold"/>
                <a:sym typeface="EB Garamond SemiBold"/>
              </a:rPr>
              <a:t>Canva for nonprofits</a:t>
            </a:r>
            <a:endParaRPr sz="4844"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826"/>
              <a:buFont typeface="Calibri"/>
              <a:buNone/>
            </a:pPr>
            <a:endParaRPr sz="4844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146" name="Google Shape;146;g3f45580eddd_0_12"/>
          <p:cNvSpPr txBox="1">
            <a:spLocks noGrp="1"/>
          </p:cNvSpPr>
          <p:nvPr>
            <p:ph type="body" idx="1"/>
          </p:nvPr>
        </p:nvSpPr>
        <p:spPr>
          <a:xfrm>
            <a:off x="414175" y="1596450"/>
            <a:ext cx="6861300" cy="3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147" name="Google Shape;147;g3f45580eddd_0_12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g3f45580eddd_0_12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g3f45580eddd_0_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3f45580eddd_0_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2175" y="1596450"/>
            <a:ext cx="7073801" cy="433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3f45580eddd_0_12"/>
          <p:cNvSpPr txBox="1"/>
          <p:nvPr/>
        </p:nvSpPr>
        <p:spPr>
          <a:xfrm>
            <a:off x="255600" y="1537200"/>
            <a:ext cx="4676700" cy="45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*Canva pro version for FREE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*Need letter of determination proving non profit status (contact your region)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*Can take some time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*Ability to share across your unit to collaborate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**Helpful to have a Google domain for your unit (as previously discussed in Camp Tech workshop)</a:t>
            </a:r>
            <a:endParaRPr sz="28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528a1cff9_0_30"/>
          <p:cNvSpPr txBox="1">
            <a:spLocks noGrp="1"/>
          </p:cNvSpPr>
          <p:nvPr>
            <p:ph type="title"/>
          </p:nvPr>
        </p:nvSpPr>
        <p:spPr>
          <a:xfrm>
            <a:off x="953249" y="730774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>
                <a:latin typeface="EB Garamond SemiBold"/>
                <a:ea typeface="EB Garamond SemiBold"/>
                <a:cs typeface="EB Garamond SemiBold"/>
                <a:sym typeface="EB Garamond SemiBold"/>
              </a:rPr>
              <a:t>                                 Canva Basics</a:t>
            </a:r>
            <a:endParaRPr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826"/>
              <a:buFont typeface="Calibri"/>
              <a:buNone/>
            </a:pPr>
            <a:endParaRPr sz="4844"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157" name="Google Shape;157;g3f528a1cff9_0_30"/>
          <p:cNvSpPr txBox="1">
            <a:spLocks noGrp="1"/>
          </p:cNvSpPr>
          <p:nvPr>
            <p:ph type="body" idx="1"/>
          </p:nvPr>
        </p:nvSpPr>
        <p:spPr>
          <a:xfrm>
            <a:off x="76200" y="1505050"/>
            <a:ext cx="12115800" cy="41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158" name="Google Shape;158;g3f528a1cff9_0_30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g3f528a1cff9_0_30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g3f528a1cff9_0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3f528a1cff9_0_3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4150" y="1357200"/>
            <a:ext cx="9383700" cy="496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g3f528a1cff9_0_30"/>
          <p:cNvSpPr/>
          <p:nvPr/>
        </p:nvSpPr>
        <p:spPr>
          <a:xfrm>
            <a:off x="76200" y="3051000"/>
            <a:ext cx="1364700" cy="37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3f528a1cff9_0_30"/>
          <p:cNvSpPr txBox="1"/>
          <p:nvPr/>
        </p:nvSpPr>
        <p:spPr>
          <a:xfrm>
            <a:off x="183600" y="925200"/>
            <a:ext cx="2304000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FF0000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Home Screen</a:t>
            </a:r>
            <a:endParaRPr sz="2900">
              <a:solidFill>
                <a:srgbClr val="FF0000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</p:txBody>
      </p:sp>
      <p:sp>
        <p:nvSpPr>
          <p:cNvPr id="164" name="Google Shape;164;g3f528a1cff9_0_30"/>
          <p:cNvSpPr txBox="1"/>
          <p:nvPr/>
        </p:nvSpPr>
        <p:spPr>
          <a:xfrm>
            <a:off x="8229600" y="835200"/>
            <a:ext cx="2558400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Free Version</a:t>
            </a:r>
            <a:endParaRPr sz="2800">
              <a:solidFill>
                <a:schemeClr val="dk1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f45580eddd_0_28"/>
          <p:cNvSpPr txBox="1">
            <a:spLocks noGrp="1"/>
          </p:cNvSpPr>
          <p:nvPr>
            <p:ph type="title"/>
          </p:nvPr>
        </p:nvSpPr>
        <p:spPr>
          <a:xfrm>
            <a:off x="953249" y="562049"/>
            <a:ext cx="10285500" cy="1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2591"/>
              <a:buFont typeface="Calibri"/>
              <a:buNone/>
            </a:pPr>
            <a:r>
              <a:rPr lang="en-US" sz="4289">
                <a:latin typeface="EB Garamond SemiBold"/>
                <a:ea typeface="EB Garamond SemiBold"/>
                <a:cs typeface="EB Garamond SemiBold"/>
                <a:sym typeface="EB Garamond SemiBold"/>
              </a:rPr>
              <a:t>Where to begin…templates always to start</a:t>
            </a:r>
            <a:endParaRPr sz="4289">
              <a:latin typeface="EB Garamond SemiBold"/>
              <a:ea typeface="EB Garamond SemiBold"/>
              <a:cs typeface="EB Garamond SemiBold"/>
              <a:sym typeface="EB Garamond SemiBold"/>
            </a:endParaRPr>
          </a:p>
        </p:txBody>
      </p:sp>
      <p:sp>
        <p:nvSpPr>
          <p:cNvPr id="170" name="Google Shape;170;g3f45580eddd_0_28"/>
          <p:cNvSpPr txBox="1">
            <a:spLocks noGrp="1"/>
          </p:cNvSpPr>
          <p:nvPr>
            <p:ph type="body" idx="1"/>
          </p:nvPr>
        </p:nvSpPr>
        <p:spPr>
          <a:xfrm>
            <a:off x="522175" y="1919050"/>
            <a:ext cx="6861300" cy="3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sp>
        <p:nvSpPr>
          <p:cNvPr id="171" name="Google Shape;171;g3f45580eddd_0_28"/>
          <p:cNvSpPr/>
          <p:nvPr/>
        </p:nvSpPr>
        <p:spPr>
          <a:xfrm>
            <a:off x="0" y="0"/>
            <a:ext cx="12192000" cy="6459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3f45580eddd_0_28"/>
          <p:cNvSpPr/>
          <p:nvPr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g3f45580eddd_0_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" y="46448"/>
            <a:ext cx="445965" cy="51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3f45580eddd_0_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7600" y="1919050"/>
            <a:ext cx="7523999" cy="377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3f45580eddd_0_28"/>
          <p:cNvSpPr/>
          <p:nvPr/>
        </p:nvSpPr>
        <p:spPr>
          <a:xfrm>
            <a:off x="1907300" y="3922050"/>
            <a:ext cx="2592000" cy="64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3f45580eddd_0_28"/>
          <p:cNvSpPr txBox="1"/>
          <p:nvPr/>
        </p:nvSpPr>
        <p:spPr>
          <a:xfrm>
            <a:off x="93600" y="1717200"/>
            <a:ext cx="4284000" cy="21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There are many ready made templates that you can customize for your unit’s needs…</a:t>
            </a:r>
            <a:endParaRPr sz="2700">
              <a:solidFill>
                <a:schemeClr val="dk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432</Words>
  <Application>Microsoft Office PowerPoint</Application>
  <PresentationFormat>Widescreen</PresentationFormat>
  <Paragraphs>126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Calibri</vt:lpstr>
      <vt:lpstr>EB Garamond</vt:lpstr>
      <vt:lpstr>Arial</vt:lpstr>
      <vt:lpstr>Merriweather Medium</vt:lpstr>
      <vt:lpstr>EB Garamond SemiBold</vt:lpstr>
      <vt:lpstr>EB Garamond Medium</vt:lpstr>
      <vt:lpstr>Office Theme</vt:lpstr>
      <vt:lpstr>WELCOME TO</vt:lpstr>
      <vt:lpstr>Presented by</vt:lpstr>
      <vt:lpstr>                       Camp Canva Agenda </vt:lpstr>
      <vt:lpstr>PowerPoint Presentation</vt:lpstr>
      <vt:lpstr>                       </vt:lpstr>
      <vt:lpstr> </vt:lpstr>
      <vt:lpstr> Canva for nonprofits </vt:lpstr>
      <vt:lpstr>                                 Canva Basics </vt:lpstr>
      <vt:lpstr> Where to begin…templates always to start</vt:lpstr>
      <vt:lpstr> Template(flyer example for a meeting)</vt:lpstr>
      <vt:lpstr> </vt:lpstr>
      <vt:lpstr> Brand Your Flyers/Documents</vt:lpstr>
      <vt:lpstr>You can share documents with your unit for collaboration </vt:lpstr>
      <vt:lpstr> NYS PTA Canva Templates to kick off your PTA year…</vt:lpstr>
      <vt:lpstr>Membership Thermometer </vt:lpstr>
      <vt:lpstr>Newsletters</vt:lpstr>
      <vt:lpstr>                       Translation</vt:lpstr>
      <vt:lpstr>                           QR Codes</vt:lpstr>
      <vt:lpstr>                  Beyond Basics…Canva AI </vt:lpstr>
      <vt:lpstr>                  Beyond Basics…Canva AI </vt:lpstr>
      <vt:lpstr>                              Magic Layers </vt:lpstr>
      <vt:lpstr>                               QUESTIONS? </vt:lpstr>
      <vt:lpstr>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</dc:title>
  <dc:creator>Comm Marketing</dc:creator>
  <cp:lastModifiedBy>Programs</cp:lastModifiedBy>
  <cp:revision>1</cp:revision>
  <dcterms:created xsi:type="dcterms:W3CDTF">2024-03-27T18:36:21Z</dcterms:created>
  <dcterms:modified xsi:type="dcterms:W3CDTF">2026-07-16T20:30:10Z</dcterms:modified>
</cp:coreProperties>
</file>