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7010400" cy="9296400"/>
  <p:embeddedFontLst>
    <p:embeddedFont>
      <p:font typeface="Arial Bold" panose="020B0704020202020204" pitchFamily="34" charset="0"/>
      <p:regular r:id="rId12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ocomat Pro" panose="020B0604020202020204" charset="0"/>
      <p:regular r:id="rId18"/>
    </p:embeddedFont>
    <p:embeddedFont>
      <p:font typeface="Cocomat Pro Bold" panose="020B0604020202020204" charset="0"/>
      <p:regular r:id="rId19"/>
    </p:embeddedFont>
    <p:embeddedFont>
      <p:font typeface="Cocomat Pro Italics" panose="020B0604020202020204" charset="0"/>
      <p:regular r:id="rId20"/>
    </p:embeddedFont>
    <p:embeddedFont>
      <p:font typeface="Fredoka" panose="020B0604020202020204" charset="0"/>
      <p:regular r:id="rId21"/>
    </p:embeddedFont>
    <p:embeddedFont>
      <p:font typeface="Magnolia Script" panose="020B0604020202020204" charset="0"/>
      <p:regular r:id="rId22"/>
    </p:embeddedFont>
    <p:embeddedFont>
      <p:font typeface="Open Sans Italics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99.png"/><Relationship Id="rId3" Type="http://schemas.openxmlformats.org/officeDocument/2006/relationships/image" Target="../media/image90.svg"/><Relationship Id="rId7" Type="http://schemas.openxmlformats.org/officeDocument/2006/relationships/image" Target="../media/image94.svg"/><Relationship Id="rId12" Type="http://schemas.openxmlformats.org/officeDocument/2006/relationships/hyperlink" Target="https://nyspta.org/home/membership/" TargetMode="External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98.svg"/><Relationship Id="rId5" Type="http://schemas.openxmlformats.org/officeDocument/2006/relationships/image" Target="../media/image92.sv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svg"/><Relationship Id="rId3" Type="http://schemas.openxmlformats.org/officeDocument/2006/relationships/image" Target="../media/image37.png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jpeg"/><Relationship Id="rId15" Type="http://schemas.openxmlformats.org/officeDocument/2006/relationships/image" Target="../media/image49.svg"/><Relationship Id="rId10" Type="http://schemas.openxmlformats.org/officeDocument/2006/relationships/image" Target="../media/image44.png"/><Relationship Id="rId4" Type="http://schemas.openxmlformats.org/officeDocument/2006/relationships/image" Target="../media/image38.jpeg"/><Relationship Id="rId9" Type="http://schemas.openxmlformats.org/officeDocument/2006/relationships/image" Target="../media/image43.svg"/><Relationship Id="rId1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sv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svg"/><Relationship Id="rId4" Type="http://schemas.openxmlformats.org/officeDocument/2006/relationships/image" Target="../media/image52.svg"/><Relationship Id="rId9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sv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svg"/><Relationship Id="rId4" Type="http://schemas.openxmlformats.org/officeDocument/2006/relationships/image" Target="../media/image52.svg"/><Relationship Id="rId9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10" Type="http://schemas.openxmlformats.org/officeDocument/2006/relationships/image" Target="../media/image69.svg"/><Relationship Id="rId4" Type="http://schemas.openxmlformats.org/officeDocument/2006/relationships/image" Target="../media/image63.svg"/><Relationship Id="rId9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10" Type="http://schemas.openxmlformats.org/officeDocument/2006/relationships/image" Target="../media/image69.svg"/><Relationship Id="rId4" Type="http://schemas.openxmlformats.org/officeDocument/2006/relationships/image" Target="../media/image63.svg"/><Relationship Id="rId9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jpeg"/><Relationship Id="rId7" Type="http://schemas.openxmlformats.org/officeDocument/2006/relationships/image" Target="../media/image75.sv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svg"/><Relationship Id="rId5" Type="http://schemas.openxmlformats.org/officeDocument/2006/relationships/image" Target="../media/image73.sv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svg"/><Relationship Id="rId7" Type="http://schemas.openxmlformats.org/officeDocument/2006/relationships/image" Target="../media/image85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11" Type="http://schemas.openxmlformats.org/officeDocument/2006/relationships/hyperlink" Target="https://canva.link/q533sfnfh8u847h" TargetMode="External"/><Relationship Id="rId5" Type="http://schemas.openxmlformats.org/officeDocument/2006/relationships/image" Target="../media/image83.sv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58300"/>
            <a:ext cx="18288000" cy="1848559"/>
            <a:chOff x="0" y="0"/>
            <a:chExt cx="4816593" cy="4868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486863"/>
            </a:xfrm>
            <a:custGeom>
              <a:avLst/>
              <a:gdLst/>
              <a:ahLst/>
              <a:cxnLst/>
              <a:rect l="l" t="t" r="r" b="b"/>
              <a:pathLst>
                <a:path w="4816592" h="486863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465273"/>
                  </a:lnTo>
                  <a:cubicBezTo>
                    <a:pt x="4816592" y="470999"/>
                    <a:pt x="4814318" y="476491"/>
                    <a:pt x="4810269" y="480540"/>
                  </a:cubicBezTo>
                  <a:cubicBezTo>
                    <a:pt x="4806220" y="484588"/>
                    <a:pt x="4800728" y="486863"/>
                    <a:pt x="4795002" y="486863"/>
                  </a:cubicBezTo>
                  <a:lnTo>
                    <a:pt x="21590" y="486863"/>
                  </a:lnTo>
                  <a:cubicBezTo>
                    <a:pt x="9666" y="486863"/>
                    <a:pt x="0" y="477197"/>
                    <a:pt x="0" y="465273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24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772575" y="1028700"/>
            <a:ext cx="4486725" cy="740310"/>
          </a:xfrm>
          <a:custGeom>
            <a:avLst/>
            <a:gdLst/>
            <a:ahLst/>
            <a:cxnLst/>
            <a:rect l="l" t="t" r="r" b="b"/>
            <a:pathLst>
              <a:path w="4486725" h="740310">
                <a:moveTo>
                  <a:pt x="0" y="0"/>
                </a:moveTo>
                <a:lnTo>
                  <a:pt x="4486725" y="0"/>
                </a:lnTo>
                <a:lnTo>
                  <a:pt x="4486725" y="740310"/>
                </a:lnTo>
                <a:lnTo>
                  <a:pt x="0" y="7403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2823827"/>
            <a:ext cx="4965700" cy="5379655"/>
            <a:chOff x="0" y="0"/>
            <a:chExt cx="769317" cy="8334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69317" cy="833449"/>
            </a:xfrm>
            <a:custGeom>
              <a:avLst/>
              <a:gdLst/>
              <a:ahLst/>
              <a:cxnLst/>
              <a:rect l="l" t="t" r="r" b="b"/>
              <a:pathLst>
                <a:path w="769317" h="833449">
                  <a:moveTo>
                    <a:pt x="77954" y="0"/>
                  </a:moveTo>
                  <a:lnTo>
                    <a:pt x="691363" y="0"/>
                  </a:lnTo>
                  <a:cubicBezTo>
                    <a:pt x="734416" y="0"/>
                    <a:pt x="769317" y="34901"/>
                    <a:pt x="769317" y="77954"/>
                  </a:cubicBezTo>
                  <a:lnTo>
                    <a:pt x="769317" y="755495"/>
                  </a:lnTo>
                  <a:cubicBezTo>
                    <a:pt x="769317" y="798548"/>
                    <a:pt x="734416" y="833449"/>
                    <a:pt x="691363" y="833449"/>
                  </a:cubicBezTo>
                  <a:lnTo>
                    <a:pt x="77954" y="833449"/>
                  </a:lnTo>
                  <a:cubicBezTo>
                    <a:pt x="34901" y="833449"/>
                    <a:pt x="0" y="798548"/>
                    <a:pt x="0" y="755495"/>
                  </a:cubicBezTo>
                  <a:lnTo>
                    <a:pt x="0" y="77954"/>
                  </a:lnTo>
                  <a:cubicBezTo>
                    <a:pt x="0" y="34901"/>
                    <a:pt x="34901" y="0"/>
                    <a:pt x="77954" y="0"/>
                  </a:cubicBezTo>
                  <a:close/>
                </a:path>
              </a:pathLst>
            </a:custGeom>
            <a:blipFill>
              <a:blip r:embed="rId4"/>
              <a:stretch>
                <a:fillRect t="-51788" r="-23469" b="-19272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6735522" y="6828334"/>
            <a:ext cx="10523778" cy="1244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NYS PTA Membership Engagement Specialist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Danielle Blanchard-St. Louime</a:t>
            </a:r>
          </a:p>
        </p:txBody>
      </p:sp>
      <p:sp>
        <p:nvSpPr>
          <p:cNvPr id="9" name="Freeform 9"/>
          <p:cNvSpPr/>
          <p:nvPr/>
        </p:nvSpPr>
        <p:spPr>
          <a:xfrm>
            <a:off x="16903700" y="5513655"/>
            <a:ext cx="1249444" cy="1063589"/>
          </a:xfrm>
          <a:custGeom>
            <a:avLst/>
            <a:gdLst/>
            <a:ahLst/>
            <a:cxnLst/>
            <a:rect l="l" t="t" r="r" b="b"/>
            <a:pathLst>
              <a:path w="1249444" h="1063589">
                <a:moveTo>
                  <a:pt x="0" y="0"/>
                </a:moveTo>
                <a:lnTo>
                  <a:pt x="1249444" y="0"/>
                </a:lnTo>
                <a:lnTo>
                  <a:pt x="1249444" y="1063589"/>
                </a:lnTo>
                <a:lnTo>
                  <a:pt x="0" y="10635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03370" y="5628333"/>
            <a:ext cx="3286563" cy="3134559"/>
          </a:xfrm>
          <a:custGeom>
            <a:avLst/>
            <a:gdLst/>
            <a:ahLst/>
            <a:cxnLst/>
            <a:rect l="l" t="t" r="r" b="b"/>
            <a:pathLst>
              <a:path w="3286563" h="3134559">
                <a:moveTo>
                  <a:pt x="0" y="0"/>
                </a:moveTo>
                <a:lnTo>
                  <a:pt x="3286563" y="0"/>
                </a:lnTo>
                <a:lnTo>
                  <a:pt x="3286563" y="3134559"/>
                </a:lnTo>
                <a:lnTo>
                  <a:pt x="0" y="313455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903700" y="-2048762"/>
            <a:ext cx="3127578" cy="2627165"/>
          </a:xfrm>
          <a:custGeom>
            <a:avLst/>
            <a:gdLst/>
            <a:ahLst/>
            <a:cxnLst/>
            <a:rect l="l" t="t" r="r" b="b"/>
            <a:pathLst>
              <a:path w="3127578" h="2627165">
                <a:moveTo>
                  <a:pt x="0" y="0"/>
                </a:moveTo>
                <a:lnTo>
                  <a:pt x="3127578" y="0"/>
                </a:lnTo>
                <a:lnTo>
                  <a:pt x="3127578" y="2627165"/>
                </a:lnTo>
                <a:lnTo>
                  <a:pt x="0" y="262716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-2706941" y="7493497"/>
            <a:ext cx="3110311" cy="2538791"/>
          </a:xfrm>
          <a:custGeom>
            <a:avLst/>
            <a:gdLst/>
            <a:ahLst/>
            <a:cxnLst/>
            <a:rect l="l" t="t" r="r" b="b"/>
            <a:pathLst>
              <a:path w="3110311" h="2538791">
                <a:moveTo>
                  <a:pt x="3110311" y="0"/>
                </a:moveTo>
                <a:lnTo>
                  <a:pt x="0" y="0"/>
                </a:lnTo>
                <a:lnTo>
                  <a:pt x="0" y="2538791"/>
                </a:lnTo>
                <a:lnTo>
                  <a:pt x="3110311" y="2538791"/>
                </a:lnTo>
                <a:lnTo>
                  <a:pt x="3110311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4453734" y="7514408"/>
            <a:ext cx="1619996" cy="1531778"/>
            <a:chOff x="0" y="0"/>
            <a:chExt cx="2159995" cy="204237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159995" cy="1748523"/>
            </a:xfrm>
            <a:custGeom>
              <a:avLst/>
              <a:gdLst/>
              <a:ahLst/>
              <a:cxnLst/>
              <a:rect l="l" t="t" r="r" b="b"/>
              <a:pathLst>
                <a:path w="2159995" h="1748523">
                  <a:moveTo>
                    <a:pt x="0" y="0"/>
                  </a:moveTo>
                  <a:lnTo>
                    <a:pt x="2159995" y="0"/>
                  </a:lnTo>
                  <a:lnTo>
                    <a:pt x="2159995" y="1748523"/>
                  </a:lnTo>
                  <a:lnTo>
                    <a:pt x="0" y="17485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14915" y="1388672"/>
              <a:ext cx="256475" cy="216183"/>
            </a:xfrm>
            <a:custGeom>
              <a:avLst/>
              <a:gdLst/>
              <a:ahLst/>
              <a:cxnLst/>
              <a:rect l="l" t="t" r="r" b="b"/>
              <a:pathLst>
                <a:path w="256475" h="216183">
                  <a:moveTo>
                    <a:pt x="0" y="0"/>
                  </a:moveTo>
                  <a:lnTo>
                    <a:pt x="256475" y="0"/>
                  </a:lnTo>
                  <a:lnTo>
                    <a:pt x="256475" y="216183"/>
                  </a:lnTo>
                  <a:lnTo>
                    <a:pt x="0" y="2161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6" name="Freeform 16"/>
            <p:cNvSpPr/>
            <p:nvPr/>
          </p:nvSpPr>
          <p:spPr>
            <a:xfrm>
              <a:off x="1716032" y="1269316"/>
              <a:ext cx="188354" cy="194429"/>
            </a:xfrm>
            <a:custGeom>
              <a:avLst/>
              <a:gdLst/>
              <a:ahLst/>
              <a:cxnLst/>
              <a:rect l="l" t="t" r="r" b="b"/>
              <a:pathLst>
                <a:path w="188354" h="194429">
                  <a:moveTo>
                    <a:pt x="0" y="0"/>
                  </a:moveTo>
                  <a:lnTo>
                    <a:pt x="188354" y="0"/>
                  </a:lnTo>
                  <a:lnTo>
                    <a:pt x="188354" y="194429"/>
                  </a:lnTo>
                  <a:lnTo>
                    <a:pt x="0" y="1944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b="-8936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7" name="Freeform 17"/>
            <p:cNvSpPr/>
            <p:nvPr/>
          </p:nvSpPr>
          <p:spPr>
            <a:xfrm>
              <a:off x="1444228" y="1471390"/>
              <a:ext cx="245324" cy="236019"/>
            </a:xfrm>
            <a:custGeom>
              <a:avLst/>
              <a:gdLst/>
              <a:ahLst/>
              <a:cxnLst/>
              <a:rect l="l" t="t" r="r" b="b"/>
              <a:pathLst>
                <a:path w="245324" h="236019">
                  <a:moveTo>
                    <a:pt x="0" y="0"/>
                  </a:moveTo>
                  <a:lnTo>
                    <a:pt x="245324" y="0"/>
                  </a:lnTo>
                  <a:lnTo>
                    <a:pt x="245324" y="236018"/>
                  </a:lnTo>
                  <a:lnTo>
                    <a:pt x="0" y="236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173381" y="727079"/>
              <a:ext cx="267221" cy="298574"/>
            </a:xfrm>
            <a:custGeom>
              <a:avLst/>
              <a:gdLst/>
              <a:ahLst/>
              <a:cxnLst/>
              <a:rect l="l" t="t" r="r" b="b"/>
              <a:pathLst>
                <a:path w="267221" h="298574">
                  <a:moveTo>
                    <a:pt x="0" y="0"/>
                  </a:moveTo>
                  <a:lnTo>
                    <a:pt x="267220" y="0"/>
                  </a:lnTo>
                  <a:lnTo>
                    <a:pt x="267220" y="298573"/>
                  </a:lnTo>
                  <a:lnTo>
                    <a:pt x="0" y="298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t="-7509" b="-7509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9" name="Freeform 19"/>
            <p:cNvSpPr/>
            <p:nvPr/>
          </p:nvSpPr>
          <p:spPr>
            <a:xfrm>
              <a:off x="1716032" y="727079"/>
              <a:ext cx="270583" cy="298574"/>
            </a:xfrm>
            <a:custGeom>
              <a:avLst/>
              <a:gdLst/>
              <a:ahLst/>
              <a:cxnLst/>
              <a:rect l="l" t="t" r="r" b="b"/>
              <a:pathLst>
                <a:path w="270583" h="298574">
                  <a:moveTo>
                    <a:pt x="0" y="0"/>
                  </a:moveTo>
                  <a:lnTo>
                    <a:pt x="270582" y="0"/>
                  </a:lnTo>
                  <a:lnTo>
                    <a:pt x="270582" y="298573"/>
                  </a:lnTo>
                  <a:lnTo>
                    <a:pt x="0" y="2985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20" name="Freeform 20"/>
            <p:cNvSpPr/>
            <p:nvPr/>
          </p:nvSpPr>
          <p:spPr>
            <a:xfrm>
              <a:off x="675400" y="233447"/>
              <a:ext cx="154885" cy="149287"/>
            </a:xfrm>
            <a:custGeom>
              <a:avLst/>
              <a:gdLst/>
              <a:ahLst/>
              <a:cxnLst/>
              <a:rect l="l" t="t" r="r" b="b"/>
              <a:pathLst>
                <a:path w="154885" h="149287">
                  <a:moveTo>
                    <a:pt x="0" y="0"/>
                  </a:moveTo>
                  <a:lnTo>
                    <a:pt x="154885" y="0"/>
                  </a:lnTo>
                  <a:lnTo>
                    <a:pt x="154885" y="149287"/>
                  </a:lnTo>
                  <a:lnTo>
                    <a:pt x="0" y="149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flipH="1">
              <a:off x="489298" y="1200647"/>
              <a:ext cx="1107172" cy="632886"/>
            </a:xfrm>
            <a:custGeom>
              <a:avLst/>
              <a:gdLst/>
              <a:ahLst/>
              <a:cxnLst/>
              <a:rect l="l" t="t" r="r" b="b"/>
              <a:pathLst>
                <a:path w="1107172" h="632886">
                  <a:moveTo>
                    <a:pt x="1107172" y="0"/>
                  </a:moveTo>
                  <a:lnTo>
                    <a:pt x="0" y="0"/>
                  </a:lnTo>
                  <a:lnTo>
                    <a:pt x="0" y="632887"/>
                  </a:lnTo>
                  <a:lnTo>
                    <a:pt x="1107172" y="632887"/>
                  </a:lnTo>
                  <a:lnTo>
                    <a:pt x="1107172" y="0"/>
                  </a:lnTo>
                  <a:close/>
                </a:path>
              </a:pathLst>
            </a:custGeom>
            <a:blipFill>
              <a:blip r:embed="rId20"/>
              <a:stretch>
                <a:fillRect l="-30390" t="-46133" r="-21005" b="-196615"/>
              </a:stretch>
            </a:blipFill>
          </p:spPr>
        </p:sp>
        <p:sp>
          <p:nvSpPr>
            <p:cNvPr id="22" name="TextBox 22"/>
            <p:cNvSpPr txBox="1"/>
            <p:nvPr/>
          </p:nvSpPr>
          <p:spPr>
            <a:xfrm>
              <a:off x="300786" y="475044"/>
              <a:ext cx="1558422" cy="3069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99"/>
                </a:lnSpc>
              </a:pPr>
              <a:r>
                <a:rPr lang="en-US" sz="1699">
                  <a:solidFill>
                    <a:srgbClr val="F04B91"/>
                  </a:solidFill>
                  <a:latin typeface="Magnolia Script"/>
                  <a:ea typeface="Magnolia Script"/>
                  <a:cs typeface="Magnolia Script"/>
                  <a:sym typeface="Magnolia Script"/>
                </a:rPr>
                <a:t>m</a:t>
              </a:r>
              <a:r>
                <a:rPr lang="en-US" sz="1699">
                  <a:solidFill>
                    <a:srgbClr val="F4702F"/>
                  </a:solidFill>
                  <a:latin typeface="Magnolia Script"/>
                  <a:ea typeface="Magnolia Script"/>
                  <a:cs typeface="Magnolia Script"/>
                  <a:sym typeface="Magnolia Script"/>
                </a:rPr>
                <a:t>e</a:t>
              </a:r>
              <a:r>
                <a:rPr lang="en-US" sz="1699">
                  <a:solidFill>
                    <a:srgbClr val="F4A230"/>
                  </a:solidFill>
                  <a:latin typeface="Magnolia Script"/>
                  <a:ea typeface="Magnolia Script"/>
                  <a:cs typeface="Magnolia Script"/>
                  <a:sym typeface="Magnolia Script"/>
                </a:rPr>
                <a:t>m</a:t>
              </a:r>
              <a:r>
                <a:rPr lang="en-US" sz="1699">
                  <a:solidFill>
                    <a:srgbClr val="6BBD4A"/>
                  </a:solidFill>
                  <a:latin typeface="Magnolia Script"/>
                  <a:ea typeface="Magnolia Script"/>
                  <a:cs typeface="Magnolia Script"/>
                  <a:sym typeface="Magnolia Script"/>
                </a:rPr>
                <a:t>b</a:t>
              </a:r>
              <a:r>
                <a:rPr lang="en-US" sz="1699">
                  <a:solidFill>
                    <a:srgbClr val="23989E"/>
                  </a:solidFill>
                  <a:latin typeface="Magnolia Script"/>
                  <a:ea typeface="Magnolia Script"/>
                  <a:cs typeface="Magnolia Script"/>
                  <a:sym typeface="Magnolia Script"/>
                </a:rPr>
                <a:t>e</a:t>
              </a:r>
              <a:r>
                <a:rPr lang="en-US" sz="1699">
                  <a:solidFill>
                    <a:srgbClr val="5D479B"/>
                  </a:solidFill>
                  <a:latin typeface="Magnolia Script"/>
                  <a:ea typeface="Magnolia Script"/>
                  <a:cs typeface="Magnolia Script"/>
                  <a:sym typeface="Magnolia Script"/>
                </a:rPr>
                <a:t>r</a:t>
              </a:r>
              <a:r>
                <a:rPr lang="en-US" sz="1699">
                  <a:solidFill>
                    <a:srgbClr val="F4702F"/>
                  </a:solidFill>
                  <a:latin typeface="Magnolia Script"/>
                  <a:ea typeface="Magnolia Script"/>
                  <a:cs typeface="Magnolia Script"/>
                  <a:sym typeface="Magnolia Script"/>
                </a:rPr>
                <a:t>s</a:t>
              </a:r>
              <a:r>
                <a:rPr lang="en-US" sz="1699">
                  <a:solidFill>
                    <a:srgbClr val="6BBD4A"/>
                  </a:solidFill>
                  <a:latin typeface="Magnolia Script"/>
                  <a:ea typeface="Magnolia Script"/>
                  <a:cs typeface="Magnolia Script"/>
                  <a:sym typeface="Magnolia Script"/>
                </a:rPr>
                <a:t>h</a:t>
              </a:r>
              <a:r>
                <a:rPr lang="en-US" sz="1699">
                  <a:solidFill>
                    <a:srgbClr val="5D479B"/>
                  </a:solidFill>
                  <a:latin typeface="Magnolia Script"/>
                  <a:ea typeface="Magnolia Script"/>
                  <a:cs typeface="Magnolia Script"/>
                  <a:sym typeface="Magnolia Script"/>
                </a:rPr>
                <a:t>i</a:t>
              </a:r>
              <a:r>
                <a:rPr lang="en-US" sz="1699">
                  <a:solidFill>
                    <a:srgbClr val="F4702F"/>
                  </a:solidFill>
                  <a:latin typeface="Magnolia Script"/>
                  <a:ea typeface="Magnolia Script"/>
                  <a:cs typeface="Magnolia Script"/>
                  <a:sym typeface="Magnolia Script"/>
                </a:rPr>
                <a:t>p</a:t>
              </a:r>
            </a:p>
          </p:txBody>
        </p:sp>
        <p:sp>
          <p:nvSpPr>
            <p:cNvPr id="23" name="Freeform 23"/>
            <p:cNvSpPr/>
            <p:nvPr/>
          </p:nvSpPr>
          <p:spPr>
            <a:xfrm>
              <a:off x="1606757" y="444145"/>
              <a:ext cx="82795" cy="120702"/>
            </a:xfrm>
            <a:custGeom>
              <a:avLst/>
              <a:gdLst/>
              <a:ahLst/>
              <a:cxnLst/>
              <a:rect l="l" t="t" r="r" b="b"/>
              <a:pathLst>
                <a:path w="82795" h="120702">
                  <a:moveTo>
                    <a:pt x="0" y="0"/>
                  </a:moveTo>
                  <a:lnTo>
                    <a:pt x="82795" y="0"/>
                  </a:lnTo>
                  <a:lnTo>
                    <a:pt x="82795" y="120702"/>
                  </a:lnTo>
                  <a:lnTo>
                    <a:pt x="0" y="120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</p:sp>
        <p:grpSp>
          <p:nvGrpSpPr>
            <p:cNvPr id="24" name="Group 24"/>
            <p:cNvGrpSpPr/>
            <p:nvPr/>
          </p:nvGrpSpPr>
          <p:grpSpPr>
            <a:xfrm>
              <a:off x="784249" y="244718"/>
              <a:ext cx="591496" cy="276032"/>
              <a:chOff x="0" y="0"/>
              <a:chExt cx="6074143" cy="2834602"/>
            </a:xfrm>
          </p:grpSpPr>
          <p:sp>
            <p:nvSpPr>
              <p:cNvPr id="25" name="Freeform 25" descr="Logo  Description automatically generated"/>
              <p:cNvSpPr/>
              <p:nvPr/>
            </p:nvSpPr>
            <p:spPr>
              <a:xfrm rot="-72000">
                <a:off x="-29016" y="-63293"/>
                <a:ext cx="6132188" cy="2961226"/>
              </a:xfrm>
              <a:custGeom>
                <a:avLst/>
                <a:gdLst/>
                <a:ahLst/>
                <a:cxnLst/>
                <a:rect l="l" t="t" r="r" b="b"/>
                <a:pathLst>
                  <a:path w="6132188" h="2961226">
                    <a:moveTo>
                      <a:pt x="59364" y="0"/>
                    </a:moveTo>
                    <a:lnTo>
                      <a:pt x="6132188" y="127208"/>
                    </a:lnTo>
                    <a:lnTo>
                      <a:pt x="6072824" y="2961226"/>
                    </a:lnTo>
                    <a:lnTo>
                      <a:pt x="0" y="2834018"/>
                    </a:lnTo>
                    <a:lnTo>
                      <a:pt x="59364" y="0"/>
                    </a:lnTo>
                    <a:close/>
                  </a:path>
                </a:pathLst>
              </a:custGeom>
              <a:blipFill>
                <a:blip r:embed="rId22"/>
                <a:stretch>
                  <a:fillRect l="-6224" t="-226" r="-12821" b="-15331"/>
                </a:stretch>
              </a:blipFill>
            </p:spPr>
          </p:sp>
        </p:grpSp>
        <p:sp>
          <p:nvSpPr>
            <p:cNvPr id="26" name="Freeform 26"/>
            <p:cNvSpPr/>
            <p:nvPr/>
          </p:nvSpPr>
          <p:spPr>
            <a:xfrm flipH="1">
              <a:off x="1328188" y="244718"/>
              <a:ext cx="154885" cy="149287"/>
            </a:xfrm>
            <a:custGeom>
              <a:avLst/>
              <a:gdLst/>
              <a:ahLst/>
              <a:cxnLst/>
              <a:rect l="l" t="t" r="r" b="b"/>
              <a:pathLst>
                <a:path w="154885" h="149287">
                  <a:moveTo>
                    <a:pt x="154886" y="0"/>
                  </a:moveTo>
                  <a:lnTo>
                    <a:pt x="0" y="0"/>
                  </a:lnTo>
                  <a:lnTo>
                    <a:pt x="0" y="149287"/>
                  </a:lnTo>
                  <a:lnTo>
                    <a:pt x="154886" y="149287"/>
                  </a:lnTo>
                  <a:lnTo>
                    <a:pt x="154886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288777" y="1707408"/>
              <a:ext cx="116630" cy="186609"/>
            </a:xfrm>
            <a:custGeom>
              <a:avLst/>
              <a:gdLst/>
              <a:ahLst/>
              <a:cxnLst/>
              <a:rect l="l" t="t" r="r" b="b"/>
              <a:pathLst>
                <a:path w="116630" h="186609">
                  <a:moveTo>
                    <a:pt x="0" y="0"/>
                  </a:moveTo>
                  <a:lnTo>
                    <a:pt x="116630" y="0"/>
                  </a:lnTo>
                  <a:lnTo>
                    <a:pt x="116630" y="186609"/>
                  </a:lnTo>
                  <a:lnTo>
                    <a:pt x="0" y="1866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</p:sp>
        <p:sp>
          <p:nvSpPr>
            <p:cNvPr id="28" name="Freeform 28"/>
            <p:cNvSpPr/>
            <p:nvPr/>
          </p:nvSpPr>
          <p:spPr>
            <a:xfrm>
              <a:off x="1792842" y="1707408"/>
              <a:ext cx="78376" cy="186609"/>
            </a:xfrm>
            <a:custGeom>
              <a:avLst/>
              <a:gdLst/>
              <a:ahLst/>
              <a:cxnLst/>
              <a:rect l="l" t="t" r="r" b="b"/>
              <a:pathLst>
                <a:path w="78376" h="186609">
                  <a:moveTo>
                    <a:pt x="0" y="0"/>
                  </a:moveTo>
                  <a:lnTo>
                    <a:pt x="78376" y="0"/>
                  </a:lnTo>
                  <a:lnTo>
                    <a:pt x="78376" y="186609"/>
                  </a:lnTo>
                  <a:lnTo>
                    <a:pt x="0" y="1866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307904" y="1707408"/>
              <a:ext cx="1544186" cy="334962"/>
            </a:xfrm>
            <a:custGeom>
              <a:avLst/>
              <a:gdLst/>
              <a:ahLst/>
              <a:cxnLst/>
              <a:rect l="l" t="t" r="r" b="b"/>
              <a:pathLst>
                <a:path w="1544186" h="334962">
                  <a:moveTo>
                    <a:pt x="0" y="0"/>
                  </a:moveTo>
                  <a:lnTo>
                    <a:pt x="1544187" y="0"/>
                  </a:lnTo>
                  <a:lnTo>
                    <a:pt x="1544187" y="334963"/>
                  </a:lnTo>
                  <a:lnTo>
                    <a:pt x="0" y="3349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</p:sp>
        <p:sp>
          <p:nvSpPr>
            <p:cNvPr id="30" name="TextBox 30"/>
            <p:cNvSpPr txBox="1"/>
            <p:nvPr/>
          </p:nvSpPr>
          <p:spPr>
            <a:xfrm>
              <a:off x="660525" y="1809971"/>
              <a:ext cx="877200" cy="163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34"/>
                </a:lnSpc>
              </a:pPr>
              <a:r>
                <a:rPr lang="en-US" sz="734">
                  <a:solidFill>
                    <a:srgbClr val="FFFFFF"/>
                  </a:solidFill>
                  <a:latin typeface="Magnolia Script"/>
                  <a:ea typeface="Magnolia Script"/>
                  <a:cs typeface="Magnolia Script"/>
                  <a:sym typeface="Magnolia Script"/>
                </a:rPr>
                <a:t>nyspta.org/join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54364" y="158955"/>
              <a:ext cx="651267" cy="918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"/>
                </a:lnSpc>
              </a:pPr>
              <a:r>
                <a:rPr lang="en-US" sz="409" b="1">
                  <a:solidFill>
                    <a:srgbClr val="00457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New York State</a:t>
              </a:r>
            </a:p>
          </p:txBody>
        </p:sp>
        <p:sp>
          <p:nvSpPr>
            <p:cNvPr id="32" name="Freeform 32"/>
            <p:cNvSpPr/>
            <p:nvPr/>
          </p:nvSpPr>
          <p:spPr>
            <a:xfrm>
              <a:off x="229549" y="994646"/>
              <a:ext cx="154885" cy="261252"/>
            </a:xfrm>
            <a:custGeom>
              <a:avLst/>
              <a:gdLst/>
              <a:ahLst/>
              <a:cxnLst/>
              <a:rect l="l" t="t" r="r" b="b"/>
              <a:pathLst>
                <a:path w="154885" h="261252">
                  <a:moveTo>
                    <a:pt x="0" y="0"/>
                  </a:moveTo>
                  <a:lnTo>
                    <a:pt x="154885" y="0"/>
                  </a:lnTo>
                  <a:lnTo>
                    <a:pt x="154885" y="261252"/>
                  </a:lnTo>
                  <a:lnTo>
                    <a:pt x="0" y="2612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>
              <a:off x="1773880" y="1003752"/>
              <a:ext cx="154885" cy="223930"/>
            </a:xfrm>
            <a:custGeom>
              <a:avLst/>
              <a:gdLst/>
              <a:ahLst/>
              <a:cxnLst/>
              <a:rect l="l" t="t" r="r" b="b"/>
              <a:pathLst>
                <a:path w="154885" h="223930">
                  <a:moveTo>
                    <a:pt x="0" y="0"/>
                  </a:moveTo>
                  <a:lnTo>
                    <a:pt x="154885" y="0"/>
                  </a:lnTo>
                  <a:lnTo>
                    <a:pt x="154885" y="223931"/>
                  </a:lnTo>
                  <a:lnTo>
                    <a:pt x="0" y="223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325777" y="802602"/>
              <a:ext cx="1508441" cy="426109"/>
            </a:xfrm>
            <a:custGeom>
              <a:avLst/>
              <a:gdLst/>
              <a:ahLst/>
              <a:cxnLst/>
              <a:rect l="l" t="t" r="r" b="b"/>
              <a:pathLst>
                <a:path w="1508441" h="426109">
                  <a:moveTo>
                    <a:pt x="0" y="0"/>
                  </a:moveTo>
                  <a:lnTo>
                    <a:pt x="1508441" y="0"/>
                  </a:lnTo>
                  <a:lnTo>
                    <a:pt x="1508441" y="426109"/>
                  </a:lnTo>
                  <a:lnTo>
                    <a:pt x="0" y="426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 t="-344" r="-530" b="-2861"/>
              </a:stretch>
            </a:blipFill>
          </p:spPr>
        </p:sp>
        <p:sp>
          <p:nvSpPr>
            <p:cNvPr id="35" name="TextBox 35"/>
            <p:cNvSpPr txBox="1"/>
            <p:nvPr/>
          </p:nvSpPr>
          <p:spPr>
            <a:xfrm>
              <a:off x="682846" y="802602"/>
              <a:ext cx="794303" cy="141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18"/>
                </a:lnSpc>
              </a:pPr>
              <a:r>
                <a:rPr lang="en-US" sz="518" b="1">
                  <a:solidFill>
                    <a:srgbClr val="15366B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Connecting Hearts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592416" y="887169"/>
              <a:ext cx="975163" cy="1605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18"/>
                </a:lnSpc>
              </a:pPr>
              <a:r>
                <a:rPr lang="en-US" sz="518" b="1">
                  <a:solidFill>
                    <a:srgbClr val="15366B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Strengthening Schools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49424" y="976937"/>
              <a:ext cx="861148" cy="1483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18"/>
                </a:lnSpc>
              </a:pPr>
              <a:r>
                <a:rPr lang="en-US" sz="518" b="1">
                  <a:solidFill>
                    <a:srgbClr val="15366B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Building Tomorrows</a:t>
              </a:r>
            </a:p>
          </p:txBody>
        </p:sp>
        <p:sp>
          <p:nvSpPr>
            <p:cNvPr id="38" name="Freeform 38"/>
            <p:cNvSpPr/>
            <p:nvPr/>
          </p:nvSpPr>
          <p:spPr>
            <a:xfrm rot="857904">
              <a:off x="571020" y="1256197"/>
              <a:ext cx="181022" cy="174479"/>
            </a:xfrm>
            <a:custGeom>
              <a:avLst/>
              <a:gdLst/>
              <a:ahLst/>
              <a:cxnLst/>
              <a:rect l="l" t="t" r="r" b="b"/>
              <a:pathLst>
                <a:path w="181022" h="174479">
                  <a:moveTo>
                    <a:pt x="0" y="0"/>
                  </a:moveTo>
                  <a:lnTo>
                    <a:pt x="181022" y="0"/>
                  </a:lnTo>
                  <a:lnTo>
                    <a:pt x="181022" y="174479"/>
                  </a:lnTo>
                  <a:lnTo>
                    <a:pt x="0" y="174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</p:sp>
      </p:grpSp>
      <p:sp>
        <p:nvSpPr>
          <p:cNvPr id="39" name="Freeform 39"/>
          <p:cNvSpPr/>
          <p:nvPr/>
        </p:nvSpPr>
        <p:spPr>
          <a:xfrm>
            <a:off x="16261162" y="7335520"/>
            <a:ext cx="1479596" cy="1710666"/>
          </a:xfrm>
          <a:custGeom>
            <a:avLst/>
            <a:gdLst/>
            <a:ahLst/>
            <a:cxnLst/>
            <a:rect l="l" t="t" r="r" b="b"/>
            <a:pathLst>
              <a:path w="1479596" h="1710666">
                <a:moveTo>
                  <a:pt x="0" y="0"/>
                </a:moveTo>
                <a:lnTo>
                  <a:pt x="1479596" y="0"/>
                </a:lnTo>
                <a:lnTo>
                  <a:pt x="1479596" y="1710666"/>
                </a:lnTo>
                <a:lnTo>
                  <a:pt x="0" y="1710666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6539997" y="2621756"/>
            <a:ext cx="10988425" cy="2039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83"/>
              </a:lnSpc>
            </a:pPr>
            <a:r>
              <a:rPr lang="en-US" sz="7580">
                <a:solidFill>
                  <a:srgbClr val="181818"/>
                </a:solidFill>
                <a:latin typeface="Fredoka"/>
                <a:ea typeface="Fredoka"/>
                <a:cs typeface="Fredoka"/>
                <a:sym typeface="Fredoka"/>
              </a:rPr>
              <a:t>Microvolunteering for Modern PTA Families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055286" y="4768871"/>
            <a:ext cx="10988425" cy="1823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51"/>
              </a:lnSpc>
            </a:pPr>
            <a:r>
              <a:rPr lang="en-US" sz="6780" i="1">
                <a:solidFill>
                  <a:srgbClr val="64A70B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Small Ways to Make a Big Impact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58300"/>
            <a:ext cx="18288000" cy="1848559"/>
            <a:chOff x="0" y="0"/>
            <a:chExt cx="4816593" cy="4868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486863"/>
            </a:xfrm>
            <a:custGeom>
              <a:avLst/>
              <a:gdLst/>
              <a:ahLst/>
              <a:cxnLst/>
              <a:rect l="l" t="t" r="r" b="b"/>
              <a:pathLst>
                <a:path w="4816592" h="486863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465273"/>
                  </a:lnTo>
                  <a:cubicBezTo>
                    <a:pt x="4816592" y="470999"/>
                    <a:pt x="4814318" y="476491"/>
                    <a:pt x="4810269" y="480540"/>
                  </a:cubicBezTo>
                  <a:cubicBezTo>
                    <a:pt x="4806220" y="484588"/>
                    <a:pt x="4800728" y="486863"/>
                    <a:pt x="4795002" y="486863"/>
                  </a:cubicBezTo>
                  <a:lnTo>
                    <a:pt x="21590" y="486863"/>
                  </a:lnTo>
                  <a:cubicBezTo>
                    <a:pt x="9666" y="486863"/>
                    <a:pt x="0" y="477197"/>
                    <a:pt x="0" y="465273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24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84300" y="1219200"/>
            <a:ext cx="14361212" cy="1689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874"/>
              </a:lnSpc>
              <a:spcBef>
                <a:spcPct val="0"/>
              </a:spcBef>
            </a:pPr>
            <a:r>
              <a:rPr lang="en-US" sz="12378">
                <a:solidFill>
                  <a:srgbClr val="181818"/>
                </a:solidFill>
                <a:latin typeface="Fredoka"/>
                <a:ea typeface="Fredoka"/>
                <a:cs typeface="Fredoka"/>
                <a:sym typeface="Fredoka"/>
              </a:rPr>
              <a:t>Thank You!</a:t>
            </a:r>
          </a:p>
        </p:txBody>
      </p:sp>
      <p:sp>
        <p:nvSpPr>
          <p:cNvPr id="6" name="Freeform 6"/>
          <p:cNvSpPr/>
          <p:nvPr/>
        </p:nvSpPr>
        <p:spPr>
          <a:xfrm flipH="1">
            <a:off x="14587324" y="1386467"/>
            <a:ext cx="2316376" cy="2790815"/>
          </a:xfrm>
          <a:custGeom>
            <a:avLst/>
            <a:gdLst/>
            <a:ahLst/>
            <a:cxnLst/>
            <a:rect l="l" t="t" r="r" b="b"/>
            <a:pathLst>
              <a:path w="2316376" h="2790815">
                <a:moveTo>
                  <a:pt x="2316376" y="0"/>
                </a:moveTo>
                <a:lnTo>
                  <a:pt x="0" y="0"/>
                </a:lnTo>
                <a:lnTo>
                  <a:pt x="0" y="2790814"/>
                </a:lnTo>
                <a:lnTo>
                  <a:pt x="2316376" y="2790814"/>
                </a:lnTo>
                <a:lnTo>
                  <a:pt x="231637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028700" y="7054268"/>
            <a:ext cx="2943839" cy="2001810"/>
          </a:xfrm>
          <a:custGeom>
            <a:avLst/>
            <a:gdLst/>
            <a:ahLst/>
            <a:cxnLst/>
            <a:rect l="l" t="t" r="r" b="b"/>
            <a:pathLst>
              <a:path w="2943839" h="2001810">
                <a:moveTo>
                  <a:pt x="2943839" y="0"/>
                </a:moveTo>
                <a:lnTo>
                  <a:pt x="0" y="0"/>
                </a:lnTo>
                <a:lnTo>
                  <a:pt x="0" y="2001810"/>
                </a:lnTo>
                <a:lnTo>
                  <a:pt x="2943839" y="2001810"/>
                </a:lnTo>
                <a:lnTo>
                  <a:pt x="294383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5400000" flipH="1" flipV="1">
            <a:off x="16405422" y="-880048"/>
            <a:ext cx="4337157" cy="2629401"/>
          </a:xfrm>
          <a:custGeom>
            <a:avLst/>
            <a:gdLst/>
            <a:ahLst/>
            <a:cxnLst/>
            <a:rect l="l" t="t" r="r" b="b"/>
            <a:pathLst>
              <a:path w="4337157" h="2629401">
                <a:moveTo>
                  <a:pt x="4337157" y="2629401"/>
                </a:moveTo>
                <a:lnTo>
                  <a:pt x="0" y="2629401"/>
                </a:lnTo>
                <a:lnTo>
                  <a:pt x="0" y="0"/>
                </a:lnTo>
                <a:lnTo>
                  <a:pt x="4337157" y="0"/>
                </a:lnTo>
                <a:lnTo>
                  <a:pt x="4337157" y="262940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400000">
            <a:off x="-2201425" y="5240893"/>
            <a:ext cx="3670102" cy="2224999"/>
          </a:xfrm>
          <a:custGeom>
            <a:avLst/>
            <a:gdLst/>
            <a:ahLst/>
            <a:cxnLst/>
            <a:rect l="l" t="t" r="r" b="b"/>
            <a:pathLst>
              <a:path w="3670102" h="2224999">
                <a:moveTo>
                  <a:pt x="0" y="0"/>
                </a:moveTo>
                <a:lnTo>
                  <a:pt x="3670101" y="0"/>
                </a:lnTo>
                <a:lnTo>
                  <a:pt x="3670101" y="2224999"/>
                </a:lnTo>
                <a:lnTo>
                  <a:pt x="0" y="22249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5375710" y="7156378"/>
            <a:ext cx="11527990" cy="1797591"/>
            <a:chOff x="0" y="0"/>
            <a:chExt cx="15370654" cy="239678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74382" cy="1074382"/>
            </a:xfrm>
            <a:custGeom>
              <a:avLst/>
              <a:gdLst/>
              <a:ahLst/>
              <a:cxnLst/>
              <a:rect l="l" t="t" r="r" b="b"/>
              <a:pathLst>
                <a:path w="1074382" h="1074382">
                  <a:moveTo>
                    <a:pt x="0" y="0"/>
                  </a:moveTo>
                  <a:lnTo>
                    <a:pt x="1074382" y="0"/>
                  </a:lnTo>
                  <a:lnTo>
                    <a:pt x="1074382" y="1074382"/>
                  </a:lnTo>
                  <a:lnTo>
                    <a:pt x="0" y="1074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1322406"/>
              <a:ext cx="1074382" cy="1074382"/>
            </a:xfrm>
            <a:custGeom>
              <a:avLst/>
              <a:gdLst/>
              <a:ahLst/>
              <a:cxnLst/>
              <a:rect l="l" t="t" r="r" b="b"/>
              <a:pathLst>
                <a:path w="1074382" h="1074382">
                  <a:moveTo>
                    <a:pt x="0" y="0"/>
                  </a:moveTo>
                  <a:lnTo>
                    <a:pt x="1074382" y="0"/>
                  </a:lnTo>
                  <a:lnTo>
                    <a:pt x="1074382" y="1074381"/>
                  </a:lnTo>
                  <a:lnTo>
                    <a:pt x="0" y="10743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1342336" y="-419100"/>
              <a:ext cx="14028318" cy="1060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000"/>
                </a:lnSpc>
              </a:pPr>
              <a:r>
                <a:rPr lang="en-US" sz="3200">
                  <a:solidFill>
                    <a:srgbClr val="181818"/>
                  </a:solidFill>
                  <a:latin typeface="Cocomat Pro"/>
                  <a:ea typeface="Cocomat Pro"/>
                  <a:cs typeface="Cocomat Pro"/>
                  <a:sym typeface="Cocomat Pro"/>
                </a:rPr>
                <a:t>membershipengagement@nyspta.org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342336" y="903306"/>
              <a:ext cx="14028318" cy="10608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000"/>
                </a:lnSpc>
              </a:pPr>
              <a:r>
                <a:rPr lang="en-US" sz="3200" u="sng">
                  <a:solidFill>
                    <a:srgbClr val="181818"/>
                  </a:solidFill>
                  <a:latin typeface="Cocomat Pro"/>
                  <a:ea typeface="Cocomat Pro"/>
                  <a:cs typeface="Cocomat Pro"/>
                  <a:sym typeface="Cocomat Pro"/>
                  <a:hlinkClick r:id="rId12" tooltip="https://nyspta.org/home/membership/"/>
                </a:rPr>
                <a:t>https://nyspta.org/home/membership/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6684577" y="3734642"/>
            <a:ext cx="3132518" cy="3132518"/>
          </a:xfrm>
          <a:custGeom>
            <a:avLst/>
            <a:gdLst/>
            <a:ahLst/>
            <a:cxnLst/>
            <a:rect l="l" t="t" r="r" b="b"/>
            <a:pathLst>
              <a:path w="3132518" h="3132518">
                <a:moveTo>
                  <a:pt x="0" y="0"/>
                </a:moveTo>
                <a:lnTo>
                  <a:pt x="3132519" y="0"/>
                </a:lnTo>
                <a:lnTo>
                  <a:pt x="3132519" y="3132518"/>
                </a:lnTo>
                <a:lnTo>
                  <a:pt x="0" y="313251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292385" y="2544994"/>
            <a:ext cx="10521239" cy="900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00"/>
              </a:lnSpc>
            </a:pPr>
            <a:r>
              <a:rPr lang="en-US" sz="3200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</a:rPr>
              <a:t>Please submit a workshop evaluation here: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713205"/>
            <a:ext cx="15570280" cy="927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03"/>
              </a:lnSpc>
              <a:spcBef>
                <a:spcPct val="0"/>
              </a:spcBef>
            </a:pPr>
            <a:r>
              <a:rPr lang="en-US" sz="6734">
                <a:solidFill>
                  <a:srgbClr val="181818"/>
                </a:solidFill>
                <a:latin typeface="Fredoka"/>
                <a:ea typeface="Fredoka"/>
                <a:cs typeface="Fredoka"/>
                <a:sym typeface="Fredoka"/>
              </a:rPr>
              <a:t>“Uh uh. Get somebody else to do It.”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9258300"/>
            <a:ext cx="18288000" cy="1848559"/>
            <a:chOff x="0" y="0"/>
            <a:chExt cx="4816593" cy="4868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86863"/>
            </a:xfrm>
            <a:custGeom>
              <a:avLst/>
              <a:gdLst/>
              <a:ahLst/>
              <a:cxnLst/>
              <a:rect l="l" t="t" r="r" b="b"/>
              <a:pathLst>
                <a:path w="4816592" h="486863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465273"/>
                  </a:lnTo>
                  <a:cubicBezTo>
                    <a:pt x="4816592" y="470999"/>
                    <a:pt x="4814318" y="476491"/>
                    <a:pt x="4810269" y="480540"/>
                  </a:cubicBezTo>
                  <a:cubicBezTo>
                    <a:pt x="4806220" y="484588"/>
                    <a:pt x="4800728" y="486863"/>
                    <a:pt x="4795002" y="486863"/>
                  </a:cubicBezTo>
                  <a:lnTo>
                    <a:pt x="21590" y="486863"/>
                  </a:lnTo>
                  <a:cubicBezTo>
                    <a:pt x="9666" y="486863"/>
                    <a:pt x="0" y="477197"/>
                    <a:pt x="0" y="465273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524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410955" y="3024902"/>
            <a:ext cx="4762500" cy="5134947"/>
            <a:chOff x="0" y="0"/>
            <a:chExt cx="737836" cy="79553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37836" cy="795538"/>
            </a:xfrm>
            <a:custGeom>
              <a:avLst/>
              <a:gdLst/>
              <a:ahLst/>
              <a:cxnLst/>
              <a:rect l="l" t="t" r="r" b="b"/>
              <a:pathLst>
                <a:path w="737836" h="795538">
                  <a:moveTo>
                    <a:pt x="81280" y="0"/>
                  </a:moveTo>
                  <a:lnTo>
                    <a:pt x="656556" y="0"/>
                  </a:lnTo>
                  <a:cubicBezTo>
                    <a:pt x="678113" y="0"/>
                    <a:pt x="698787" y="8563"/>
                    <a:pt x="714030" y="23806"/>
                  </a:cubicBezTo>
                  <a:cubicBezTo>
                    <a:pt x="729272" y="39049"/>
                    <a:pt x="737836" y="59723"/>
                    <a:pt x="737836" y="81280"/>
                  </a:cubicBezTo>
                  <a:lnTo>
                    <a:pt x="737836" y="714258"/>
                  </a:lnTo>
                  <a:cubicBezTo>
                    <a:pt x="737836" y="759147"/>
                    <a:pt x="701446" y="795538"/>
                    <a:pt x="656556" y="795538"/>
                  </a:cubicBezTo>
                  <a:lnTo>
                    <a:pt x="81280" y="795538"/>
                  </a:lnTo>
                  <a:cubicBezTo>
                    <a:pt x="59723" y="795538"/>
                    <a:pt x="39049" y="786974"/>
                    <a:pt x="23806" y="771731"/>
                  </a:cubicBezTo>
                  <a:cubicBezTo>
                    <a:pt x="8563" y="756488"/>
                    <a:pt x="0" y="735814"/>
                    <a:pt x="0" y="714258"/>
                  </a:cubicBezTo>
                  <a:lnTo>
                    <a:pt x="0" y="81280"/>
                  </a:lnTo>
                  <a:cubicBezTo>
                    <a:pt x="0" y="36390"/>
                    <a:pt x="36390" y="0"/>
                    <a:pt x="81280" y="0"/>
                  </a:cubicBezTo>
                  <a:close/>
                </a:path>
              </a:pathLst>
            </a:custGeom>
            <a:blipFill>
              <a:blip r:embed="rId2"/>
              <a:stretch>
                <a:fillRect l="-30915" r="-30915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8427123" y="3315168"/>
            <a:ext cx="8597585" cy="1128981"/>
            <a:chOff x="0" y="0"/>
            <a:chExt cx="3094877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94878" cy="406400"/>
            </a:xfrm>
            <a:custGeom>
              <a:avLst/>
              <a:gdLst/>
              <a:ahLst/>
              <a:cxnLst/>
              <a:rect l="l" t="t" r="r" b="b"/>
              <a:pathLst>
                <a:path w="3094878" h="406400">
                  <a:moveTo>
                    <a:pt x="2891678" y="0"/>
                  </a:moveTo>
                  <a:cubicBezTo>
                    <a:pt x="3003902" y="0"/>
                    <a:pt x="3094878" y="90976"/>
                    <a:pt x="3094878" y="203200"/>
                  </a:cubicBezTo>
                  <a:cubicBezTo>
                    <a:pt x="3094878" y="315424"/>
                    <a:pt x="3003902" y="406400"/>
                    <a:pt x="28916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3094877" cy="482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80"/>
                </a:lnSpc>
              </a:pPr>
              <a:r>
                <a:rPr lang="en-US" sz="3200" b="1">
                  <a:solidFill>
                    <a:srgbClr val="181818"/>
                  </a:solidFill>
                  <a:latin typeface="Cocomat Pro Bold"/>
                  <a:ea typeface="Cocomat Pro Bold"/>
                  <a:cs typeface="Cocomat Pro Bold"/>
                  <a:sym typeface="Cocomat Pro Bold"/>
                </a:rPr>
                <a:t>I don’t have time.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427123" y="6828640"/>
            <a:ext cx="8597585" cy="1128981"/>
            <a:chOff x="0" y="0"/>
            <a:chExt cx="3094877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094878" cy="406400"/>
            </a:xfrm>
            <a:custGeom>
              <a:avLst/>
              <a:gdLst/>
              <a:ahLst/>
              <a:cxnLst/>
              <a:rect l="l" t="t" r="r" b="b"/>
              <a:pathLst>
                <a:path w="3094878" h="406400">
                  <a:moveTo>
                    <a:pt x="2891678" y="0"/>
                  </a:moveTo>
                  <a:cubicBezTo>
                    <a:pt x="3003902" y="0"/>
                    <a:pt x="3094878" y="90976"/>
                    <a:pt x="3094878" y="203200"/>
                  </a:cubicBezTo>
                  <a:cubicBezTo>
                    <a:pt x="3094878" y="315424"/>
                    <a:pt x="3003902" y="406400"/>
                    <a:pt x="28916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76200"/>
              <a:ext cx="3094877" cy="482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80"/>
                </a:lnSpc>
              </a:pPr>
              <a:r>
                <a:rPr lang="en-US" sz="3200" b="1">
                  <a:solidFill>
                    <a:srgbClr val="181818"/>
                  </a:solidFill>
                  <a:latin typeface="Cocomat Pro Bold"/>
                  <a:ea typeface="Cocomat Pro Bold"/>
                  <a:cs typeface="Cocomat Pro Bold"/>
                  <a:sym typeface="Cocomat Pro Bold"/>
                </a:rPr>
                <a:t>I don’t know how to help.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427123" y="5071009"/>
            <a:ext cx="8597585" cy="1128981"/>
            <a:chOff x="0" y="0"/>
            <a:chExt cx="3094877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094878" cy="406400"/>
            </a:xfrm>
            <a:custGeom>
              <a:avLst/>
              <a:gdLst/>
              <a:ahLst/>
              <a:cxnLst/>
              <a:rect l="l" t="t" r="r" b="b"/>
              <a:pathLst>
                <a:path w="3094878" h="406400">
                  <a:moveTo>
                    <a:pt x="2891678" y="0"/>
                  </a:moveTo>
                  <a:cubicBezTo>
                    <a:pt x="3003902" y="0"/>
                    <a:pt x="3094878" y="90976"/>
                    <a:pt x="3094878" y="203200"/>
                  </a:cubicBezTo>
                  <a:cubicBezTo>
                    <a:pt x="3094878" y="315424"/>
                    <a:pt x="3003902" y="406400"/>
                    <a:pt x="28916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76200"/>
              <a:ext cx="3094877" cy="482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80"/>
                </a:lnSpc>
              </a:pPr>
              <a:r>
                <a:rPr lang="en-US" sz="3200" b="1">
                  <a:solidFill>
                    <a:srgbClr val="181818"/>
                  </a:solidFill>
                  <a:latin typeface="Cocomat Pro Bold"/>
                  <a:ea typeface="Cocomat Pro Bold"/>
                  <a:cs typeface="Cocomat Pro Bold"/>
                  <a:sym typeface="Cocomat Pro Bold"/>
                </a:rPr>
                <a:t>It’s too much of a commitment.</a:t>
              </a:r>
            </a:p>
          </p:txBody>
        </p:sp>
      </p:grpSp>
      <p:sp>
        <p:nvSpPr>
          <p:cNvPr id="17" name="Freeform 17"/>
          <p:cNvSpPr/>
          <p:nvPr/>
        </p:nvSpPr>
        <p:spPr>
          <a:xfrm>
            <a:off x="17024708" y="-1362040"/>
            <a:ext cx="2526584" cy="2724079"/>
          </a:xfrm>
          <a:custGeom>
            <a:avLst/>
            <a:gdLst/>
            <a:ahLst/>
            <a:cxnLst/>
            <a:rect l="l" t="t" r="r" b="b"/>
            <a:pathLst>
              <a:path w="2526584" h="2724079">
                <a:moveTo>
                  <a:pt x="0" y="0"/>
                </a:moveTo>
                <a:lnTo>
                  <a:pt x="2526584" y="0"/>
                </a:lnTo>
                <a:lnTo>
                  <a:pt x="2526584" y="2724080"/>
                </a:lnTo>
                <a:lnTo>
                  <a:pt x="0" y="2724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5400000">
            <a:off x="-516826" y="999749"/>
            <a:ext cx="1872175" cy="1930078"/>
          </a:xfrm>
          <a:custGeom>
            <a:avLst/>
            <a:gdLst/>
            <a:ahLst/>
            <a:cxnLst/>
            <a:rect l="l" t="t" r="r" b="b"/>
            <a:pathLst>
              <a:path w="1872175" h="1930078">
                <a:moveTo>
                  <a:pt x="0" y="0"/>
                </a:moveTo>
                <a:lnTo>
                  <a:pt x="1872175" y="0"/>
                </a:lnTo>
                <a:lnTo>
                  <a:pt x="1872175" y="1930077"/>
                </a:lnTo>
                <a:lnTo>
                  <a:pt x="0" y="19300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81950" y="7158053"/>
            <a:ext cx="2604700" cy="1914455"/>
          </a:xfrm>
          <a:custGeom>
            <a:avLst/>
            <a:gdLst/>
            <a:ahLst/>
            <a:cxnLst/>
            <a:rect l="l" t="t" r="r" b="b"/>
            <a:pathLst>
              <a:path w="2604700" h="1914455">
                <a:moveTo>
                  <a:pt x="0" y="0"/>
                </a:moveTo>
                <a:lnTo>
                  <a:pt x="2604700" y="0"/>
                </a:lnTo>
                <a:lnTo>
                  <a:pt x="2604700" y="1914454"/>
                </a:lnTo>
                <a:lnTo>
                  <a:pt x="0" y="19144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3339093" y="1850251"/>
            <a:ext cx="13920207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Common responses from caregivers who can’t (or won’t) volunteer: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79182" y="465927"/>
            <a:ext cx="14129637" cy="196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96"/>
              </a:lnSpc>
              <a:spcBef>
                <a:spcPct val="0"/>
              </a:spcBef>
            </a:pPr>
            <a:r>
              <a:rPr lang="en-US" sz="7400">
                <a:solidFill>
                  <a:srgbClr val="181818"/>
                </a:solidFill>
                <a:latin typeface="Fredoka"/>
                <a:ea typeface="Fredoka"/>
                <a:cs typeface="Fredoka"/>
                <a:sym typeface="Fredoka"/>
              </a:rPr>
              <a:t>What even IS Microvolunteering?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9258300"/>
            <a:ext cx="18288000" cy="1848559"/>
            <a:chOff x="0" y="0"/>
            <a:chExt cx="4816593" cy="4868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86863"/>
            </a:xfrm>
            <a:custGeom>
              <a:avLst/>
              <a:gdLst/>
              <a:ahLst/>
              <a:cxnLst/>
              <a:rect l="l" t="t" r="r" b="b"/>
              <a:pathLst>
                <a:path w="4816592" h="486863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465273"/>
                  </a:lnTo>
                  <a:cubicBezTo>
                    <a:pt x="4816592" y="470999"/>
                    <a:pt x="4814318" y="476491"/>
                    <a:pt x="4810269" y="480540"/>
                  </a:cubicBezTo>
                  <a:cubicBezTo>
                    <a:pt x="4806220" y="484588"/>
                    <a:pt x="4800728" y="486863"/>
                    <a:pt x="4795002" y="486863"/>
                  </a:cubicBezTo>
                  <a:lnTo>
                    <a:pt x="21590" y="486863"/>
                  </a:lnTo>
                  <a:cubicBezTo>
                    <a:pt x="9666" y="486863"/>
                    <a:pt x="0" y="477197"/>
                    <a:pt x="0" y="465273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524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36700" y="4577748"/>
            <a:ext cx="3602179" cy="3605654"/>
            <a:chOff x="0" y="0"/>
            <a:chExt cx="948722" cy="9496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48722" cy="949637"/>
            </a:xfrm>
            <a:custGeom>
              <a:avLst/>
              <a:gdLst/>
              <a:ahLst/>
              <a:cxnLst/>
              <a:rect l="l" t="t" r="r" b="b"/>
              <a:pathLst>
                <a:path w="948722" h="949637">
                  <a:moveTo>
                    <a:pt x="107462" y="0"/>
                  </a:moveTo>
                  <a:lnTo>
                    <a:pt x="841260" y="0"/>
                  </a:lnTo>
                  <a:cubicBezTo>
                    <a:pt x="900610" y="0"/>
                    <a:pt x="948722" y="48112"/>
                    <a:pt x="948722" y="107462"/>
                  </a:cubicBezTo>
                  <a:lnTo>
                    <a:pt x="948722" y="842176"/>
                  </a:lnTo>
                  <a:cubicBezTo>
                    <a:pt x="948722" y="901525"/>
                    <a:pt x="900610" y="949637"/>
                    <a:pt x="841260" y="949637"/>
                  </a:cubicBezTo>
                  <a:lnTo>
                    <a:pt x="107462" y="949637"/>
                  </a:lnTo>
                  <a:cubicBezTo>
                    <a:pt x="48112" y="949637"/>
                    <a:pt x="0" y="901525"/>
                    <a:pt x="0" y="842176"/>
                  </a:cubicBezTo>
                  <a:lnTo>
                    <a:pt x="0" y="107462"/>
                  </a:lnTo>
                  <a:cubicBezTo>
                    <a:pt x="0" y="48112"/>
                    <a:pt x="48112" y="0"/>
                    <a:pt x="107462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948722" cy="10067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404801" y="4577748"/>
            <a:ext cx="3602179" cy="3605654"/>
            <a:chOff x="0" y="0"/>
            <a:chExt cx="948722" cy="94963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48722" cy="949637"/>
            </a:xfrm>
            <a:custGeom>
              <a:avLst/>
              <a:gdLst/>
              <a:ahLst/>
              <a:cxnLst/>
              <a:rect l="l" t="t" r="r" b="b"/>
              <a:pathLst>
                <a:path w="948722" h="949637">
                  <a:moveTo>
                    <a:pt x="107462" y="0"/>
                  </a:moveTo>
                  <a:lnTo>
                    <a:pt x="841260" y="0"/>
                  </a:lnTo>
                  <a:cubicBezTo>
                    <a:pt x="900610" y="0"/>
                    <a:pt x="948722" y="48112"/>
                    <a:pt x="948722" y="107462"/>
                  </a:cubicBezTo>
                  <a:lnTo>
                    <a:pt x="948722" y="842176"/>
                  </a:lnTo>
                  <a:cubicBezTo>
                    <a:pt x="948722" y="901525"/>
                    <a:pt x="900610" y="949637"/>
                    <a:pt x="841260" y="949637"/>
                  </a:cubicBezTo>
                  <a:lnTo>
                    <a:pt x="107462" y="949637"/>
                  </a:lnTo>
                  <a:cubicBezTo>
                    <a:pt x="48112" y="949637"/>
                    <a:pt x="0" y="901525"/>
                    <a:pt x="0" y="842176"/>
                  </a:cubicBezTo>
                  <a:lnTo>
                    <a:pt x="0" y="107462"/>
                  </a:lnTo>
                  <a:cubicBezTo>
                    <a:pt x="0" y="48112"/>
                    <a:pt x="48112" y="0"/>
                    <a:pt x="107462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948722" cy="10067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8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276961" y="4577748"/>
            <a:ext cx="3602179" cy="3605654"/>
            <a:chOff x="0" y="0"/>
            <a:chExt cx="948722" cy="9496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48722" cy="949637"/>
            </a:xfrm>
            <a:custGeom>
              <a:avLst/>
              <a:gdLst/>
              <a:ahLst/>
              <a:cxnLst/>
              <a:rect l="l" t="t" r="r" b="b"/>
              <a:pathLst>
                <a:path w="948722" h="949637">
                  <a:moveTo>
                    <a:pt x="107462" y="0"/>
                  </a:moveTo>
                  <a:lnTo>
                    <a:pt x="841260" y="0"/>
                  </a:lnTo>
                  <a:cubicBezTo>
                    <a:pt x="900610" y="0"/>
                    <a:pt x="948722" y="48112"/>
                    <a:pt x="948722" y="107462"/>
                  </a:cubicBezTo>
                  <a:lnTo>
                    <a:pt x="948722" y="842176"/>
                  </a:lnTo>
                  <a:cubicBezTo>
                    <a:pt x="948722" y="901525"/>
                    <a:pt x="900610" y="949637"/>
                    <a:pt x="841260" y="949637"/>
                  </a:cubicBezTo>
                  <a:lnTo>
                    <a:pt x="107462" y="949637"/>
                  </a:lnTo>
                  <a:cubicBezTo>
                    <a:pt x="48112" y="949637"/>
                    <a:pt x="0" y="901525"/>
                    <a:pt x="0" y="842176"/>
                  </a:cubicBezTo>
                  <a:lnTo>
                    <a:pt x="0" y="107462"/>
                  </a:lnTo>
                  <a:cubicBezTo>
                    <a:pt x="0" y="48112"/>
                    <a:pt x="48112" y="0"/>
                    <a:pt x="107462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948722" cy="10067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8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149121" y="4577748"/>
            <a:ext cx="3602179" cy="3605654"/>
            <a:chOff x="0" y="0"/>
            <a:chExt cx="948722" cy="94963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48722" cy="949637"/>
            </a:xfrm>
            <a:custGeom>
              <a:avLst/>
              <a:gdLst/>
              <a:ahLst/>
              <a:cxnLst/>
              <a:rect l="l" t="t" r="r" b="b"/>
              <a:pathLst>
                <a:path w="948722" h="949637">
                  <a:moveTo>
                    <a:pt x="107462" y="0"/>
                  </a:moveTo>
                  <a:lnTo>
                    <a:pt x="841260" y="0"/>
                  </a:lnTo>
                  <a:cubicBezTo>
                    <a:pt x="900610" y="0"/>
                    <a:pt x="948722" y="48112"/>
                    <a:pt x="948722" y="107462"/>
                  </a:cubicBezTo>
                  <a:lnTo>
                    <a:pt x="948722" y="842176"/>
                  </a:lnTo>
                  <a:cubicBezTo>
                    <a:pt x="948722" y="901525"/>
                    <a:pt x="900610" y="949637"/>
                    <a:pt x="841260" y="949637"/>
                  </a:cubicBezTo>
                  <a:lnTo>
                    <a:pt x="107462" y="949637"/>
                  </a:lnTo>
                  <a:cubicBezTo>
                    <a:pt x="48112" y="949637"/>
                    <a:pt x="0" y="901525"/>
                    <a:pt x="0" y="842176"/>
                  </a:cubicBezTo>
                  <a:lnTo>
                    <a:pt x="0" y="107462"/>
                  </a:lnTo>
                  <a:cubicBezTo>
                    <a:pt x="0" y="48112"/>
                    <a:pt x="48112" y="0"/>
                    <a:pt x="107462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948722" cy="10067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8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171965" y="3686526"/>
            <a:ext cx="2331648" cy="2331648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25329" r="-25329"/>
              </a:stretch>
            </a:blipFill>
            <a:ln w="76200" cap="sq">
              <a:solidFill>
                <a:srgbClr val="64A70B"/>
              </a:solidFill>
              <a:prstDash val="solid"/>
              <a:miter/>
            </a:ln>
          </p:spPr>
        </p:sp>
      </p:grpSp>
      <p:grpSp>
        <p:nvGrpSpPr>
          <p:cNvPr id="20" name="Group 20"/>
          <p:cNvGrpSpPr/>
          <p:nvPr/>
        </p:nvGrpSpPr>
        <p:grpSpPr>
          <a:xfrm>
            <a:off x="6040066" y="3686526"/>
            <a:ext cx="2331648" cy="2331648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12695" r="-12695"/>
              </a:stretch>
            </a:blipFill>
            <a:ln w="76200" cap="sq">
              <a:solidFill>
                <a:srgbClr val="64A70B"/>
              </a:solidFill>
              <a:prstDash val="solid"/>
              <a:miter/>
            </a:ln>
          </p:spPr>
        </p:sp>
      </p:grpSp>
      <p:grpSp>
        <p:nvGrpSpPr>
          <p:cNvPr id="22" name="Group 22"/>
          <p:cNvGrpSpPr/>
          <p:nvPr/>
        </p:nvGrpSpPr>
        <p:grpSpPr>
          <a:xfrm>
            <a:off x="9912226" y="3686526"/>
            <a:ext cx="2331648" cy="2331648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5046" r="-25046"/>
              </a:stretch>
            </a:blipFill>
            <a:ln w="76200" cap="sq">
              <a:solidFill>
                <a:srgbClr val="64A70B"/>
              </a:solidFill>
              <a:prstDash val="solid"/>
              <a:miter/>
            </a:ln>
          </p:spPr>
        </p:sp>
      </p:grpSp>
      <p:grpSp>
        <p:nvGrpSpPr>
          <p:cNvPr id="24" name="Group 24"/>
          <p:cNvGrpSpPr/>
          <p:nvPr/>
        </p:nvGrpSpPr>
        <p:grpSpPr>
          <a:xfrm>
            <a:off x="13784387" y="3686526"/>
            <a:ext cx="2331648" cy="2331648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36767" r="-36767"/>
              </a:stretch>
            </a:blipFill>
            <a:ln w="76200" cap="sq">
              <a:solidFill>
                <a:srgbClr val="64A70B"/>
              </a:solidFill>
              <a:prstDash val="solid"/>
              <a:miter/>
            </a:ln>
          </p:spPr>
        </p:sp>
      </p:grpSp>
      <p:sp>
        <p:nvSpPr>
          <p:cNvPr id="26" name="Freeform 26"/>
          <p:cNvSpPr/>
          <p:nvPr/>
        </p:nvSpPr>
        <p:spPr>
          <a:xfrm>
            <a:off x="15367000" y="530735"/>
            <a:ext cx="2921000" cy="2603341"/>
          </a:xfrm>
          <a:custGeom>
            <a:avLst/>
            <a:gdLst/>
            <a:ahLst/>
            <a:cxnLst/>
            <a:rect l="l" t="t" r="r" b="b"/>
            <a:pathLst>
              <a:path w="2921000" h="2603341">
                <a:moveTo>
                  <a:pt x="0" y="0"/>
                </a:moveTo>
                <a:lnTo>
                  <a:pt x="2921000" y="0"/>
                </a:lnTo>
                <a:lnTo>
                  <a:pt x="2921000" y="2603341"/>
                </a:lnTo>
                <a:lnTo>
                  <a:pt x="0" y="26033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-617278" y="530735"/>
            <a:ext cx="2736758" cy="2603341"/>
          </a:xfrm>
          <a:custGeom>
            <a:avLst/>
            <a:gdLst/>
            <a:ahLst/>
            <a:cxnLst/>
            <a:rect l="l" t="t" r="r" b="b"/>
            <a:pathLst>
              <a:path w="2736758" h="2603341">
                <a:moveTo>
                  <a:pt x="0" y="0"/>
                </a:moveTo>
                <a:lnTo>
                  <a:pt x="2736758" y="0"/>
                </a:lnTo>
                <a:lnTo>
                  <a:pt x="2736758" y="2603341"/>
                </a:lnTo>
                <a:lnTo>
                  <a:pt x="0" y="26033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-10800000">
            <a:off x="1113880" y="-623909"/>
            <a:ext cx="2223910" cy="1932021"/>
          </a:xfrm>
          <a:custGeom>
            <a:avLst/>
            <a:gdLst/>
            <a:ahLst/>
            <a:cxnLst/>
            <a:rect l="l" t="t" r="r" b="b"/>
            <a:pathLst>
              <a:path w="2223910" h="1932021">
                <a:moveTo>
                  <a:pt x="0" y="0"/>
                </a:moveTo>
                <a:lnTo>
                  <a:pt x="2223909" y="0"/>
                </a:lnTo>
                <a:lnTo>
                  <a:pt x="2223909" y="1932021"/>
                </a:lnTo>
                <a:lnTo>
                  <a:pt x="0" y="19320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7259300" y="7338324"/>
            <a:ext cx="1527365" cy="1412813"/>
          </a:xfrm>
          <a:custGeom>
            <a:avLst/>
            <a:gdLst/>
            <a:ahLst/>
            <a:cxnLst/>
            <a:rect l="l" t="t" r="r" b="b"/>
            <a:pathLst>
              <a:path w="1527365" h="1412813">
                <a:moveTo>
                  <a:pt x="0" y="0"/>
                </a:moveTo>
                <a:lnTo>
                  <a:pt x="1527365" y="0"/>
                </a:lnTo>
                <a:lnTo>
                  <a:pt x="1527365" y="1412813"/>
                </a:lnTo>
                <a:lnTo>
                  <a:pt x="0" y="141281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-532419" y="7338324"/>
            <a:ext cx="1561119" cy="1412813"/>
          </a:xfrm>
          <a:custGeom>
            <a:avLst/>
            <a:gdLst/>
            <a:ahLst/>
            <a:cxnLst/>
            <a:rect l="l" t="t" r="r" b="b"/>
            <a:pathLst>
              <a:path w="1561119" h="1412813">
                <a:moveTo>
                  <a:pt x="0" y="0"/>
                </a:moveTo>
                <a:lnTo>
                  <a:pt x="1561119" y="0"/>
                </a:lnTo>
                <a:lnTo>
                  <a:pt x="1561119" y="1412813"/>
                </a:lnTo>
                <a:lnTo>
                  <a:pt x="0" y="141281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5400000">
            <a:off x="14444065" y="-999123"/>
            <a:ext cx="2469281" cy="2145188"/>
          </a:xfrm>
          <a:custGeom>
            <a:avLst/>
            <a:gdLst/>
            <a:ahLst/>
            <a:cxnLst/>
            <a:rect l="l" t="t" r="r" b="b"/>
            <a:pathLst>
              <a:path w="2469281" h="2145188">
                <a:moveTo>
                  <a:pt x="0" y="0"/>
                </a:moveTo>
                <a:lnTo>
                  <a:pt x="2469282" y="0"/>
                </a:lnTo>
                <a:lnTo>
                  <a:pt x="2469282" y="2145189"/>
                </a:lnTo>
                <a:lnTo>
                  <a:pt x="0" y="214518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1536700" y="6503935"/>
            <a:ext cx="3602179" cy="834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Small, flexible, low‑commitment tasks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145840" y="6513474"/>
            <a:ext cx="3602179" cy="125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Requires no special training or background knowledge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276961" y="6503935"/>
            <a:ext cx="3602179" cy="834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Can be done at home, online, or on-the-go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404801" y="6513474"/>
            <a:ext cx="3602179" cy="125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Perfect for caregivers with unpredictable schedules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51295" y="917693"/>
            <a:ext cx="9527972" cy="1814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72"/>
              </a:lnSpc>
              <a:spcBef>
                <a:spcPct val="0"/>
              </a:spcBef>
            </a:pPr>
            <a:r>
              <a:rPr lang="en-US" sz="6800">
                <a:solidFill>
                  <a:srgbClr val="181818"/>
                </a:solidFill>
                <a:latin typeface="Fredoka"/>
                <a:ea typeface="Fredoka"/>
                <a:cs typeface="Fredoka"/>
                <a:sym typeface="Fredoka"/>
              </a:rPr>
              <a:t>PTA Efforts Supported by Microvolunteering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36526" y="3156333"/>
            <a:ext cx="8104077" cy="494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</a:rPr>
              <a:t>Events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</a:rPr>
              <a:t>Communications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</a:rPr>
              <a:t>Fundraising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</a:rPr>
              <a:t>Teacher support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</a:rPr>
              <a:t>Community outreach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</a:rPr>
              <a:t>School environment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</a:rPr>
              <a:t>Advocacy</a:t>
            </a:r>
          </a:p>
          <a:p>
            <a:pPr marL="755649" lvl="1" indent="-377824" algn="l">
              <a:lnSpc>
                <a:spcPts val="4899"/>
              </a:lnSpc>
              <a:spcBef>
                <a:spcPct val="0"/>
              </a:spcBef>
              <a:buFont typeface="Arial"/>
              <a:buChar char="•"/>
            </a:pPr>
            <a:r>
              <a:rPr lang="en-US" sz="3499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</a:rPr>
              <a:t>Family engagement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9258300"/>
            <a:ext cx="18288000" cy="1848559"/>
            <a:chOff x="0" y="0"/>
            <a:chExt cx="4816593" cy="48686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6863"/>
            </a:xfrm>
            <a:custGeom>
              <a:avLst/>
              <a:gdLst/>
              <a:ahLst/>
              <a:cxnLst/>
              <a:rect l="l" t="t" r="r" b="b"/>
              <a:pathLst>
                <a:path w="4816592" h="486863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465273"/>
                  </a:lnTo>
                  <a:cubicBezTo>
                    <a:pt x="4816592" y="470999"/>
                    <a:pt x="4814318" y="476491"/>
                    <a:pt x="4810269" y="480540"/>
                  </a:cubicBezTo>
                  <a:cubicBezTo>
                    <a:pt x="4806220" y="484588"/>
                    <a:pt x="4800728" y="486863"/>
                    <a:pt x="4795002" y="486863"/>
                  </a:cubicBezTo>
                  <a:lnTo>
                    <a:pt x="21590" y="486863"/>
                  </a:lnTo>
                  <a:cubicBezTo>
                    <a:pt x="9666" y="486863"/>
                    <a:pt x="0" y="477197"/>
                    <a:pt x="0" y="465273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524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912272" y="1028700"/>
            <a:ext cx="6011813" cy="3116241"/>
            <a:chOff x="0" y="0"/>
            <a:chExt cx="1245467" cy="64559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45467" cy="645592"/>
            </a:xfrm>
            <a:custGeom>
              <a:avLst/>
              <a:gdLst/>
              <a:ahLst/>
              <a:cxnLst/>
              <a:rect l="l" t="t" r="r" b="b"/>
              <a:pathLst>
                <a:path w="1245467" h="645592">
                  <a:moveTo>
                    <a:pt x="64389" y="0"/>
                  </a:moveTo>
                  <a:lnTo>
                    <a:pt x="1181078" y="0"/>
                  </a:lnTo>
                  <a:cubicBezTo>
                    <a:pt x="1198155" y="0"/>
                    <a:pt x="1214533" y="6784"/>
                    <a:pt x="1226608" y="18859"/>
                  </a:cubicBezTo>
                  <a:cubicBezTo>
                    <a:pt x="1238683" y="30934"/>
                    <a:pt x="1245467" y="47312"/>
                    <a:pt x="1245467" y="64389"/>
                  </a:cubicBezTo>
                  <a:lnTo>
                    <a:pt x="1245467" y="581202"/>
                  </a:lnTo>
                  <a:cubicBezTo>
                    <a:pt x="1245467" y="598279"/>
                    <a:pt x="1238683" y="614657"/>
                    <a:pt x="1226608" y="626732"/>
                  </a:cubicBezTo>
                  <a:cubicBezTo>
                    <a:pt x="1214533" y="638808"/>
                    <a:pt x="1198155" y="645592"/>
                    <a:pt x="1181078" y="645592"/>
                  </a:cubicBezTo>
                  <a:lnTo>
                    <a:pt x="64389" y="645592"/>
                  </a:lnTo>
                  <a:cubicBezTo>
                    <a:pt x="47312" y="645592"/>
                    <a:pt x="30934" y="638808"/>
                    <a:pt x="18859" y="626732"/>
                  </a:cubicBezTo>
                  <a:cubicBezTo>
                    <a:pt x="6784" y="614657"/>
                    <a:pt x="0" y="598279"/>
                    <a:pt x="0" y="581202"/>
                  </a:cubicBezTo>
                  <a:lnTo>
                    <a:pt x="0" y="64389"/>
                  </a:lnTo>
                  <a:cubicBezTo>
                    <a:pt x="0" y="47312"/>
                    <a:pt x="6784" y="30934"/>
                    <a:pt x="18859" y="18859"/>
                  </a:cubicBezTo>
                  <a:cubicBezTo>
                    <a:pt x="30934" y="6784"/>
                    <a:pt x="47312" y="0"/>
                    <a:pt x="64389" y="0"/>
                  </a:cubicBezTo>
                  <a:close/>
                </a:path>
              </a:pathLst>
            </a:custGeom>
            <a:blipFill>
              <a:blip r:embed="rId2"/>
              <a:stretch>
                <a:fillRect b="-28532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14547893" y="5945067"/>
            <a:ext cx="2596077" cy="1895136"/>
          </a:xfrm>
          <a:custGeom>
            <a:avLst/>
            <a:gdLst/>
            <a:ahLst/>
            <a:cxnLst/>
            <a:rect l="l" t="t" r="r" b="b"/>
            <a:pathLst>
              <a:path w="2596077" h="1895136">
                <a:moveTo>
                  <a:pt x="0" y="0"/>
                </a:moveTo>
                <a:lnTo>
                  <a:pt x="2596077" y="0"/>
                </a:lnTo>
                <a:lnTo>
                  <a:pt x="2596077" y="1895136"/>
                </a:lnTo>
                <a:lnTo>
                  <a:pt x="0" y="18951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266191" y="803393"/>
            <a:ext cx="1315789" cy="1192434"/>
          </a:xfrm>
          <a:custGeom>
            <a:avLst/>
            <a:gdLst/>
            <a:ahLst/>
            <a:cxnLst/>
            <a:rect l="l" t="t" r="r" b="b"/>
            <a:pathLst>
              <a:path w="1315789" h="1192434">
                <a:moveTo>
                  <a:pt x="0" y="0"/>
                </a:moveTo>
                <a:lnTo>
                  <a:pt x="1315789" y="0"/>
                </a:lnTo>
                <a:lnTo>
                  <a:pt x="1315789" y="1192434"/>
                </a:lnTo>
                <a:lnTo>
                  <a:pt x="0" y="11924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5400000">
            <a:off x="-1284058" y="5897103"/>
            <a:ext cx="2175620" cy="1710581"/>
          </a:xfrm>
          <a:custGeom>
            <a:avLst/>
            <a:gdLst/>
            <a:ahLst/>
            <a:cxnLst/>
            <a:rect l="l" t="t" r="r" b="b"/>
            <a:pathLst>
              <a:path w="2175620" h="1710581">
                <a:moveTo>
                  <a:pt x="0" y="0"/>
                </a:moveTo>
                <a:lnTo>
                  <a:pt x="2175620" y="0"/>
                </a:lnTo>
                <a:lnTo>
                  <a:pt x="2175620" y="1710581"/>
                </a:lnTo>
                <a:lnTo>
                  <a:pt x="0" y="171058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999940" y="-1499057"/>
            <a:ext cx="2288060" cy="2302451"/>
          </a:xfrm>
          <a:custGeom>
            <a:avLst/>
            <a:gdLst/>
            <a:ahLst/>
            <a:cxnLst/>
            <a:rect l="l" t="t" r="r" b="b"/>
            <a:pathLst>
              <a:path w="2288060" h="2302451">
                <a:moveTo>
                  <a:pt x="0" y="0"/>
                </a:moveTo>
                <a:lnTo>
                  <a:pt x="2288060" y="0"/>
                </a:lnTo>
                <a:lnTo>
                  <a:pt x="2288060" y="2302450"/>
                </a:lnTo>
                <a:lnTo>
                  <a:pt x="0" y="23024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579268" y="3422056"/>
            <a:ext cx="1156895" cy="1156895"/>
          </a:xfrm>
          <a:custGeom>
            <a:avLst/>
            <a:gdLst/>
            <a:ahLst/>
            <a:cxnLst/>
            <a:rect l="l" t="t" r="r" b="b"/>
            <a:pathLst>
              <a:path w="1156895" h="1156895">
                <a:moveTo>
                  <a:pt x="0" y="0"/>
                </a:moveTo>
                <a:lnTo>
                  <a:pt x="1156895" y="0"/>
                </a:lnTo>
                <a:lnTo>
                  <a:pt x="1156895" y="1156895"/>
                </a:lnTo>
                <a:lnTo>
                  <a:pt x="0" y="115689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84300" y="1143000"/>
            <a:ext cx="7759700" cy="1814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72"/>
              </a:lnSpc>
              <a:spcBef>
                <a:spcPct val="0"/>
              </a:spcBef>
            </a:pPr>
            <a:r>
              <a:rPr lang="en-US" sz="6800">
                <a:solidFill>
                  <a:srgbClr val="181818"/>
                </a:solidFill>
                <a:latin typeface="Fredoka"/>
                <a:ea typeface="Fredoka"/>
                <a:cs typeface="Fredoka"/>
                <a:sym typeface="Fredoka"/>
              </a:rPr>
              <a:t>Why Does This Matter?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84300" y="3525865"/>
            <a:ext cx="8104077" cy="370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</a:rPr>
              <a:t>Families are busier than ever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</a:rPr>
              <a:t>Traditional roles feel overwhelming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</a:rPr>
              <a:t>Many want to help but don’t know how</a:t>
            </a:r>
          </a:p>
          <a:p>
            <a:pPr marL="755649" lvl="1" indent="-377824" algn="l">
              <a:lnSpc>
                <a:spcPts val="4899"/>
              </a:lnSpc>
              <a:spcBef>
                <a:spcPct val="0"/>
              </a:spcBef>
              <a:buFont typeface="Arial"/>
              <a:buChar char="•"/>
            </a:pPr>
            <a:r>
              <a:rPr lang="en-US" sz="3499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</a:rPr>
              <a:t>Microvolunteering removes barriers and welcomes everyone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9258300"/>
            <a:ext cx="18288000" cy="1848559"/>
            <a:chOff x="0" y="0"/>
            <a:chExt cx="4816593" cy="48686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6863"/>
            </a:xfrm>
            <a:custGeom>
              <a:avLst/>
              <a:gdLst/>
              <a:ahLst/>
              <a:cxnLst/>
              <a:rect l="l" t="t" r="r" b="b"/>
              <a:pathLst>
                <a:path w="4816592" h="486863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465273"/>
                  </a:lnTo>
                  <a:cubicBezTo>
                    <a:pt x="4816592" y="470999"/>
                    <a:pt x="4814318" y="476491"/>
                    <a:pt x="4810269" y="480540"/>
                  </a:cubicBezTo>
                  <a:cubicBezTo>
                    <a:pt x="4806220" y="484588"/>
                    <a:pt x="4800728" y="486863"/>
                    <a:pt x="4795002" y="486863"/>
                  </a:cubicBezTo>
                  <a:lnTo>
                    <a:pt x="21590" y="486863"/>
                  </a:lnTo>
                  <a:cubicBezTo>
                    <a:pt x="9666" y="486863"/>
                    <a:pt x="0" y="477197"/>
                    <a:pt x="0" y="465273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524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912272" y="1028700"/>
            <a:ext cx="6011813" cy="3116241"/>
            <a:chOff x="0" y="0"/>
            <a:chExt cx="1245467" cy="64559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45467" cy="645592"/>
            </a:xfrm>
            <a:custGeom>
              <a:avLst/>
              <a:gdLst/>
              <a:ahLst/>
              <a:cxnLst/>
              <a:rect l="l" t="t" r="r" b="b"/>
              <a:pathLst>
                <a:path w="1245467" h="645592">
                  <a:moveTo>
                    <a:pt x="64389" y="0"/>
                  </a:moveTo>
                  <a:lnTo>
                    <a:pt x="1181078" y="0"/>
                  </a:lnTo>
                  <a:cubicBezTo>
                    <a:pt x="1198155" y="0"/>
                    <a:pt x="1214533" y="6784"/>
                    <a:pt x="1226608" y="18859"/>
                  </a:cubicBezTo>
                  <a:cubicBezTo>
                    <a:pt x="1238683" y="30934"/>
                    <a:pt x="1245467" y="47312"/>
                    <a:pt x="1245467" y="64389"/>
                  </a:cubicBezTo>
                  <a:lnTo>
                    <a:pt x="1245467" y="581202"/>
                  </a:lnTo>
                  <a:cubicBezTo>
                    <a:pt x="1245467" y="598279"/>
                    <a:pt x="1238683" y="614657"/>
                    <a:pt x="1226608" y="626732"/>
                  </a:cubicBezTo>
                  <a:cubicBezTo>
                    <a:pt x="1214533" y="638808"/>
                    <a:pt x="1198155" y="645592"/>
                    <a:pt x="1181078" y="645592"/>
                  </a:cubicBezTo>
                  <a:lnTo>
                    <a:pt x="64389" y="645592"/>
                  </a:lnTo>
                  <a:cubicBezTo>
                    <a:pt x="47312" y="645592"/>
                    <a:pt x="30934" y="638808"/>
                    <a:pt x="18859" y="626732"/>
                  </a:cubicBezTo>
                  <a:cubicBezTo>
                    <a:pt x="6784" y="614657"/>
                    <a:pt x="0" y="598279"/>
                    <a:pt x="0" y="581202"/>
                  </a:cubicBezTo>
                  <a:lnTo>
                    <a:pt x="0" y="64389"/>
                  </a:lnTo>
                  <a:cubicBezTo>
                    <a:pt x="0" y="47312"/>
                    <a:pt x="6784" y="30934"/>
                    <a:pt x="18859" y="18859"/>
                  </a:cubicBezTo>
                  <a:cubicBezTo>
                    <a:pt x="30934" y="6784"/>
                    <a:pt x="47312" y="0"/>
                    <a:pt x="64389" y="0"/>
                  </a:cubicBezTo>
                  <a:close/>
                </a:path>
              </a:pathLst>
            </a:custGeom>
            <a:blipFill>
              <a:blip r:embed="rId2"/>
              <a:stretch>
                <a:fillRect b="-28532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14547893" y="5945067"/>
            <a:ext cx="2596077" cy="1895136"/>
          </a:xfrm>
          <a:custGeom>
            <a:avLst/>
            <a:gdLst/>
            <a:ahLst/>
            <a:cxnLst/>
            <a:rect l="l" t="t" r="r" b="b"/>
            <a:pathLst>
              <a:path w="2596077" h="1895136">
                <a:moveTo>
                  <a:pt x="0" y="0"/>
                </a:moveTo>
                <a:lnTo>
                  <a:pt x="2596077" y="0"/>
                </a:lnTo>
                <a:lnTo>
                  <a:pt x="2596077" y="1895136"/>
                </a:lnTo>
                <a:lnTo>
                  <a:pt x="0" y="18951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266191" y="803393"/>
            <a:ext cx="1315789" cy="1192434"/>
          </a:xfrm>
          <a:custGeom>
            <a:avLst/>
            <a:gdLst/>
            <a:ahLst/>
            <a:cxnLst/>
            <a:rect l="l" t="t" r="r" b="b"/>
            <a:pathLst>
              <a:path w="1315789" h="1192434">
                <a:moveTo>
                  <a:pt x="0" y="0"/>
                </a:moveTo>
                <a:lnTo>
                  <a:pt x="1315789" y="0"/>
                </a:lnTo>
                <a:lnTo>
                  <a:pt x="1315789" y="1192434"/>
                </a:lnTo>
                <a:lnTo>
                  <a:pt x="0" y="11924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5400000">
            <a:off x="-1284058" y="5897103"/>
            <a:ext cx="2175620" cy="1710581"/>
          </a:xfrm>
          <a:custGeom>
            <a:avLst/>
            <a:gdLst/>
            <a:ahLst/>
            <a:cxnLst/>
            <a:rect l="l" t="t" r="r" b="b"/>
            <a:pathLst>
              <a:path w="2175620" h="1710581">
                <a:moveTo>
                  <a:pt x="0" y="0"/>
                </a:moveTo>
                <a:lnTo>
                  <a:pt x="2175620" y="0"/>
                </a:lnTo>
                <a:lnTo>
                  <a:pt x="2175620" y="1710581"/>
                </a:lnTo>
                <a:lnTo>
                  <a:pt x="0" y="171058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999940" y="-1499057"/>
            <a:ext cx="2288060" cy="2302451"/>
          </a:xfrm>
          <a:custGeom>
            <a:avLst/>
            <a:gdLst/>
            <a:ahLst/>
            <a:cxnLst/>
            <a:rect l="l" t="t" r="r" b="b"/>
            <a:pathLst>
              <a:path w="2288060" h="2302451">
                <a:moveTo>
                  <a:pt x="0" y="0"/>
                </a:moveTo>
                <a:lnTo>
                  <a:pt x="2288060" y="0"/>
                </a:lnTo>
                <a:lnTo>
                  <a:pt x="2288060" y="2302450"/>
                </a:lnTo>
                <a:lnTo>
                  <a:pt x="0" y="23024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579268" y="3422056"/>
            <a:ext cx="1156895" cy="1156895"/>
          </a:xfrm>
          <a:custGeom>
            <a:avLst/>
            <a:gdLst/>
            <a:ahLst/>
            <a:cxnLst/>
            <a:rect l="l" t="t" r="r" b="b"/>
            <a:pathLst>
              <a:path w="1156895" h="1156895">
                <a:moveTo>
                  <a:pt x="0" y="0"/>
                </a:moveTo>
                <a:lnTo>
                  <a:pt x="1156895" y="0"/>
                </a:lnTo>
                <a:lnTo>
                  <a:pt x="1156895" y="1156895"/>
                </a:lnTo>
                <a:lnTo>
                  <a:pt x="0" y="115689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58300"/>
            <a:ext cx="18288000" cy="1848559"/>
            <a:chOff x="0" y="0"/>
            <a:chExt cx="4816593" cy="4868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486863"/>
            </a:xfrm>
            <a:custGeom>
              <a:avLst/>
              <a:gdLst/>
              <a:ahLst/>
              <a:cxnLst/>
              <a:rect l="l" t="t" r="r" b="b"/>
              <a:pathLst>
                <a:path w="4816592" h="486863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465273"/>
                  </a:lnTo>
                  <a:cubicBezTo>
                    <a:pt x="4816592" y="470999"/>
                    <a:pt x="4814318" y="476491"/>
                    <a:pt x="4810269" y="480540"/>
                  </a:cubicBezTo>
                  <a:cubicBezTo>
                    <a:pt x="4806220" y="484588"/>
                    <a:pt x="4800728" y="486863"/>
                    <a:pt x="4795002" y="486863"/>
                  </a:cubicBezTo>
                  <a:lnTo>
                    <a:pt x="21590" y="486863"/>
                  </a:lnTo>
                  <a:cubicBezTo>
                    <a:pt x="9666" y="486863"/>
                    <a:pt x="0" y="477197"/>
                    <a:pt x="0" y="465273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24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497443" y="6459180"/>
            <a:ext cx="4790557" cy="2799120"/>
            <a:chOff x="0" y="0"/>
            <a:chExt cx="1004458" cy="58690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04458" cy="586905"/>
            </a:xfrm>
            <a:custGeom>
              <a:avLst/>
              <a:gdLst/>
              <a:ahLst/>
              <a:cxnLst/>
              <a:rect l="l" t="t" r="r" b="b"/>
              <a:pathLst>
                <a:path w="1004458" h="586905">
                  <a:moveTo>
                    <a:pt x="80804" y="0"/>
                  </a:moveTo>
                  <a:lnTo>
                    <a:pt x="923654" y="0"/>
                  </a:lnTo>
                  <a:cubicBezTo>
                    <a:pt x="945085" y="0"/>
                    <a:pt x="965638" y="8513"/>
                    <a:pt x="980791" y="23667"/>
                  </a:cubicBezTo>
                  <a:cubicBezTo>
                    <a:pt x="995945" y="38821"/>
                    <a:pt x="1004458" y="59373"/>
                    <a:pt x="1004458" y="80804"/>
                  </a:cubicBezTo>
                  <a:lnTo>
                    <a:pt x="1004458" y="506101"/>
                  </a:lnTo>
                  <a:cubicBezTo>
                    <a:pt x="1004458" y="550727"/>
                    <a:pt x="968281" y="586905"/>
                    <a:pt x="923654" y="586905"/>
                  </a:cubicBezTo>
                  <a:lnTo>
                    <a:pt x="80804" y="586905"/>
                  </a:lnTo>
                  <a:cubicBezTo>
                    <a:pt x="59373" y="586905"/>
                    <a:pt x="38821" y="578391"/>
                    <a:pt x="23667" y="563238"/>
                  </a:cubicBezTo>
                  <a:cubicBezTo>
                    <a:pt x="8513" y="548084"/>
                    <a:pt x="0" y="527531"/>
                    <a:pt x="0" y="506101"/>
                  </a:cubicBezTo>
                  <a:lnTo>
                    <a:pt x="0" y="80804"/>
                  </a:lnTo>
                  <a:cubicBezTo>
                    <a:pt x="0" y="59373"/>
                    <a:pt x="8513" y="38821"/>
                    <a:pt x="23667" y="23667"/>
                  </a:cubicBezTo>
                  <a:cubicBezTo>
                    <a:pt x="38821" y="8513"/>
                    <a:pt x="59373" y="0"/>
                    <a:pt x="80804" y="0"/>
                  </a:cubicBezTo>
                  <a:close/>
                </a:path>
              </a:pathLst>
            </a:custGeom>
            <a:blipFill>
              <a:blip r:embed="rId2"/>
              <a:stretch>
                <a:fillRect l="-1480" r="-1480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4171370" y="1219618"/>
            <a:ext cx="10486988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Purpose-Driven, Meaningful Ways to Contribute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35434" y="2100124"/>
            <a:ext cx="10462010" cy="7300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6"/>
              </a:lnSpc>
            </a:pPr>
            <a:r>
              <a:rPr lang="en-US" sz="319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Objective: Work in mixed‑unit groups to come up with microvolunteering ideas that can work in any school community. Your group will create:</a:t>
            </a:r>
          </a:p>
          <a:p>
            <a:pPr algn="l">
              <a:lnSpc>
                <a:spcPts val="4466"/>
              </a:lnSpc>
            </a:pPr>
            <a:endParaRPr lang="en-US" sz="3190" b="1">
              <a:solidFill>
                <a:srgbClr val="181818"/>
              </a:solidFill>
              <a:latin typeface="Cocomat Pro Bold"/>
              <a:ea typeface="Cocomat Pro Bold"/>
              <a:cs typeface="Cocomat Pro Bold"/>
              <a:sym typeface="Cocomat Pro Bold"/>
            </a:endParaRPr>
          </a:p>
          <a:p>
            <a:pPr marL="688850" lvl="1" indent="-344425" algn="l">
              <a:lnSpc>
                <a:spcPts val="4466"/>
              </a:lnSpc>
              <a:buFont typeface="Arial"/>
              <a:buChar char="•"/>
            </a:pPr>
            <a:r>
              <a:rPr lang="en-US" sz="319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2 universal micro‑tasks that any PTA could use</a:t>
            </a:r>
          </a:p>
          <a:p>
            <a:pPr marL="688850" lvl="1" indent="-344425" algn="l">
              <a:lnSpc>
                <a:spcPts val="4466"/>
              </a:lnSpc>
              <a:buFont typeface="Arial"/>
              <a:buChar char="•"/>
            </a:pPr>
            <a:r>
              <a:rPr lang="en-US" sz="3190" b="1">
                <a:solidFill>
                  <a:srgbClr val="64A70B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1 task adaptable to different school sizes (small, medium, large units)</a:t>
            </a:r>
          </a:p>
          <a:p>
            <a:pPr marL="688850" lvl="1" indent="-344425" algn="l">
              <a:lnSpc>
                <a:spcPts val="4466"/>
              </a:lnSpc>
              <a:buFont typeface="Arial"/>
              <a:buChar char="•"/>
            </a:pPr>
            <a:r>
              <a:rPr lang="en-US" sz="319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1 digital‑only task that works regardless of location</a:t>
            </a:r>
          </a:p>
          <a:p>
            <a:pPr marL="688850" lvl="1" indent="-344425" algn="l">
              <a:lnSpc>
                <a:spcPts val="4466"/>
              </a:lnSpc>
              <a:buFont typeface="Arial"/>
              <a:buChar char="•"/>
            </a:pPr>
            <a:r>
              <a:rPr lang="en-US" sz="3190" b="1">
                <a:solidFill>
                  <a:srgbClr val="64A70B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1 culturally inclusive task that welcomes diverse families</a:t>
            </a:r>
          </a:p>
          <a:p>
            <a:pPr marL="688850" lvl="1" indent="-344425" algn="l">
              <a:lnSpc>
                <a:spcPts val="4466"/>
              </a:lnSpc>
              <a:buFont typeface="Arial"/>
              <a:buChar char="•"/>
            </a:pPr>
            <a:r>
              <a:rPr lang="en-US" sz="319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1 “quick win” task that takes under 10 minutes</a:t>
            </a:r>
          </a:p>
          <a:p>
            <a:pPr algn="l">
              <a:lnSpc>
                <a:spcPts val="4466"/>
              </a:lnSpc>
            </a:pPr>
            <a:endParaRPr lang="en-US" sz="3190" b="1">
              <a:solidFill>
                <a:srgbClr val="181818"/>
              </a:solidFill>
              <a:latin typeface="Cocomat Pro Bold"/>
              <a:ea typeface="Cocomat Pro Bold"/>
              <a:cs typeface="Cocomat Pro Bold"/>
              <a:sym typeface="Cocomat Pro Bold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350112" y="2980951"/>
            <a:ext cx="1652723" cy="1652723"/>
          </a:xfrm>
          <a:custGeom>
            <a:avLst/>
            <a:gdLst/>
            <a:ahLst/>
            <a:cxnLst/>
            <a:rect l="l" t="t" r="r" b="b"/>
            <a:pathLst>
              <a:path w="1652723" h="1652723">
                <a:moveTo>
                  <a:pt x="0" y="0"/>
                </a:moveTo>
                <a:lnTo>
                  <a:pt x="1652724" y="0"/>
                </a:lnTo>
                <a:lnTo>
                  <a:pt x="1652724" y="1652723"/>
                </a:lnTo>
                <a:lnTo>
                  <a:pt x="0" y="16527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005444" y="3877655"/>
            <a:ext cx="1652723" cy="1629998"/>
          </a:xfrm>
          <a:custGeom>
            <a:avLst/>
            <a:gdLst/>
            <a:ahLst/>
            <a:cxnLst/>
            <a:rect l="l" t="t" r="r" b="b"/>
            <a:pathLst>
              <a:path w="1652723" h="1629998">
                <a:moveTo>
                  <a:pt x="0" y="0"/>
                </a:moveTo>
                <a:lnTo>
                  <a:pt x="1652724" y="0"/>
                </a:lnTo>
                <a:lnTo>
                  <a:pt x="1652724" y="1629999"/>
                </a:lnTo>
                <a:lnTo>
                  <a:pt x="0" y="16299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V="1">
            <a:off x="2002836" y="0"/>
            <a:ext cx="1692793" cy="1852578"/>
          </a:xfrm>
          <a:custGeom>
            <a:avLst/>
            <a:gdLst/>
            <a:ahLst/>
            <a:cxnLst/>
            <a:rect l="l" t="t" r="r" b="b"/>
            <a:pathLst>
              <a:path w="1692793" h="1852578">
                <a:moveTo>
                  <a:pt x="0" y="1852578"/>
                </a:moveTo>
                <a:lnTo>
                  <a:pt x="1692793" y="1852578"/>
                </a:lnTo>
                <a:lnTo>
                  <a:pt x="1692793" y="0"/>
                </a:lnTo>
                <a:lnTo>
                  <a:pt x="0" y="0"/>
                </a:lnTo>
                <a:lnTo>
                  <a:pt x="0" y="1852578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7658168" y="1015973"/>
            <a:ext cx="3986448" cy="3617701"/>
          </a:xfrm>
          <a:custGeom>
            <a:avLst/>
            <a:gdLst/>
            <a:ahLst/>
            <a:cxnLst/>
            <a:rect l="l" t="t" r="r" b="b"/>
            <a:pathLst>
              <a:path w="3986448" h="3617701">
                <a:moveTo>
                  <a:pt x="0" y="0"/>
                </a:moveTo>
                <a:lnTo>
                  <a:pt x="3986447" y="0"/>
                </a:lnTo>
                <a:lnTo>
                  <a:pt x="3986447" y="3617701"/>
                </a:lnTo>
                <a:lnTo>
                  <a:pt x="0" y="361770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flipH="1" flipV="1">
            <a:off x="-3421298" y="4692654"/>
            <a:ext cx="3986448" cy="3617701"/>
          </a:xfrm>
          <a:custGeom>
            <a:avLst/>
            <a:gdLst/>
            <a:ahLst/>
            <a:cxnLst/>
            <a:rect l="l" t="t" r="r" b="b"/>
            <a:pathLst>
              <a:path w="3986448" h="3617701">
                <a:moveTo>
                  <a:pt x="3986448" y="3617702"/>
                </a:moveTo>
                <a:lnTo>
                  <a:pt x="0" y="3617702"/>
                </a:lnTo>
                <a:lnTo>
                  <a:pt x="0" y="0"/>
                </a:lnTo>
                <a:lnTo>
                  <a:pt x="3986448" y="0"/>
                </a:lnTo>
                <a:lnTo>
                  <a:pt x="3986448" y="3617702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176474" y="368399"/>
            <a:ext cx="15570280" cy="817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275"/>
              </a:lnSpc>
              <a:spcBef>
                <a:spcPct val="0"/>
              </a:spcBef>
            </a:pPr>
            <a:r>
              <a:rPr lang="en-US" sz="6034">
                <a:solidFill>
                  <a:srgbClr val="181818"/>
                </a:solidFill>
                <a:latin typeface="Fredoka"/>
                <a:ea typeface="Fredoka"/>
                <a:cs typeface="Fredoka"/>
                <a:sym typeface="Fredoka"/>
              </a:rPr>
              <a:t>Brainstorming Session (15 Mins)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58300"/>
            <a:ext cx="18288000" cy="1848559"/>
            <a:chOff x="0" y="0"/>
            <a:chExt cx="4816593" cy="4868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486863"/>
            </a:xfrm>
            <a:custGeom>
              <a:avLst/>
              <a:gdLst/>
              <a:ahLst/>
              <a:cxnLst/>
              <a:rect l="l" t="t" r="r" b="b"/>
              <a:pathLst>
                <a:path w="4816592" h="486863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465273"/>
                  </a:lnTo>
                  <a:cubicBezTo>
                    <a:pt x="4816592" y="470999"/>
                    <a:pt x="4814318" y="476491"/>
                    <a:pt x="4810269" y="480540"/>
                  </a:cubicBezTo>
                  <a:cubicBezTo>
                    <a:pt x="4806220" y="484588"/>
                    <a:pt x="4800728" y="486863"/>
                    <a:pt x="4795002" y="486863"/>
                  </a:cubicBezTo>
                  <a:lnTo>
                    <a:pt x="21590" y="486863"/>
                  </a:lnTo>
                  <a:cubicBezTo>
                    <a:pt x="9666" y="486863"/>
                    <a:pt x="0" y="477197"/>
                    <a:pt x="0" y="465273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24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497443" y="6459180"/>
            <a:ext cx="4790557" cy="2799120"/>
            <a:chOff x="0" y="0"/>
            <a:chExt cx="1004458" cy="58690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04458" cy="586905"/>
            </a:xfrm>
            <a:custGeom>
              <a:avLst/>
              <a:gdLst/>
              <a:ahLst/>
              <a:cxnLst/>
              <a:rect l="l" t="t" r="r" b="b"/>
              <a:pathLst>
                <a:path w="1004458" h="586905">
                  <a:moveTo>
                    <a:pt x="80804" y="0"/>
                  </a:moveTo>
                  <a:lnTo>
                    <a:pt x="923654" y="0"/>
                  </a:lnTo>
                  <a:cubicBezTo>
                    <a:pt x="945085" y="0"/>
                    <a:pt x="965638" y="8513"/>
                    <a:pt x="980791" y="23667"/>
                  </a:cubicBezTo>
                  <a:cubicBezTo>
                    <a:pt x="995945" y="38821"/>
                    <a:pt x="1004458" y="59373"/>
                    <a:pt x="1004458" y="80804"/>
                  </a:cubicBezTo>
                  <a:lnTo>
                    <a:pt x="1004458" y="506101"/>
                  </a:lnTo>
                  <a:cubicBezTo>
                    <a:pt x="1004458" y="550727"/>
                    <a:pt x="968281" y="586905"/>
                    <a:pt x="923654" y="586905"/>
                  </a:cubicBezTo>
                  <a:lnTo>
                    <a:pt x="80804" y="586905"/>
                  </a:lnTo>
                  <a:cubicBezTo>
                    <a:pt x="59373" y="586905"/>
                    <a:pt x="38821" y="578391"/>
                    <a:pt x="23667" y="563238"/>
                  </a:cubicBezTo>
                  <a:cubicBezTo>
                    <a:pt x="8513" y="548084"/>
                    <a:pt x="0" y="527531"/>
                    <a:pt x="0" y="506101"/>
                  </a:cubicBezTo>
                  <a:lnTo>
                    <a:pt x="0" y="80804"/>
                  </a:lnTo>
                  <a:cubicBezTo>
                    <a:pt x="0" y="59373"/>
                    <a:pt x="8513" y="38821"/>
                    <a:pt x="23667" y="23667"/>
                  </a:cubicBezTo>
                  <a:cubicBezTo>
                    <a:pt x="38821" y="8513"/>
                    <a:pt x="59373" y="0"/>
                    <a:pt x="80804" y="0"/>
                  </a:cubicBezTo>
                  <a:close/>
                </a:path>
              </a:pathLst>
            </a:custGeom>
            <a:blipFill>
              <a:blip r:embed="rId2"/>
              <a:stretch>
                <a:fillRect l="-1480" r="-1480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4171370" y="1219618"/>
            <a:ext cx="10486988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Purpose-Driven, Meaningful Ways to Contribute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178157" y="2390615"/>
            <a:ext cx="10462010" cy="2243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6"/>
              </a:lnSpc>
            </a:pPr>
            <a:r>
              <a:rPr lang="en-US" sz="319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What did we come up with?</a:t>
            </a:r>
          </a:p>
          <a:p>
            <a:pPr algn="l">
              <a:lnSpc>
                <a:spcPts val="4466"/>
              </a:lnSpc>
            </a:pPr>
            <a:endParaRPr lang="en-US" sz="3190" b="1">
              <a:solidFill>
                <a:srgbClr val="181818"/>
              </a:solidFill>
              <a:latin typeface="Cocomat Pro Bold"/>
              <a:ea typeface="Cocomat Pro Bold"/>
              <a:cs typeface="Cocomat Pro Bold"/>
              <a:sym typeface="Cocomat Pro Bold"/>
            </a:endParaRPr>
          </a:p>
          <a:p>
            <a:pPr algn="l">
              <a:lnSpc>
                <a:spcPts val="4466"/>
              </a:lnSpc>
            </a:pPr>
            <a:endParaRPr lang="en-US" sz="3190" b="1">
              <a:solidFill>
                <a:srgbClr val="181818"/>
              </a:solidFill>
              <a:latin typeface="Cocomat Pro Bold"/>
              <a:ea typeface="Cocomat Pro Bold"/>
              <a:cs typeface="Cocomat Pro Bold"/>
              <a:sym typeface="Cocomat Pro Bold"/>
            </a:endParaRPr>
          </a:p>
          <a:p>
            <a:pPr algn="l">
              <a:lnSpc>
                <a:spcPts val="4466"/>
              </a:lnSpc>
            </a:pPr>
            <a:endParaRPr lang="en-US" sz="3190" b="1">
              <a:solidFill>
                <a:srgbClr val="181818"/>
              </a:solidFill>
              <a:latin typeface="Cocomat Pro Bold"/>
              <a:ea typeface="Cocomat Pro Bold"/>
              <a:cs typeface="Cocomat Pro Bold"/>
              <a:sym typeface="Cocomat Pro Bold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350112" y="2980951"/>
            <a:ext cx="1652723" cy="1652723"/>
          </a:xfrm>
          <a:custGeom>
            <a:avLst/>
            <a:gdLst/>
            <a:ahLst/>
            <a:cxnLst/>
            <a:rect l="l" t="t" r="r" b="b"/>
            <a:pathLst>
              <a:path w="1652723" h="1652723">
                <a:moveTo>
                  <a:pt x="0" y="0"/>
                </a:moveTo>
                <a:lnTo>
                  <a:pt x="1652724" y="0"/>
                </a:lnTo>
                <a:lnTo>
                  <a:pt x="1652724" y="1652723"/>
                </a:lnTo>
                <a:lnTo>
                  <a:pt x="0" y="16527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005444" y="3877655"/>
            <a:ext cx="1652723" cy="1629998"/>
          </a:xfrm>
          <a:custGeom>
            <a:avLst/>
            <a:gdLst/>
            <a:ahLst/>
            <a:cxnLst/>
            <a:rect l="l" t="t" r="r" b="b"/>
            <a:pathLst>
              <a:path w="1652723" h="1629998">
                <a:moveTo>
                  <a:pt x="0" y="0"/>
                </a:moveTo>
                <a:lnTo>
                  <a:pt x="1652724" y="0"/>
                </a:lnTo>
                <a:lnTo>
                  <a:pt x="1652724" y="1629999"/>
                </a:lnTo>
                <a:lnTo>
                  <a:pt x="0" y="16299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V="1">
            <a:off x="2478577" y="0"/>
            <a:ext cx="1692793" cy="1852578"/>
          </a:xfrm>
          <a:custGeom>
            <a:avLst/>
            <a:gdLst/>
            <a:ahLst/>
            <a:cxnLst/>
            <a:rect l="l" t="t" r="r" b="b"/>
            <a:pathLst>
              <a:path w="1692793" h="1852578">
                <a:moveTo>
                  <a:pt x="0" y="1852578"/>
                </a:moveTo>
                <a:lnTo>
                  <a:pt x="1692793" y="1852578"/>
                </a:lnTo>
                <a:lnTo>
                  <a:pt x="1692793" y="0"/>
                </a:lnTo>
                <a:lnTo>
                  <a:pt x="0" y="0"/>
                </a:lnTo>
                <a:lnTo>
                  <a:pt x="0" y="1852578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7658168" y="1015973"/>
            <a:ext cx="3986448" cy="3617701"/>
          </a:xfrm>
          <a:custGeom>
            <a:avLst/>
            <a:gdLst/>
            <a:ahLst/>
            <a:cxnLst/>
            <a:rect l="l" t="t" r="r" b="b"/>
            <a:pathLst>
              <a:path w="3986448" h="3617701">
                <a:moveTo>
                  <a:pt x="0" y="0"/>
                </a:moveTo>
                <a:lnTo>
                  <a:pt x="3986447" y="0"/>
                </a:lnTo>
                <a:lnTo>
                  <a:pt x="3986447" y="3617701"/>
                </a:lnTo>
                <a:lnTo>
                  <a:pt x="0" y="361770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flipH="1" flipV="1">
            <a:off x="-3421298" y="4692654"/>
            <a:ext cx="3986448" cy="3617701"/>
          </a:xfrm>
          <a:custGeom>
            <a:avLst/>
            <a:gdLst/>
            <a:ahLst/>
            <a:cxnLst/>
            <a:rect l="l" t="t" r="r" b="b"/>
            <a:pathLst>
              <a:path w="3986448" h="3617701">
                <a:moveTo>
                  <a:pt x="3986448" y="3617702"/>
                </a:moveTo>
                <a:lnTo>
                  <a:pt x="0" y="3617702"/>
                </a:lnTo>
                <a:lnTo>
                  <a:pt x="0" y="0"/>
                </a:lnTo>
                <a:lnTo>
                  <a:pt x="3986448" y="0"/>
                </a:lnTo>
                <a:lnTo>
                  <a:pt x="3986448" y="3617702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176474" y="368399"/>
            <a:ext cx="15570280" cy="927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03"/>
              </a:lnSpc>
              <a:spcBef>
                <a:spcPct val="0"/>
              </a:spcBef>
            </a:pPr>
            <a:r>
              <a:rPr lang="en-US" sz="6734">
                <a:solidFill>
                  <a:srgbClr val="181818"/>
                </a:solidFill>
                <a:latin typeface="Fredoka"/>
                <a:ea typeface="Fredoka"/>
                <a:cs typeface="Fredoka"/>
                <a:sym typeface="Fredoka"/>
              </a:rPr>
              <a:t>Brainstorming Session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7944" y="344320"/>
            <a:ext cx="15367000" cy="236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152"/>
              </a:lnSpc>
              <a:spcBef>
                <a:spcPct val="0"/>
              </a:spcBef>
            </a:pPr>
            <a:r>
              <a:rPr lang="en-US" sz="8800">
                <a:solidFill>
                  <a:srgbClr val="181818"/>
                </a:solidFill>
                <a:latin typeface="Fredoka"/>
                <a:ea typeface="Fredoka"/>
                <a:cs typeface="Fredoka"/>
                <a:sym typeface="Fredoka"/>
              </a:rPr>
              <a:t>Designing Microvolunteering Roles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455945" y="3173157"/>
            <a:ext cx="8290958" cy="6176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Use a simple,</a:t>
            </a:r>
            <a:r>
              <a:rPr lang="en-US" sz="3200" b="1" u="none" strike="noStrike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 3‑part formula:</a:t>
            </a:r>
          </a:p>
          <a:p>
            <a:pPr marL="0" lvl="0" indent="0" algn="l">
              <a:lnSpc>
                <a:spcPts val="4480"/>
              </a:lnSpc>
              <a:spcBef>
                <a:spcPct val="0"/>
              </a:spcBef>
            </a:pPr>
            <a:endParaRPr lang="en-US" sz="3200" b="1" u="none" strike="noStrike">
              <a:solidFill>
                <a:srgbClr val="181818"/>
              </a:solidFill>
              <a:latin typeface="Cocomat Pro Bold"/>
              <a:ea typeface="Cocomat Pro Bold"/>
              <a:cs typeface="Cocomat Pro Bold"/>
              <a:sym typeface="Cocomat Pro Bold"/>
            </a:endParaRPr>
          </a:p>
          <a:p>
            <a:pPr marL="690881" lvl="1" indent="-345440" algn="l">
              <a:lnSpc>
                <a:spcPts val="4480"/>
              </a:lnSpc>
              <a:spcBef>
                <a:spcPct val="0"/>
              </a:spcBef>
              <a:buAutoNum type="arabicPeriod"/>
            </a:pPr>
            <a:r>
              <a:rPr lang="en-US" sz="3200" i="1" u="none" strike="noStrike">
                <a:solidFill>
                  <a:srgbClr val="181818"/>
                </a:solidFill>
                <a:latin typeface="Cocomat Pro Italics"/>
                <a:ea typeface="Cocomat Pro Italics"/>
                <a:cs typeface="Cocomat Pro Italics"/>
                <a:sym typeface="Cocomat Pro Italics"/>
              </a:rPr>
              <a:t>One clear task</a:t>
            </a:r>
          </a:p>
          <a:p>
            <a:pPr marL="690881" lvl="1" indent="-345440" algn="l">
              <a:lnSpc>
                <a:spcPts val="4480"/>
              </a:lnSpc>
              <a:spcBef>
                <a:spcPct val="0"/>
              </a:spcBef>
              <a:buAutoNum type="arabicPeriod"/>
            </a:pPr>
            <a:r>
              <a:rPr lang="en-US" sz="3200" i="1" u="none" strike="noStrike">
                <a:solidFill>
                  <a:srgbClr val="181818"/>
                </a:solidFill>
                <a:latin typeface="Cocomat Pro Italics"/>
                <a:ea typeface="Cocomat Pro Italics"/>
                <a:cs typeface="Cocomat Pro Italics"/>
                <a:sym typeface="Cocomat Pro Italics"/>
              </a:rPr>
              <a:t>One clear time estimate (5–20 minutes)</a:t>
            </a:r>
          </a:p>
          <a:p>
            <a:pPr marL="690881" lvl="1" indent="-345440" algn="l">
              <a:lnSpc>
                <a:spcPts val="4480"/>
              </a:lnSpc>
              <a:spcBef>
                <a:spcPct val="0"/>
              </a:spcBef>
              <a:buAutoNum type="arabicPeriod"/>
            </a:pPr>
            <a:r>
              <a:rPr lang="en-US" sz="3200" i="1" u="none" strike="noStrike">
                <a:solidFill>
                  <a:srgbClr val="181818"/>
                </a:solidFill>
                <a:latin typeface="Cocomat Pro Italics"/>
                <a:ea typeface="Cocomat Pro Italics"/>
                <a:cs typeface="Cocomat Pro Italics"/>
                <a:sym typeface="Cocomat Pro Italics"/>
              </a:rPr>
              <a:t>One clear way to sign up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endParaRPr lang="en-US" sz="3200" i="1" u="none" strike="noStrike">
              <a:solidFill>
                <a:srgbClr val="181818"/>
              </a:solidFill>
              <a:latin typeface="Cocomat Pro Italics"/>
              <a:ea typeface="Cocomat Pro Italics"/>
              <a:cs typeface="Cocomat Pro Italics"/>
              <a:sym typeface="Cocomat Pro Italics"/>
            </a:endParaRPr>
          </a:p>
          <a:p>
            <a:pPr marL="0" lvl="0" indent="0" algn="l">
              <a:lnSpc>
                <a:spcPts val="4480"/>
              </a:lnSpc>
              <a:spcBef>
                <a:spcPct val="0"/>
              </a:spcBef>
            </a:pPr>
            <a:r>
              <a:rPr lang="en-US" sz="3200" b="1" u="none" strike="noStrike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Example: “Cut laminated cards for the 2nd grade reading center. Takes 10 minutes. Pick up packet in the office.”</a:t>
            </a:r>
          </a:p>
          <a:p>
            <a:pPr marL="0" lvl="0" indent="0" algn="l">
              <a:lnSpc>
                <a:spcPts val="4480"/>
              </a:lnSpc>
              <a:spcBef>
                <a:spcPct val="0"/>
              </a:spcBef>
            </a:pPr>
            <a:endParaRPr lang="en-US" sz="3200" b="1" u="none" strike="noStrike">
              <a:solidFill>
                <a:srgbClr val="181818"/>
              </a:solidFill>
              <a:latin typeface="Cocomat Pro Bold"/>
              <a:ea typeface="Cocomat Pro Bold"/>
              <a:cs typeface="Cocomat Pro Bold"/>
              <a:sym typeface="Cocomat Pro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0" y="9258300"/>
            <a:ext cx="18288000" cy="1848559"/>
            <a:chOff x="0" y="0"/>
            <a:chExt cx="4816593" cy="48686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486863"/>
            </a:xfrm>
            <a:custGeom>
              <a:avLst/>
              <a:gdLst/>
              <a:ahLst/>
              <a:cxnLst/>
              <a:rect l="l" t="t" r="r" b="b"/>
              <a:pathLst>
                <a:path w="4816592" h="486863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465273"/>
                  </a:lnTo>
                  <a:cubicBezTo>
                    <a:pt x="4816592" y="470999"/>
                    <a:pt x="4814318" y="476491"/>
                    <a:pt x="4810269" y="480540"/>
                  </a:cubicBezTo>
                  <a:cubicBezTo>
                    <a:pt x="4806220" y="484588"/>
                    <a:pt x="4800728" y="486863"/>
                    <a:pt x="4795002" y="486863"/>
                  </a:cubicBezTo>
                  <a:lnTo>
                    <a:pt x="21590" y="486863"/>
                  </a:lnTo>
                  <a:cubicBezTo>
                    <a:pt x="9666" y="486863"/>
                    <a:pt x="0" y="477197"/>
                    <a:pt x="0" y="465273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524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39088" y="3249357"/>
            <a:ext cx="4123752" cy="3788286"/>
            <a:chOff x="0" y="0"/>
            <a:chExt cx="638877" cy="58690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8877" cy="586905"/>
            </a:xfrm>
            <a:custGeom>
              <a:avLst/>
              <a:gdLst/>
              <a:ahLst/>
              <a:cxnLst/>
              <a:rect l="l" t="t" r="r" b="b"/>
              <a:pathLst>
                <a:path w="638877" h="586905">
                  <a:moveTo>
                    <a:pt x="93870" y="0"/>
                  </a:moveTo>
                  <a:lnTo>
                    <a:pt x="545007" y="0"/>
                  </a:lnTo>
                  <a:cubicBezTo>
                    <a:pt x="596850" y="0"/>
                    <a:pt x="638877" y="42027"/>
                    <a:pt x="638877" y="93870"/>
                  </a:cubicBezTo>
                  <a:lnTo>
                    <a:pt x="638877" y="493035"/>
                  </a:lnTo>
                  <a:cubicBezTo>
                    <a:pt x="638877" y="544878"/>
                    <a:pt x="596850" y="586905"/>
                    <a:pt x="545007" y="586905"/>
                  </a:cubicBezTo>
                  <a:lnTo>
                    <a:pt x="93870" y="586905"/>
                  </a:lnTo>
                  <a:cubicBezTo>
                    <a:pt x="68974" y="586905"/>
                    <a:pt x="45098" y="577015"/>
                    <a:pt x="27494" y="559411"/>
                  </a:cubicBezTo>
                  <a:cubicBezTo>
                    <a:pt x="9890" y="541807"/>
                    <a:pt x="0" y="517931"/>
                    <a:pt x="0" y="493035"/>
                  </a:cubicBezTo>
                  <a:lnTo>
                    <a:pt x="0" y="93870"/>
                  </a:lnTo>
                  <a:cubicBezTo>
                    <a:pt x="0" y="42027"/>
                    <a:pt x="42027" y="0"/>
                    <a:pt x="93870" y="0"/>
                  </a:cubicBezTo>
                  <a:close/>
                </a:path>
              </a:pathLst>
            </a:custGeom>
            <a:blipFill>
              <a:blip r:embed="rId2"/>
              <a:stretch>
                <a:fillRect l="-37883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5020248" y="5051915"/>
            <a:ext cx="4123752" cy="3788286"/>
            <a:chOff x="0" y="0"/>
            <a:chExt cx="638877" cy="58690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8877" cy="586905"/>
            </a:xfrm>
            <a:custGeom>
              <a:avLst/>
              <a:gdLst/>
              <a:ahLst/>
              <a:cxnLst/>
              <a:rect l="l" t="t" r="r" b="b"/>
              <a:pathLst>
                <a:path w="638877" h="586905">
                  <a:moveTo>
                    <a:pt x="93870" y="0"/>
                  </a:moveTo>
                  <a:lnTo>
                    <a:pt x="545007" y="0"/>
                  </a:lnTo>
                  <a:cubicBezTo>
                    <a:pt x="596850" y="0"/>
                    <a:pt x="638877" y="42027"/>
                    <a:pt x="638877" y="93870"/>
                  </a:cubicBezTo>
                  <a:lnTo>
                    <a:pt x="638877" y="493035"/>
                  </a:lnTo>
                  <a:cubicBezTo>
                    <a:pt x="638877" y="544878"/>
                    <a:pt x="596850" y="586905"/>
                    <a:pt x="545007" y="586905"/>
                  </a:cubicBezTo>
                  <a:lnTo>
                    <a:pt x="93870" y="586905"/>
                  </a:lnTo>
                  <a:cubicBezTo>
                    <a:pt x="68974" y="586905"/>
                    <a:pt x="45098" y="577015"/>
                    <a:pt x="27494" y="559411"/>
                  </a:cubicBezTo>
                  <a:cubicBezTo>
                    <a:pt x="9890" y="541807"/>
                    <a:pt x="0" y="517931"/>
                    <a:pt x="0" y="493035"/>
                  </a:cubicBezTo>
                  <a:lnTo>
                    <a:pt x="0" y="93870"/>
                  </a:lnTo>
                  <a:cubicBezTo>
                    <a:pt x="0" y="42027"/>
                    <a:pt x="42027" y="0"/>
                    <a:pt x="93870" y="0"/>
                  </a:cubicBezTo>
                  <a:close/>
                </a:path>
              </a:pathLst>
            </a:custGeom>
            <a:blipFill>
              <a:blip r:embed="rId3"/>
              <a:stretch>
                <a:fillRect l="-18941" r="-18941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4230702" y="1287703"/>
            <a:ext cx="2672998" cy="1042469"/>
          </a:xfrm>
          <a:custGeom>
            <a:avLst/>
            <a:gdLst/>
            <a:ahLst/>
            <a:cxnLst/>
            <a:rect l="l" t="t" r="r" b="b"/>
            <a:pathLst>
              <a:path w="2672998" h="1042469">
                <a:moveTo>
                  <a:pt x="0" y="0"/>
                </a:moveTo>
                <a:lnTo>
                  <a:pt x="2672998" y="0"/>
                </a:lnTo>
                <a:lnTo>
                  <a:pt x="2672998" y="1042469"/>
                </a:lnTo>
                <a:lnTo>
                  <a:pt x="0" y="10424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805656" y="-933867"/>
            <a:ext cx="4049288" cy="1867734"/>
          </a:xfrm>
          <a:custGeom>
            <a:avLst/>
            <a:gdLst/>
            <a:ahLst/>
            <a:cxnLst/>
            <a:rect l="l" t="t" r="r" b="b"/>
            <a:pathLst>
              <a:path w="4049288" h="1867734">
                <a:moveTo>
                  <a:pt x="0" y="0"/>
                </a:moveTo>
                <a:lnTo>
                  <a:pt x="4049288" y="0"/>
                </a:lnTo>
                <a:lnTo>
                  <a:pt x="4049288" y="1867734"/>
                </a:lnTo>
                <a:lnTo>
                  <a:pt x="0" y="18677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-1951115" y="6416213"/>
            <a:ext cx="3335415" cy="2601624"/>
          </a:xfrm>
          <a:custGeom>
            <a:avLst/>
            <a:gdLst/>
            <a:ahLst/>
            <a:cxnLst/>
            <a:rect l="l" t="t" r="r" b="b"/>
            <a:pathLst>
              <a:path w="3335415" h="2601624">
                <a:moveTo>
                  <a:pt x="0" y="0"/>
                </a:moveTo>
                <a:lnTo>
                  <a:pt x="3335415" y="0"/>
                </a:lnTo>
                <a:lnTo>
                  <a:pt x="3335415" y="2601624"/>
                </a:lnTo>
                <a:lnTo>
                  <a:pt x="0" y="26016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7259300" y="210970"/>
            <a:ext cx="2160163" cy="2294994"/>
          </a:xfrm>
          <a:custGeom>
            <a:avLst/>
            <a:gdLst/>
            <a:ahLst/>
            <a:cxnLst/>
            <a:rect l="l" t="t" r="r" b="b"/>
            <a:pathLst>
              <a:path w="2160163" h="2294994">
                <a:moveTo>
                  <a:pt x="0" y="0"/>
                </a:moveTo>
                <a:lnTo>
                  <a:pt x="2160163" y="0"/>
                </a:lnTo>
                <a:lnTo>
                  <a:pt x="2160163" y="2294994"/>
                </a:lnTo>
                <a:lnTo>
                  <a:pt x="0" y="229499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58300"/>
            <a:ext cx="18288000" cy="1848559"/>
            <a:chOff x="0" y="0"/>
            <a:chExt cx="4816593" cy="4868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486863"/>
            </a:xfrm>
            <a:custGeom>
              <a:avLst/>
              <a:gdLst/>
              <a:ahLst/>
              <a:cxnLst/>
              <a:rect l="l" t="t" r="r" b="b"/>
              <a:pathLst>
                <a:path w="4816592" h="486863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465273"/>
                  </a:lnTo>
                  <a:cubicBezTo>
                    <a:pt x="4816592" y="470999"/>
                    <a:pt x="4814318" y="476491"/>
                    <a:pt x="4810269" y="480540"/>
                  </a:cubicBezTo>
                  <a:cubicBezTo>
                    <a:pt x="4806220" y="484588"/>
                    <a:pt x="4800728" y="486863"/>
                    <a:pt x="4795002" y="486863"/>
                  </a:cubicBezTo>
                  <a:lnTo>
                    <a:pt x="21590" y="486863"/>
                  </a:lnTo>
                  <a:cubicBezTo>
                    <a:pt x="9666" y="486863"/>
                    <a:pt x="0" y="477197"/>
                    <a:pt x="0" y="465273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64A70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24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751300" y="-1634623"/>
            <a:ext cx="4105803" cy="3269246"/>
          </a:xfrm>
          <a:custGeom>
            <a:avLst/>
            <a:gdLst/>
            <a:ahLst/>
            <a:cxnLst/>
            <a:rect l="l" t="t" r="r" b="b"/>
            <a:pathLst>
              <a:path w="4105803" h="3269246">
                <a:moveTo>
                  <a:pt x="0" y="0"/>
                </a:moveTo>
                <a:lnTo>
                  <a:pt x="4105803" y="0"/>
                </a:lnTo>
                <a:lnTo>
                  <a:pt x="4105803" y="3269246"/>
                </a:lnTo>
                <a:lnTo>
                  <a:pt x="0" y="3269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V="1">
            <a:off x="-1958636" y="4281159"/>
            <a:ext cx="2843912" cy="1820104"/>
          </a:xfrm>
          <a:custGeom>
            <a:avLst/>
            <a:gdLst/>
            <a:ahLst/>
            <a:cxnLst/>
            <a:rect l="l" t="t" r="r" b="b"/>
            <a:pathLst>
              <a:path w="2843912" h="1820104">
                <a:moveTo>
                  <a:pt x="0" y="1820104"/>
                </a:moveTo>
                <a:lnTo>
                  <a:pt x="2843912" y="1820104"/>
                </a:lnTo>
                <a:lnTo>
                  <a:pt x="2843912" y="0"/>
                </a:lnTo>
                <a:lnTo>
                  <a:pt x="0" y="0"/>
                </a:lnTo>
                <a:lnTo>
                  <a:pt x="0" y="182010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7246729" y="2066653"/>
            <a:ext cx="2082542" cy="1970606"/>
          </a:xfrm>
          <a:custGeom>
            <a:avLst/>
            <a:gdLst/>
            <a:ahLst/>
            <a:cxnLst/>
            <a:rect l="l" t="t" r="r" b="b"/>
            <a:pathLst>
              <a:path w="2082542" h="1970606">
                <a:moveTo>
                  <a:pt x="0" y="0"/>
                </a:moveTo>
                <a:lnTo>
                  <a:pt x="2082542" y="0"/>
                </a:lnTo>
                <a:lnTo>
                  <a:pt x="2082542" y="1970606"/>
                </a:lnTo>
                <a:lnTo>
                  <a:pt x="0" y="19706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-368888" y="6548938"/>
            <a:ext cx="2795175" cy="2260598"/>
          </a:xfrm>
          <a:custGeom>
            <a:avLst/>
            <a:gdLst/>
            <a:ahLst/>
            <a:cxnLst/>
            <a:rect l="l" t="t" r="r" b="b"/>
            <a:pathLst>
              <a:path w="2795175" h="2260598">
                <a:moveTo>
                  <a:pt x="2795176" y="0"/>
                </a:moveTo>
                <a:lnTo>
                  <a:pt x="0" y="0"/>
                </a:lnTo>
                <a:lnTo>
                  <a:pt x="0" y="2260597"/>
                </a:lnTo>
                <a:lnTo>
                  <a:pt x="2795176" y="2260597"/>
                </a:lnTo>
                <a:lnTo>
                  <a:pt x="2795176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897241" y="2774834"/>
            <a:ext cx="4257234" cy="4257234"/>
          </a:xfrm>
          <a:custGeom>
            <a:avLst/>
            <a:gdLst/>
            <a:ahLst/>
            <a:cxnLst/>
            <a:rect l="l" t="t" r="r" b="b"/>
            <a:pathLst>
              <a:path w="4257234" h="4257234">
                <a:moveTo>
                  <a:pt x="0" y="0"/>
                </a:moveTo>
                <a:lnTo>
                  <a:pt x="4257234" y="0"/>
                </a:lnTo>
                <a:lnTo>
                  <a:pt x="4257234" y="4257234"/>
                </a:lnTo>
                <a:lnTo>
                  <a:pt x="0" y="425723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962400" y="671737"/>
            <a:ext cx="9601200" cy="20400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888"/>
              </a:lnSpc>
              <a:spcBef>
                <a:spcPct val="0"/>
              </a:spcBef>
            </a:pPr>
            <a:r>
              <a:rPr lang="en-US" sz="7584" dirty="0" err="1">
                <a:solidFill>
                  <a:srgbClr val="181818"/>
                </a:solidFill>
                <a:latin typeface="Fredoka"/>
                <a:ea typeface="Fredoka"/>
                <a:cs typeface="Fredoka"/>
                <a:sym typeface="Fredoka"/>
              </a:rPr>
              <a:t>Microvolunteering</a:t>
            </a:r>
            <a:r>
              <a:rPr lang="en-US" sz="7584" dirty="0">
                <a:solidFill>
                  <a:srgbClr val="181818"/>
                </a:solidFill>
                <a:latin typeface="Fredoka"/>
                <a:ea typeface="Fredoka"/>
                <a:cs typeface="Fredoka"/>
                <a:sym typeface="Fredoka"/>
              </a:rPr>
              <a:t> Toolkit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112707" y="7174943"/>
            <a:ext cx="10785228" cy="941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3"/>
              </a:lnSpc>
            </a:pPr>
            <a:r>
              <a:rPr lang="en-US" sz="2666" b="1">
                <a:solidFill>
                  <a:srgbClr val="181818"/>
                </a:solidFill>
                <a:latin typeface="Cocomat Pro Bold"/>
                <a:ea typeface="Cocomat Pro Bold"/>
                <a:cs typeface="Cocomat Pro Bold"/>
                <a:sym typeface="Cocomat Pro Bold"/>
              </a:rPr>
              <a:t>Scan the code above or click the link below for a short resource guide to help busy families get involved and stay engaged!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95839" y="8252402"/>
            <a:ext cx="5696322" cy="557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66"/>
              </a:lnSpc>
              <a:spcBef>
                <a:spcPct val="0"/>
              </a:spcBef>
            </a:pPr>
            <a:r>
              <a:rPr lang="en-US" sz="3190" u="sng">
                <a:solidFill>
                  <a:srgbClr val="181818"/>
                </a:solidFill>
                <a:latin typeface="Cocomat Pro"/>
                <a:ea typeface="Cocomat Pro"/>
                <a:cs typeface="Cocomat Pro"/>
                <a:sym typeface="Cocomat Pro"/>
                <a:hlinkClick r:id="rId11" tooltip="https://canva.link/q533sfnfh8u847h"/>
              </a:rPr>
              <a:t>Microvolunteering Toolkit Link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374</Words>
  <Application>Microsoft Office PowerPoint</Application>
  <PresentationFormat>Custom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Cocomat Pro</vt:lpstr>
      <vt:lpstr>Cocomat Pro Italics</vt:lpstr>
      <vt:lpstr>Fredoka</vt:lpstr>
      <vt:lpstr>Magnolia Script</vt:lpstr>
      <vt:lpstr>Open Sans Italics</vt:lpstr>
      <vt:lpstr>Calibri</vt:lpstr>
      <vt:lpstr>Arial</vt:lpstr>
      <vt:lpstr>Cocomat Pro Bold</vt:lpstr>
      <vt:lpstr>Arial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Microvolunteering for Modern PTA Families</dc:title>
  <cp:lastModifiedBy>Programs</cp:lastModifiedBy>
  <cp:revision>2</cp:revision>
  <dcterms:created xsi:type="dcterms:W3CDTF">2006-08-16T00:00:00Z</dcterms:created>
  <dcterms:modified xsi:type="dcterms:W3CDTF">2026-07-14T13:58:32Z</dcterms:modified>
  <dc:identifier>DAHMxj7Nuz8</dc:identifier>
</cp:coreProperties>
</file>